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1" Type="http://schemas.openxmlformats.org/officeDocument/2006/relationships/slide" Target="slides/slide117.xml"/><Relationship Id="rId120" Type="http://schemas.openxmlformats.org/officeDocument/2006/relationships/slide" Target="slides/slide116.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10" Type="http://schemas.openxmlformats.org/officeDocument/2006/relationships/slide" Target="slides/slide106.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QuincyJacobs/WebGLTutorial"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QuincyJacobs/WebGLTutoria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lmatrix.ne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QuincyJacobs/WebGLTutoria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QuincyJacobs/WebGLTutorial"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API/WebGLRenderingContext/texImage2D"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HTTP/COR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API/WebGLRenderingContext/texParameter"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10568390/difference-between-u-v-and-s-t-texture-coordinates"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10568390/difference-between-u-v-and-s-t-texture-coordinates"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lprogramming.com/red/chapter09.html#name3"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Part I will contain explanations for Examples 1 and 2 in the git repository.</a:t>
            </a:r>
            <a:endParaRPr/>
          </a:p>
          <a:p>
            <a:pPr indent="0" lvl="0" marL="0" marR="0" rtl="0" algn="l">
              <a:lnSpc>
                <a:spcPct val="100000"/>
              </a:lnSpc>
              <a:spcBef>
                <a:spcPts val="0"/>
              </a:spcBef>
              <a:spcAft>
                <a:spcPts val="0"/>
              </a:spcAft>
              <a:buClr>
                <a:schemeClr val="dk1"/>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https://github.com/QuincyJacobs/WebGLTutorial</a:t>
            </a:r>
            <a:endParaRPr b="0" i="0" sz="1200" u="none" cap="none" strike="noStrike">
              <a:solidFill>
                <a:schemeClr val="dk1"/>
              </a:solidFill>
              <a:latin typeface="Calibri"/>
              <a:ea typeface="Calibri"/>
              <a:cs typeface="Calibri"/>
              <a:sym typeface="Calibri"/>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81" name="Google Shape;18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g5589c6924a_2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0" name="Google Shape;1290;g5589c6924a_2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Length and magnitude are interchangeable terms when talking about vectors.</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800"/>
              <a:buFont typeface="Arial"/>
              <a:buNone/>
            </a:pPr>
            <a:r>
              <a:rPr lang="en-US"/>
              <a:t>The </a:t>
            </a:r>
            <a:r>
              <a:rPr b="1" lang="en-US" u="sng"/>
              <a:t>length</a:t>
            </a:r>
            <a:r>
              <a:rPr lang="en-US"/>
              <a:t> (or </a:t>
            </a:r>
            <a:r>
              <a:rPr b="1" lang="en-US" u="sng"/>
              <a:t>magnitude</a:t>
            </a:r>
            <a:r>
              <a:rPr lang="en-US"/>
              <a:t>) of a vector is how far the vector travels independent of direction.</a:t>
            </a:r>
            <a:endParaRPr/>
          </a:p>
          <a:p>
            <a:pPr indent="0" lvl="0" marL="0" rtl="0" algn="l">
              <a:spcBef>
                <a:spcPts val="0"/>
              </a:spcBef>
              <a:spcAft>
                <a:spcPts val="0"/>
              </a:spcAft>
              <a:buClr>
                <a:schemeClr val="dk1"/>
              </a:buClr>
              <a:buSzPts val="1800"/>
              <a:buFont typeface="Arial"/>
              <a:buNone/>
            </a:pPr>
            <a:r>
              <a:t/>
            </a:r>
            <a:endParaRPr/>
          </a:p>
          <a:p>
            <a:pPr indent="0" lvl="0" marL="0" rtl="0" algn="l">
              <a:spcBef>
                <a:spcPts val="0"/>
              </a:spcBef>
              <a:spcAft>
                <a:spcPts val="0"/>
              </a:spcAft>
              <a:buClr>
                <a:schemeClr val="dk1"/>
              </a:buClr>
              <a:buSzPts val="1800"/>
              <a:buFont typeface="Arial"/>
              <a:buNone/>
            </a:pPr>
            <a:r>
              <a:rPr lang="en-US"/>
              <a:t>You can see length as “ignoring” the direction of the vector.</a:t>
            </a:r>
            <a:endParaRPr/>
          </a:p>
          <a:p>
            <a:pPr indent="0" lvl="0" marL="0" rtl="0" algn="ctr">
              <a:spcBef>
                <a:spcPts val="0"/>
              </a:spcBef>
              <a:spcAft>
                <a:spcPts val="0"/>
              </a:spcAft>
              <a:buClr>
                <a:schemeClr val="dk1"/>
              </a:buClr>
              <a:buSzPts val="1800"/>
              <a:buFont typeface="Arial"/>
              <a:buNone/>
            </a:pPr>
            <a:r>
              <a:t/>
            </a:r>
            <a:endParaRPr/>
          </a:p>
          <a:p>
            <a:pPr indent="0" lvl="0" marL="0" rtl="0" algn="l">
              <a:spcBef>
                <a:spcPts val="0"/>
              </a:spcBef>
              <a:spcAft>
                <a:spcPts val="0"/>
              </a:spcAft>
              <a:buClr>
                <a:schemeClr val="dk1"/>
              </a:buClr>
              <a:buSzPts val="1800"/>
              <a:buFont typeface="Arial"/>
              <a:buNone/>
            </a:pPr>
            <a:r>
              <a:rPr lang="en-US"/>
              <a:t>The length of a vector is denoted as a character between 2 (or 4) vertical lines: |v|</a:t>
            </a:r>
            <a:endParaRPr/>
          </a:p>
          <a:p>
            <a:pPr indent="0" lvl="0" marL="0" rtl="0" algn="l">
              <a:spcBef>
                <a:spcPts val="0"/>
              </a:spcBef>
              <a:spcAft>
                <a:spcPts val="0"/>
              </a:spcAft>
              <a:buClr>
                <a:schemeClr val="dk1"/>
              </a:buClr>
              <a:buSzPts val="1800"/>
              <a:buFont typeface="Arial"/>
              <a:buNone/>
            </a:pPr>
            <a:r>
              <a:t/>
            </a:r>
            <a:endParaRPr/>
          </a:p>
          <a:p>
            <a:pPr indent="0" lvl="0" marL="0" rtl="0" algn="l">
              <a:spcBef>
                <a:spcPts val="0"/>
              </a:spcBef>
              <a:spcAft>
                <a:spcPts val="0"/>
              </a:spcAft>
              <a:buClr>
                <a:schemeClr val="dk1"/>
              </a:buClr>
              <a:buSzPts val="1800"/>
              <a:buFont typeface="Arial"/>
              <a:buNone/>
            </a:pPr>
            <a:r>
              <a:rPr lang="en-US"/>
              <a:t>The length of a vector is always an absolute value, meaning it can not be negative.       (joke)A little bit like an unsigned int</a:t>
            </a:r>
            <a:endParaRPr/>
          </a:p>
          <a:p>
            <a:pPr indent="0" lvl="0" marL="0" rtl="0" algn="l">
              <a:spcBef>
                <a:spcPts val="0"/>
              </a:spcBef>
              <a:spcAft>
                <a:spcPts val="0"/>
              </a:spcAft>
              <a:buClr>
                <a:schemeClr val="dk1"/>
              </a:buClr>
              <a:buSzPts val="1800"/>
              <a:buFont typeface="Arial"/>
              <a:buNone/>
            </a:pPr>
            <a:r>
              <a:t/>
            </a:r>
            <a:endParaRPr/>
          </a:p>
          <a:p>
            <a:pPr indent="0" lvl="0" marL="0" rtl="0" algn="l">
              <a:spcBef>
                <a:spcPts val="0"/>
              </a:spcBef>
              <a:spcAft>
                <a:spcPts val="0"/>
              </a:spcAft>
              <a:buClr>
                <a:schemeClr val="dk1"/>
              </a:buClr>
              <a:buSzPts val="1800"/>
              <a:buFont typeface="Arial"/>
              <a:buNone/>
            </a:pPr>
            <a:r>
              <a:rPr lang="en-US"/>
              <a:t>The length of a vector is calculated using this formula: |v| = </a:t>
            </a:r>
            <a:r>
              <a:rPr lang="en-US">
                <a:latin typeface="Arial"/>
                <a:ea typeface="Arial"/>
                <a:cs typeface="Arial"/>
                <a:sym typeface="Arial"/>
              </a:rPr>
              <a:t>√( (</a:t>
            </a:r>
            <a:r>
              <a:rPr lang="en-US">
                <a:solidFill>
                  <a:srgbClr val="002060"/>
                </a:solidFill>
              </a:rPr>
              <a:t>v</a:t>
            </a:r>
            <a:r>
              <a:rPr b="1" lang="en-US">
                <a:solidFill>
                  <a:srgbClr val="002060"/>
                </a:solidFill>
              </a:rPr>
              <a:t>x^2</a:t>
            </a:r>
            <a:r>
              <a:rPr lang="en-US">
                <a:solidFill>
                  <a:srgbClr val="002060"/>
                </a:solidFill>
              </a:rPr>
              <a:t>)  + (v</a:t>
            </a:r>
            <a:r>
              <a:rPr b="1" lang="en-US">
                <a:solidFill>
                  <a:srgbClr val="002060"/>
                </a:solidFill>
              </a:rPr>
              <a:t>y^2</a:t>
            </a:r>
            <a:r>
              <a:rPr lang="en-US">
                <a:solidFill>
                  <a:srgbClr val="002060"/>
                </a:solidFill>
              </a:rPr>
              <a:t>) )</a:t>
            </a:r>
            <a:endParaRPr>
              <a:latin typeface="Arial"/>
              <a:ea typeface="Arial"/>
              <a:cs typeface="Arial"/>
              <a:sym typeface="Arial"/>
            </a:endParaRPr>
          </a:p>
          <a:p>
            <a:pPr indent="0" lvl="0" marL="0" rtl="0" algn="l">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a:p>
        </p:txBody>
      </p:sp>
      <p:sp>
        <p:nvSpPr>
          <p:cNvPr id="1291" name="Google Shape;1291;g5589c6924a_2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e8494509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0" name="Google Shape;1300;g4e84945090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Length and magnitude are interchangeable terms when talking about vectors.</a:t>
            </a:r>
            <a:endParaRPr/>
          </a:p>
        </p:txBody>
      </p:sp>
      <p:sp>
        <p:nvSpPr>
          <p:cNvPr id="1301" name="Google Shape;1301;g4e84945090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57bc8f6de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g57bc8f6de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Length and magnitude are interchangeable terms when talking about vectors.</a:t>
            </a:r>
            <a:endParaRPr/>
          </a:p>
        </p:txBody>
      </p:sp>
      <p:sp>
        <p:nvSpPr>
          <p:cNvPr id="1326" name="Google Shape;1326;g57bc8f6dea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57bc8f6dea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3" name="Google Shape;1353;g57bc8f6dea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354" name="Google Shape;1354;g57bc8f6dea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50ffe018c7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2" name="Google Shape;1362;g50ffe018c7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Calculations that use Unit Vectors are often calculations that are only about direction (like facing a certain way). The actual size of the original vector does not matter in these cases.</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A unit vector is the reverse of a vector length, as it only cares about direction, and not so much about how far in that direction.</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800"/>
              <a:buFont typeface="Arial"/>
              <a:buNone/>
            </a:pPr>
            <a:r>
              <a:rPr lang="en-US"/>
              <a:t>A </a:t>
            </a:r>
            <a:r>
              <a:rPr b="1" lang="en-US" u="sng"/>
              <a:t>unit vector</a:t>
            </a:r>
            <a:r>
              <a:rPr lang="en-US"/>
              <a:t> is a vector where the length of the vector equals 1.</a:t>
            </a:r>
            <a:endParaRPr/>
          </a:p>
          <a:p>
            <a:pPr indent="0" lvl="0" marL="0" rtl="0" algn="l">
              <a:spcBef>
                <a:spcPts val="0"/>
              </a:spcBef>
              <a:spcAft>
                <a:spcPts val="0"/>
              </a:spcAft>
              <a:buClr>
                <a:schemeClr val="dk1"/>
              </a:buClr>
              <a:buSzPts val="1800"/>
              <a:buFont typeface="Arial"/>
              <a:buNone/>
            </a:pPr>
            <a:r>
              <a:rPr lang="en-US"/>
              <a:t>A unit vector is denoted as a character with a roof over its head.</a:t>
            </a:r>
            <a:endParaRPr/>
          </a:p>
          <a:p>
            <a:pPr indent="0" lvl="0" marL="0" rtl="0" algn="l">
              <a:spcBef>
                <a:spcPts val="0"/>
              </a:spcBef>
              <a:spcAft>
                <a:spcPts val="0"/>
              </a:spcAft>
              <a:buClr>
                <a:schemeClr val="dk1"/>
              </a:buClr>
              <a:buSzPts val="1800"/>
              <a:buFont typeface="Arial"/>
              <a:buNone/>
            </a:pPr>
            <a:r>
              <a:rPr lang="en-US"/>
              <a:t>Unit vectors are really useful for calculations that use the length of a vector, as it will be 1.</a:t>
            </a:r>
            <a:endParaRPr/>
          </a:p>
          <a:p>
            <a:pPr indent="0" lvl="0" marL="0" rtl="0" algn="l">
              <a:spcBef>
                <a:spcPts val="0"/>
              </a:spcBef>
              <a:spcAft>
                <a:spcPts val="0"/>
              </a:spcAft>
              <a:buClr>
                <a:schemeClr val="dk1"/>
              </a:buClr>
              <a:buSzPts val="1800"/>
              <a:buFont typeface="Arial"/>
              <a:buNone/>
            </a:pPr>
            <a:r>
              <a:rPr lang="en-US"/>
              <a:t>A unit vector is calculated using this formula:</a:t>
            </a:r>
            <a:endParaRPr/>
          </a:p>
          <a:p>
            <a:pPr indent="0" lvl="0" marL="0" rtl="0" algn="l">
              <a:spcBef>
                <a:spcPts val="0"/>
              </a:spcBef>
              <a:spcAft>
                <a:spcPts val="0"/>
              </a:spcAft>
              <a:buClr>
                <a:schemeClr val="dk1"/>
              </a:buClr>
              <a:buSzPts val="1100"/>
              <a:buFont typeface="Arial"/>
              <a:buNone/>
            </a:pPr>
            <a:r>
              <a:rPr lang="en-US" sz="1800">
                <a:solidFill>
                  <a:srgbClr val="002060"/>
                </a:solidFill>
              </a:rPr>
              <a:t>unit v </a:t>
            </a:r>
            <a:r>
              <a:rPr lang="en-US" sz="1800"/>
              <a:t>=</a:t>
            </a:r>
            <a:r>
              <a:rPr lang="en-US" sz="1800">
                <a:solidFill>
                  <a:srgbClr val="002060"/>
                </a:solidFill>
              </a:rPr>
              <a:t> v </a:t>
            </a:r>
            <a:r>
              <a:rPr lang="en-US" sz="1800"/>
              <a:t>/</a:t>
            </a:r>
            <a:r>
              <a:rPr lang="en-US" sz="1800">
                <a:solidFill>
                  <a:srgbClr val="002060"/>
                </a:solidFill>
              </a:rPr>
              <a:t> |v|</a:t>
            </a:r>
            <a:endParaRPr sz="1800">
              <a:latin typeface="Arial"/>
              <a:ea typeface="Arial"/>
              <a:cs typeface="Arial"/>
              <a:sym typeface="Arial"/>
            </a:endParaRPr>
          </a:p>
          <a:p>
            <a:pPr indent="0" lvl="0" marL="0" rtl="0" algn="l">
              <a:spcBef>
                <a:spcPts val="0"/>
              </a:spcBef>
              <a:spcAft>
                <a:spcPts val="0"/>
              </a:spcAft>
              <a:buClr>
                <a:schemeClr val="dk1"/>
              </a:buClr>
              <a:buSzPts val="1800"/>
              <a:buFont typeface="Arial"/>
              <a:buNone/>
            </a:pPr>
            <a:r>
              <a:rPr lang="en-US"/>
              <a:t>Calculating the unit vector is called </a:t>
            </a:r>
            <a:r>
              <a:rPr b="1" lang="en-US" u="sng"/>
              <a:t>normalizing</a:t>
            </a:r>
            <a:r>
              <a:rPr b="1" lang="en-US"/>
              <a:t> </a:t>
            </a:r>
            <a:r>
              <a:rPr lang="en-US"/>
              <a:t>a vector.</a:t>
            </a:r>
            <a:endParaRPr/>
          </a:p>
        </p:txBody>
      </p:sp>
      <p:sp>
        <p:nvSpPr>
          <p:cNvPr id="1363" name="Google Shape;1363;g50ffe018c7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1" name="Shape 1371"/>
        <p:cNvGrpSpPr/>
        <p:nvPr/>
      </p:nvGrpSpPr>
      <p:grpSpPr>
        <a:xfrm>
          <a:off x="0" y="0"/>
          <a:ext cx="0" cy="0"/>
          <a:chOff x="0" y="0"/>
          <a:chExt cx="0" cy="0"/>
        </a:xfrm>
      </p:grpSpPr>
      <p:sp>
        <p:nvSpPr>
          <p:cNvPr id="1372" name="Google Shape;1372;g50ffe018c7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3" name="Google Shape;1373;g50ffe018c7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Length and magnitude are interchangeable terms when talking about vectors.</a:t>
            </a:r>
            <a:endParaRPr/>
          </a:p>
          <a:p>
            <a:pPr indent="0" lvl="0" marL="0" rtl="0" algn="l">
              <a:spcBef>
                <a:spcPts val="0"/>
              </a:spcBef>
              <a:spcAft>
                <a:spcPts val="0"/>
              </a:spcAft>
              <a:buSzPts val="1400"/>
              <a:buNone/>
            </a:pPr>
            <a:r>
              <a:t/>
            </a:r>
            <a:endParaRPr/>
          </a:p>
          <a:p>
            <a:pPr indent="0" lvl="0" marL="0" rtl="0" algn="l">
              <a:spcBef>
                <a:spcPts val="0"/>
              </a:spcBef>
              <a:spcAft>
                <a:spcPts val="0"/>
              </a:spcAft>
              <a:buClr>
                <a:schemeClr val="dk1"/>
              </a:buClr>
              <a:buSzPts val="3600"/>
              <a:buFont typeface="Arial"/>
              <a:buNone/>
            </a:pPr>
            <a:r>
              <a:rPr lang="en-US" sz="1800">
                <a:solidFill>
                  <a:srgbClr val="002060"/>
                </a:solidFill>
              </a:rPr>
              <a:t>|v|  </a:t>
            </a:r>
            <a:r>
              <a:rPr lang="en-US" sz="1800"/>
              <a:t>=</a:t>
            </a:r>
            <a:r>
              <a:rPr lang="en-US" sz="1800">
                <a:solidFill>
                  <a:srgbClr val="002060"/>
                </a:solidFill>
              </a:rPr>
              <a:t> </a:t>
            </a:r>
            <a:r>
              <a:rPr lang="en-US" sz="1800">
                <a:latin typeface="Arial"/>
                <a:ea typeface="Arial"/>
                <a:cs typeface="Arial"/>
                <a:sym typeface="Arial"/>
              </a:rPr>
              <a:t>√(sqrt(</a:t>
            </a:r>
            <a:r>
              <a:rPr lang="en-US" sz="1800">
                <a:solidFill>
                  <a:srgbClr val="002060"/>
                </a:solidFill>
              </a:rPr>
              <a:t>0.6</a:t>
            </a:r>
            <a:r>
              <a:rPr lang="en-US" sz="1800"/>
              <a:t>)</a:t>
            </a:r>
            <a:r>
              <a:rPr lang="en-US" sz="1800">
                <a:solidFill>
                  <a:srgbClr val="002060"/>
                </a:solidFill>
              </a:rPr>
              <a:t>  </a:t>
            </a:r>
            <a:r>
              <a:rPr lang="en-US" sz="1800"/>
              <a:t>+ sqrt(</a:t>
            </a:r>
            <a:r>
              <a:rPr lang="en-US" sz="1800">
                <a:solidFill>
                  <a:srgbClr val="002060"/>
                </a:solidFill>
              </a:rPr>
              <a:t>0.8</a:t>
            </a:r>
            <a:r>
              <a:rPr lang="en-US" sz="1800"/>
              <a:t>))</a:t>
            </a:r>
            <a:r>
              <a:rPr lang="en-US" sz="1800">
                <a:solidFill>
                  <a:srgbClr val="002060"/>
                </a:solidFill>
              </a:rPr>
              <a:t>  </a:t>
            </a:r>
            <a:r>
              <a:rPr lang="en-US" sz="1800"/>
              <a:t>=</a:t>
            </a:r>
            <a:r>
              <a:rPr lang="en-US" sz="1800">
                <a:solidFill>
                  <a:srgbClr val="002060"/>
                </a:solidFill>
              </a:rPr>
              <a:t> </a:t>
            </a:r>
            <a:r>
              <a:rPr lang="en-US" sz="1800">
                <a:latin typeface="Arial"/>
                <a:ea typeface="Arial"/>
                <a:cs typeface="Arial"/>
                <a:sym typeface="Arial"/>
              </a:rPr>
              <a:t>√(</a:t>
            </a:r>
            <a:r>
              <a:rPr lang="en-US" sz="1800">
                <a:solidFill>
                  <a:srgbClr val="002060"/>
                </a:solidFill>
              </a:rPr>
              <a:t>0.36 </a:t>
            </a:r>
            <a:r>
              <a:rPr lang="en-US" sz="1800"/>
              <a:t>+</a:t>
            </a:r>
            <a:r>
              <a:rPr lang="en-US" sz="1800">
                <a:solidFill>
                  <a:srgbClr val="002060"/>
                </a:solidFill>
              </a:rPr>
              <a:t> 0.64</a:t>
            </a:r>
            <a:r>
              <a:rPr lang="en-US" sz="1800"/>
              <a:t>)</a:t>
            </a:r>
            <a:r>
              <a:rPr lang="en-US" sz="1800">
                <a:solidFill>
                  <a:srgbClr val="002060"/>
                </a:solidFill>
              </a:rPr>
              <a:t> </a:t>
            </a:r>
            <a:r>
              <a:rPr lang="en-US" sz="1800"/>
              <a:t>=</a:t>
            </a:r>
            <a:r>
              <a:rPr lang="en-US" sz="1800">
                <a:solidFill>
                  <a:srgbClr val="002060"/>
                </a:solidFill>
              </a:rPr>
              <a:t> </a:t>
            </a:r>
            <a:r>
              <a:rPr lang="en-US" sz="1800">
                <a:latin typeface="Arial"/>
                <a:ea typeface="Arial"/>
                <a:cs typeface="Arial"/>
                <a:sym typeface="Arial"/>
              </a:rPr>
              <a:t>√</a:t>
            </a:r>
            <a:r>
              <a:rPr lang="en-US" sz="1800">
                <a:solidFill>
                  <a:srgbClr val="002060"/>
                </a:solidFill>
              </a:rPr>
              <a:t>1 </a:t>
            </a:r>
            <a:r>
              <a:rPr lang="en-US" sz="1800"/>
              <a:t>=</a:t>
            </a:r>
            <a:r>
              <a:rPr lang="en-US" sz="1800">
                <a:solidFill>
                  <a:srgbClr val="002060"/>
                </a:solidFill>
              </a:rPr>
              <a:t> 1</a:t>
            </a:r>
            <a:endParaRPr sz="1800">
              <a:solidFill>
                <a:srgbClr val="002060"/>
              </a:solidFill>
            </a:endParaRPr>
          </a:p>
          <a:p>
            <a:pPr indent="0" lvl="0" marL="0" rtl="0" algn="l">
              <a:spcBef>
                <a:spcPts val="0"/>
              </a:spcBef>
              <a:spcAft>
                <a:spcPts val="0"/>
              </a:spcAft>
              <a:buSzPts val="1400"/>
              <a:buNone/>
            </a:pPr>
            <a:r>
              <a:t/>
            </a:r>
            <a:endParaRPr/>
          </a:p>
        </p:txBody>
      </p:sp>
      <p:sp>
        <p:nvSpPr>
          <p:cNvPr id="1374" name="Google Shape;1374;g50ffe018c7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50ffe018c7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6" name="Google Shape;1406;g50ffe018c7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Length and magnitude are interchangeable terms when talking about vectors.</a:t>
            </a:r>
            <a:endParaRPr/>
          </a:p>
          <a:p>
            <a:pPr indent="0" lvl="0" marL="0" rtl="0" algn="l">
              <a:spcBef>
                <a:spcPts val="0"/>
              </a:spcBef>
              <a:spcAft>
                <a:spcPts val="0"/>
              </a:spcAft>
              <a:buSzPts val="1400"/>
              <a:buNone/>
            </a:pPr>
            <a:r>
              <a:t/>
            </a:r>
            <a:endParaRPr/>
          </a:p>
          <a:p>
            <a:pPr indent="0" lvl="0" marL="0" rtl="0" algn="l">
              <a:spcBef>
                <a:spcPts val="0"/>
              </a:spcBef>
              <a:spcAft>
                <a:spcPts val="0"/>
              </a:spcAft>
              <a:buSzPts val="3600"/>
              <a:buNone/>
            </a:pPr>
            <a:r>
              <a:rPr lang="en-US" sz="1800">
                <a:solidFill>
                  <a:srgbClr val="002060"/>
                </a:solidFill>
              </a:rPr>
              <a:t>|v|</a:t>
            </a:r>
            <a:r>
              <a:rPr lang="en-US" sz="1800"/>
              <a:t>=</a:t>
            </a:r>
            <a:r>
              <a:rPr lang="en-US" sz="1800">
                <a:solidFill>
                  <a:srgbClr val="002060"/>
                </a:solidFill>
              </a:rPr>
              <a:t> </a:t>
            </a:r>
            <a:r>
              <a:rPr lang="en-US" sz="1800">
                <a:latin typeface="Arial"/>
                <a:ea typeface="Arial"/>
                <a:cs typeface="Arial"/>
                <a:sym typeface="Arial"/>
              </a:rPr>
              <a:t>√(sqrt(</a:t>
            </a:r>
            <a:r>
              <a:rPr lang="en-US" sz="1800">
                <a:solidFill>
                  <a:srgbClr val="002060"/>
                </a:solidFill>
              </a:rPr>
              <a:t>0.424</a:t>
            </a:r>
            <a:r>
              <a:rPr lang="en-US" sz="1800"/>
              <a:t>) + sqrt(</a:t>
            </a:r>
            <a:r>
              <a:rPr lang="en-US" sz="1800">
                <a:solidFill>
                  <a:srgbClr val="002060"/>
                </a:solidFill>
              </a:rPr>
              <a:t>0.566</a:t>
            </a:r>
            <a:r>
              <a:rPr lang="en-US" sz="1800"/>
              <a:t>) + sqrt(</a:t>
            </a:r>
            <a:r>
              <a:rPr lang="en-US" sz="1800">
                <a:solidFill>
                  <a:srgbClr val="002060"/>
                </a:solidFill>
              </a:rPr>
              <a:t>0.707</a:t>
            </a:r>
            <a:r>
              <a:rPr lang="en-US" sz="1800"/>
              <a:t>)) = </a:t>
            </a:r>
            <a:r>
              <a:rPr lang="en-US" sz="1800">
                <a:latin typeface="Arial"/>
                <a:ea typeface="Arial"/>
                <a:cs typeface="Arial"/>
                <a:sym typeface="Arial"/>
              </a:rPr>
              <a:t>√(</a:t>
            </a:r>
            <a:r>
              <a:rPr lang="en-US" sz="1800">
                <a:solidFill>
                  <a:srgbClr val="002060"/>
                </a:solidFill>
              </a:rPr>
              <a:t>0.18 </a:t>
            </a:r>
            <a:r>
              <a:rPr lang="en-US" sz="1800"/>
              <a:t>+</a:t>
            </a:r>
            <a:r>
              <a:rPr lang="en-US" sz="1800">
                <a:solidFill>
                  <a:srgbClr val="002060"/>
                </a:solidFill>
              </a:rPr>
              <a:t> 0.32 </a:t>
            </a:r>
            <a:r>
              <a:rPr lang="en-US" sz="1800"/>
              <a:t>+</a:t>
            </a:r>
            <a:r>
              <a:rPr lang="en-US" sz="1800">
                <a:solidFill>
                  <a:srgbClr val="002060"/>
                </a:solidFill>
              </a:rPr>
              <a:t> 0.50</a:t>
            </a:r>
            <a:r>
              <a:rPr lang="en-US" sz="1800"/>
              <a:t>) = </a:t>
            </a:r>
            <a:r>
              <a:rPr lang="en-US" sz="1800">
                <a:latin typeface="Arial"/>
                <a:ea typeface="Arial"/>
                <a:cs typeface="Arial"/>
                <a:sym typeface="Arial"/>
              </a:rPr>
              <a:t>√</a:t>
            </a:r>
            <a:r>
              <a:rPr lang="en-US" sz="1800">
                <a:solidFill>
                  <a:srgbClr val="002060"/>
                </a:solidFill>
              </a:rPr>
              <a:t>1 </a:t>
            </a:r>
            <a:r>
              <a:rPr lang="en-US" sz="1800"/>
              <a:t>= </a:t>
            </a:r>
            <a:r>
              <a:rPr lang="en-US" sz="1800">
                <a:solidFill>
                  <a:srgbClr val="002060"/>
                </a:solidFill>
              </a:rPr>
              <a:t>1</a:t>
            </a:r>
            <a:endParaRPr sz="1800">
              <a:solidFill>
                <a:srgbClr val="002060"/>
              </a:solidFill>
            </a:endParaRPr>
          </a:p>
          <a:p>
            <a:pPr indent="0" lvl="0" marL="0" rtl="0" algn="l">
              <a:spcBef>
                <a:spcPts val="0"/>
              </a:spcBef>
              <a:spcAft>
                <a:spcPts val="0"/>
              </a:spcAft>
              <a:buSzPts val="1400"/>
              <a:buNone/>
            </a:pPr>
            <a:r>
              <a:t/>
            </a:r>
            <a:endParaRPr/>
          </a:p>
        </p:txBody>
      </p:sp>
      <p:sp>
        <p:nvSpPr>
          <p:cNvPr id="1407" name="Google Shape;1407;g50ffe018c7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50ffe018c7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1" name="Google Shape;1441;g50ffe018c7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442" name="Google Shape;1442;g50ffe018c7_0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5650b65cd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5650b65cd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The “dot product” may sometimes also be called the “scalar product" or “inner product”.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dot product is very useful when determining vectors’ angle and direction.</a:t>
            </a:r>
            <a:endParaRPr/>
          </a:p>
          <a:p>
            <a:pPr indent="-304800" lvl="0" marL="457200" rtl="0" algn="l">
              <a:spcBef>
                <a:spcPts val="0"/>
              </a:spcBef>
              <a:spcAft>
                <a:spcPts val="0"/>
              </a:spcAft>
              <a:buClr>
                <a:schemeClr val="dk1"/>
              </a:buClr>
              <a:buSzPts val="1200"/>
              <a:buFont typeface="Calibri"/>
              <a:buChar char="+"/>
            </a:pPr>
            <a:r>
              <a:rPr lang="en-US"/>
              <a:t>When the vectors face the same direction, the outcome will be positive.</a:t>
            </a:r>
            <a:endParaRPr/>
          </a:p>
          <a:p>
            <a:pPr indent="-304800" lvl="0" marL="457200" rtl="0" algn="l">
              <a:spcBef>
                <a:spcPts val="0"/>
              </a:spcBef>
              <a:spcAft>
                <a:spcPts val="0"/>
              </a:spcAft>
              <a:buClr>
                <a:schemeClr val="dk1"/>
              </a:buClr>
              <a:buSzPts val="1200"/>
              <a:buFont typeface="Calibri"/>
              <a:buChar char="0"/>
            </a:pPr>
            <a:r>
              <a:rPr lang="en-US"/>
              <a:t>When the vectors are at a right angle (90 degrees), the outcome will be 0.</a:t>
            </a:r>
            <a:endParaRPr/>
          </a:p>
          <a:p>
            <a:pPr indent="-304800" lvl="0" marL="457200" rtl="0" algn="l">
              <a:spcBef>
                <a:spcPts val="0"/>
              </a:spcBef>
              <a:spcAft>
                <a:spcPts val="0"/>
              </a:spcAft>
              <a:buClr>
                <a:schemeClr val="dk1"/>
              </a:buClr>
              <a:buSzPts val="1200"/>
              <a:buFont typeface="Calibri"/>
              <a:buChar char="−"/>
            </a:pPr>
            <a:r>
              <a:rPr lang="en-US"/>
              <a:t>When the vectors are facing the opposite direction, the outcome will be negative.</a:t>
            </a:r>
            <a:endParaRPr/>
          </a:p>
        </p:txBody>
      </p:sp>
      <p:sp>
        <p:nvSpPr>
          <p:cNvPr id="1451" name="Google Shape;1451;g5650b65cd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5650b65cd1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g5650b65cd1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dot product is very useful when determining vectors’ angle and direction.</a:t>
            </a:r>
            <a:endParaRPr/>
          </a:p>
          <a:p>
            <a:pPr indent="-304800" lvl="0" marL="457200" rtl="0" algn="l">
              <a:spcBef>
                <a:spcPts val="0"/>
              </a:spcBef>
              <a:spcAft>
                <a:spcPts val="0"/>
              </a:spcAft>
              <a:buClr>
                <a:schemeClr val="dk1"/>
              </a:buClr>
              <a:buSzPts val="1200"/>
              <a:buFont typeface="Calibri"/>
              <a:buChar char="+"/>
            </a:pPr>
            <a:r>
              <a:rPr lang="en-US"/>
              <a:t>When the vectors face the same direction, the outcome will be positive.</a:t>
            </a:r>
            <a:endParaRPr/>
          </a:p>
          <a:p>
            <a:pPr indent="-304800" lvl="0" marL="457200" rtl="0" algn="l">
              <a:spcBef>
                <a:spcPts val="0"/>
              </a:spcBef>
              <a:spcAft>
                <a:spcPts val="0"/>
              </a:spcAft>
              <a:buClr>
                <a:schemeClr val="dk1"/>
              </a:buClr>
              <a:buSzPts val="1200"/>
              <a:buFont typeface="Calibri"/>
              <a:buChar char="0"/>
            </a:pPr>
            <a:r>
              <a:rPr lang="en-US"/>
              <a:t>When the vectors are at a right angle (90 degrees), the outcome will be 0.</a:t>
            </a:r>
            <a:endParaRPr/>
          </a:p>
          <a:p>
            <a:pPr indent="-304800" lvl="0" marL="457200" rtl="0" algn="l">
              <a:spcBef>
                <a:spcPts val="0"/>
              </a:spcBef>
              <a:spcAft>
                <a:spcPts val="0"/>
              </a:spcAft>
              <a:buClr>
                <a:schemeClr val="dk1"/>
              </a:buClr>
              <a:buSzPts val="1200"/>
              <a:buFont typeface="Calibri"/>
              <a:buChar char="−"/>
            </a:pPr>
            <a:r>
              <a:rPr lang="en-US"/>
              <a:t>When the vectors are facing the opposite direction, the outcome will be negative.</a:t>
            </a:r>
            <a:endParaRPr/>
          </a:p>
        </p:txBody>
      </p:sp>
      <p:sp>
        <p:nvSpPr>
          <p:cNvPr id="1461" name="Google Shape;1461;g5650b65cd1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We will start with our vertex buffer. First we need to understand what a vertex buffer is, so we can fill it with usable data. A Vertex Buffer contains information about each vertice which shaders will use for calculations and translations. (more on shaders later)</a:t>
            </a:r>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88" name="Google Shape;1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Google Shape;1474;g58c358451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5" name="Google Shape;1475;g58c358451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dot product is very useful when determining vectors’ angle and direction.</a:t>
            </a:r>
            <a:endParaRPr/>
          </a:p>
          <a:p>
            <a:pPr indent="-304800" lvl="0" marL="457200" rtl="0" algn="l">
              <a:spcBef>
                <a:spcPts val="0"/>
              </a:spcBef>
              <a:spcAft>
                <a:spcPts val="0"/>
              </a:spcAft>
              <a:buClr>
                <a:schemeClr val="dk1"/>
              </a:buClr>
              <a:buSzPts val="1200"/>
              <a:buFont typeface="Calibri"/>
              <a:buChar char="+"/>
            </a:pPr>
            <a:r>
              <a:rPr lang="en-US"/>
              <a:t>When the vectors face the same direction, the outcome will be positive.</a:t>
            </a:r>
            <a:endParaRPr/>
          </a:p>
          <a:p>
            <a:pPr indent="-304800" lvl="0" marL="457200" rtl="0" algn="l">
              <a:spcBef>
                <a:spcPts val="0"/>
              </a:spcBef>
              <a:spcAft>
                <a:spcPts val="0"/>
              </a:spcAft>
              <a:buClr>
                <a:schemeClr val="dk1"/>
              </a:buClr>
              <a:buSzPts val="1200"/>
              <a:buFont typeface="Calibri"/>
              <a:buChar char="0"/>
            </a:pPr>
            <a:r>
              <a:rPr lang="en-US"/>
              <a:t>When the vectors are at a right angle (90 degrees), the outcome will be 0.</a:t>
            </a:r>
            <a:endParaRPr/>
          </a:p>
          <a:p>
            <a:pPr indent="-304800" lvl="0" marL="457200" rtl="0" algn="l">
              <a:spcBef>
                <a:spcPts val="0"/>
              </a:spcBef>
              <a:spcAft>
                <a:spcPts val="0"/>
              </a:spcAft>
              <a:buClr>
                <a:schemeClr val="dk1"/>
              </a:buClr>
              <a:buSzPts val="1200"/>
              <a:buFont typeface="Calibri"/>
              <a:buChar char="−"/>
            </a:pPr>
            <a:r>
              <a:rPr lang="en-US"/>
              <a:t>When the vectors are facing the opposite direction, the outcome will be negative.</a:t>
            </a:r>
            <a:endParaRPr/>
          </a:p>
        </p:txBody>
      </p:sp>
      <p:sp>
        <p:nvSpPr>
          <p:cNvPr id="1476" name="Google Shape;1476;g58c358451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4eaf07c8d9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0" name="Google Shape;1490;g4eaf07c8d9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91" name="Google Shape;1491;g4eaf07c8d9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4e26ef400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9" name="Google Shape;1529;g4e26ef400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To calculate the angle, just apply the formula with the unit vector and </a:t>
            </a:r>
            <a:r>
              <a:rPr lang="en-US"/>
              <a:t>cos</a:t>
            </a:r>
            <a:r>
              <a:rPr baseline="30000" lang="en-US">
                <a:latin typeface="Arial"/>
                <a:ea typeface="Arial"/>
                <a:cs typeface="Arial"/>
                <a:sym typeface="Arial"/>
              </a:rPr>
              <a:t>-1</a:t>
            </a:r>
            <a:r>
              <a:rPr lang="en-US"/>
              <a:t> the result!</a:t>
            </a:r>
            <a:endParaRPr b="0" i="0" u="none" cap="none" strike="noStrike">
              <a:solidFill>
                <a:schemeClr val="dk1"/>
              </a:solidFill>
              <a:latin typeface="Calibri"/>
              <a:ea typeface="Calibri"/>
              <a:cs typeface="Calibri"/>
              <a:sym typeface="Calibri"/>
            </a:endParaRPr>
          </a:p>
        </p:txBody>
      </p:sp>
      <p:sp>
        <p:nvSpPr>
          <p:cNvPr id="1530" name="Google Shape;1530;g4e26ef4009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4e26ef4009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5" name="Google Shape;1555;g4e26ef4009_1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We know that the dot product of vector </a:t>
            </a:r>
            <a:r>
              <a:rPr b="1" lang="en-US"/>
              <a:t>a</a:t>
            </a:r>
            <a:r>
              <a:rPr lang="en-US"/>
              <a:t> and </a:t>
            </a:r>
            <a:r>
              <a:rPr b="1" lang="en-US"/>
              <a:t>b</a:t>
            </a:r>
            <a:r>
              <a:rPr lang="en-US"/>
              <a:t> is 31 from the previous example.</a:t>
            </a:r>
            <a:endParaRPr/>
          </a:p>
          <a:p>
            <a:pPr indent="0" lvl="0" marL="0" rtl="0" algn="l">
              <a:spcBef>
                <a:spcPts val="0"/>
              </a:spcBef>
              <a:spcAft>
                <a:spcPts val="0"/>
              </a:spcAft>
              <a:buClr>
                <a:schemeClr val="dk1"/>
              </a:buClr>
              <a:buSzPts val="1400"/>
              <a:buFont typeface="Arial"/>
              <a:buNone/>
            </a:pPr>
            <a:r>
              <a:rPr lang="en-US"/>
              <a:t>This method is hard because the angle (</a:t>
            </a:r>
            <a:r>
              <a:rPr lang="en-US"/>
              <a:t>θ)</a:t>
            </a:r>
            <a:r>
              <a:rPr lang="en-US"/>
              <a:t> has to be known as well.</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3600"/>
              <a:buFont typeface="Arial"/>
              <a:buNone/>
            </a:pPr>
            <a:r>
              <a:rPr lang="en-US" sz="3600"/>
              <a:t>cos</a:t>
            </a:r>
            <a:r>
              <a:rPr baseline="30000" lang="en-US" sz="3600">
                <a:latin typeface="Arial"/>
                <a:ea typeface="Arial"/>
                <a:cs typeface="Arial"/>
                <a:sym typeface="Arial"/>
              </a:rPr>
              <a:t>-1</a:t>
            </a:r>
            <a:r>
              <a:rPr lang="en-US" sz="3600"/>
              <a:t>((</a:t>
            </a:r>
            <a:r>
              <a:rPr lang="en-US" sz="3600">
                <a:solidFill>
                  <a:srgbClr val="002060"/>
                </a:solidFill>
              </a:rPr>
              <a:t>a</a:t>
            </a:r>
            <a:r>
              <a:rPr b="1" lang="en-US" sz="3600">
                <a:solidFill>
                  <a:srgbClr val="002060"/>
                </a:solidFill>
              </a:rPr>
              <a:t> </a:t>
            </a:r>
            <a:r>
              <a:rPr b="1" lang="en-US" sz="3600"/>
              <a:t>·</a:t>
            </a:r>
            <a:r>
              <a:rPr lang="en-US" sz="3600"/>
              <a:t> </a:t>
            </a:r>
            <a:r>
              <a:rPr lang="en-US" sz="3600">
                <a:solidFill>
                  <a:srgbClr val="FF0000"/>
                </a:solidFill>
              </a:rPr>
              <a:t>b)</a:t>
            </a:r>
            <a:r>
              <a:rPr lang="en-US" sz="3600"/>
              <a:t> / (</a:t>
            </a:r>
            <a:r>
              <a:rPr lang="en-US" sz="3600">
                <a:solidFill>
                  <a:srgbClr val="002060"/>
                </a:solidFill>
              </a:rPr>
              <a:t>|a|</a:t>
            </a:r>
            <a:r>
              <a:rPr lang="en-US" sz="3600"/>
              <a:t>×</a:t>
            </a:r>
            <a:r>
              <a:rPr lang="en-US" sz="3600">
                <a:solidFill>
                  <a:srgbClr val="FF0000"/>
                </a:solidFill>
              </a:rPr>
              <a:t>|b|</a:t>
            </a:r>
            <a:r>
              <a:rPr lang="en-US" sz="3600"/>
              <a:t>)) =</a:t>
            </a:r>
            <a:r>
              <a:rPr b="1" lang="en-US" sz="3600"/>
              <a:t> </a:t>
            </a:r>
            <a:r>
              <a:rPr lang="en-US" sz="3600"/>
              <a:t>θ</a:t>
            </a:r>
            <a:endParaRPr/>
          </a:p>
        </p:txBody>
      </p:sp>
      <p:sp>
        <p:nvSpPr>
          <p:cNvPr id="1556" name="Google Shape;1556;g4e26ef4009_1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Google Shape;1584;g58c358451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5" name="Google Shape;1585;g58c358451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586" name="Google Shape;1586;g58c3584519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58c3584519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4" name="Google Shape;1594;g58c3584519_1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“cross product” may sometimes also be called the “outer product”.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results in a vector that is at a right angle to both other vectors (90 degrees)</a:t>
            </a:r>
            <a:endParaRPr/>
          </a:p>
        </p:txBody>
      </p:sp>
      <p:sp>
        <p:nvSpPr>
          <p:cNvPr id="1595" name="Google Shape;1595;g58c3584519_1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Google Shape;1603;g4e84945090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4" name="Google Shape;1604;g4e84945090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We will only discuss the first formula</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US"/>
              <a:t>The “cross product” may sometimes also be called the “vector product” or “outer product”.</a:t>
            </a:r>
            <a:endParaRPr/>
          </a:p>
          <a:p>
            <a:pPr indent="0" lvl="0" marL="0" rtl="0" algn="l">
              <a:spcBef>
                <a:spcPts val="0"/>
              </a:spcBef>
              <a:spcAft>
                <a:spcPts val="0"/>
              </a:spcAft>
              <a:buSzPts val="1400"/>
              <a:buNone/>
            </a:pPr>
            <a:r>
              <a:rPr lang="en-US"/>
              <a:t>Theta = θ = plane angle</a:t>
            </a:r>
            <a:endParaRPr/>
          </a:p>
          <a:p>
            <a:pPr indent="0" lvl="0" marL="0" rtl="0" algn="l">
              <a:spcBef>
                <a:spcPts val="0"/>
              </a:spcBef>
              <a:spcAft>
                <a:spcPts val="0"/>
              </a:spcAft>
              <a:buSzPts val="1400"/>
              <a:buNone/>
            </a:pPr>
            <a:r>
              <a:rPr lang="en-US"/>
              <a:t>n = the unit vector perpendicular to the plane</a:t>
            </a:r>
            <a:endParaRPr/>
          </a:p>
        </p:txBody>
      </p:sp>
      <p:sp>
        <p:nvSpPr>
          <p:cNvPr id="1605" name="Google Shape;1605;g4e84945090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4e26ef4009_1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7" name="Google Shape;1647;g4e26ef4009_1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600"/>
              <a:buFont typeface="Arial"/>
              <a:buNone/>
            </a:pPr>
            <a:r>
              <a:rPr lang="en-US">
                <a:solidFill>
                  <a:srgbClr val="000000"/>
                </a:solidFill>
              </a:rPr>
              <a:t>Fun fact: Applying the dot product on any of the original vectors with the cross product results in 0 (because they are at a right angle)</a:t>
            </a:r>
            <a:endParaRPr>
              <a:solidFill>
                <a:srgbClr val="000000"/>
              </a:solidFill>
            </a:endParaRPr>
          </a:p>
          <a:p>
            <a:pPr indent="0" lvl="0" marL="0" rtl="0" algn="l">
              <a:spcBef>
                <a:spcPts val="0"/>
              </a:spcBef>
              <a:spcAft>
                <a:spcPts val="0"/>
              </a:spcAft>
              <a:buClr>
                <a:schemeClr val="dk1"/>
              </a:buClr>
              <a:buSzPts val="3600"/>
              <a:buFont typeface="Arial"/>
              <a:buNone/>
            </a:pPr>
            <a:r>
              <a:t/>
            </a:r>
            <a:endParaRPr>
              <a:solidFill>
                <a:srgbClr val="000000"/>
              </a:solidFill>
            </a:endParaRPr>
          </a:p>
          <a:p>
            <a:pPr indent="0" lvl="0" marL="0" rtl="0" algn="l">
              <a:spcBef>
                <a:spcPts val="0"/>
              </a:spcBef>
              <a:spcAft>
                <a:spcPts val="0"/>
              </a:spcAft>
              <a:buClr>
                <a:schemeClr val="dk1"/>
              </a:buClr>
              <a:buSzPts val="3600"/>
              <a:buFont typeface="Arial"/>
              <a:buNone/>
            </a:pPr>
            <a:r>
              <a:rPr lang="en-US">
                <a:solidFill>
                  <a:srgbClr val="000000"/>
                </a:solidFill>
              </a:rPr>
              <a:t>Hand system (right hand): </a:t>
            </a:r>
            <a:endParaRPr>
              <a:solidFill>
                <a:srgbClr val="000000"/>
              </a:solidFill>
            </a:endParaRPr>
          </a:p>
          <a:p>
            <a:pPr indent="0" lvl="0" marL="0" rtl="0" algn="l">
              <a:spcBef>
                <a:spcPts val="0"/>
              </a:spcBef>
              <a:spcAft>
                <a:spcPts val="0"/>
              </a:spcAft>
              <a:buClr>
                <a:schemeClr val="dk1"/>
              </a:buClr>
              <a:buSzPts val="3600"/>
              <a:buFont typeface="Arial"/>
              <a:buNone/>
            </a:pPr>
            <a:r>
              <a:rPr lang="en-US">
                <a:solidFill>
                  <a:srgbClr val="000000"/>
                </a:solidFill>
              </a:rPr>
              <a:t>a = index finger</a:t>
            </a:r>
            <a:endParaRPr>
              <a:solidFill>
                <a:srgbClr val="000000"/>
              </a:solidFill>
            </a:endParaRPr>
          </a:p>
          <a:p>
            <a:pPr indent="0" lvl="0" marL="0" rtl="0" algn="l">
              <a:spcBef>
                <a:spcPts val="0"/>
              </a:spcBef>
              <a:spcAft>
                <a:spcPts val="0"/>
              </a:spcAft>
              <a:buClr>
                <a:schemeClr val="dk1"/>
              </a:buClr>
              <a:buSzPts val="3600"/>
              <a:buFont typeface="Arial"/>
              <a:buNone/>
            </a:pPr>
            <a:r>
              <a:rPr lang="en-US">
                <a:solidFill>
                  <a:srgbClr val="000000"/>
                </a:solidFill>
              </a:rPr>
              <a:t>b = middle finger</a:t>
            </a:r>
            <a:endParaRPr>
              <a:solidFill>
                <a:srgbClr val="000000"/>
              </a:solidFill>
            </a:endParaRPr>
          </a:p>
          <a:p>
            <a:pPr indent="0" lvl="0" marL="0" rtl="0" algn="l">
              <a:spcBef>
                <a:spcPts val="0"/>
              </a:spcBef>
              <a:spcAft>
                <a:spcPts val="0"/>
              </a:spcAft>
              <a:buClr>
                <a:schemeClr val="dk1"/>
              </a:buClr>
              <a:buSzPts val="3600"/>
              <a:buFont typeface="Arial"/>
              <a:buNone/>
            </a:pPr>
            <a:r>
              <a:rPr lang="en-US">
                <a:solidFill>
                  <a:srgbClr val="000000"/>
                </a:solidFill>
              </a:rPr>
              <a:t>c = thumb</a:t>
            </a:r>
            <a:endParaRPr>
              <a:solidFill>
                <a:srgbClr val="000000"/>
              </a:solidFill>
            </a:endParaRPr>
          </a:p>
          <a:p>
            <a:pPr indent="0" lvl="0" marL="0" rtl="0" algn="l">
              <a:spcBef>
                <a:spcPts val="0"/>
              </a:spcBef>
              <a:spcAft>
                <a:spcPts val="0"/>
              </a:spcAft>
              <a:buClr>
                <a:schemeClr val="dk1"/>
              </a:buClr>
              <a:buSzPts val="3600"/>
              <a:buFont typeface="Arial"/>
              <a:buNone/>
            </a:pPr>
            <a:r>
              <a:t/>
            </a:r>
            <a:endParaRPr>
              <a:solidFill>
                <a:srgbClr val="000000"/>
              </a:solidFill>
            </a:endParaRPr>
          </a:p>
          <a:p>
            <a:pPr indent="0" lvl="0" marL="0" rtl="0" algn="l">
              <a:spcBef>
                <a:spcPts val="0"/>
              </a:spcBef>
              <a:spcAft>
                <a:spcPts val="0"/>
              </a:spcAft>
              <a:buClr>
                <a:schemeClr val="dk1"/>
              </a:buClr>
              <a:buSzPts val="3600"/>
              <a:buFont typeface="Arial"/>
              <a:buNone/>
            </a:pPr>
            <a:r>
              <a:rPr lang="en-US" sz="3600">
                <a:solidFill>
                  <a:srgbClr val="000000"/>
                </a:solidFill>
              </a:rPr>
              <a:t>cos</a:t>
            </a:r>
            <a:r>
              <a:rPr baseline="30000" lang="en-US" sz="3600">
                <a:latin typeface="Arial"/>
                <a:ea typeface="Arial"/>
                <a:cs typeface="Arial"/>
                <a:sym typeface="Arial"/>
              </a:rPr>
              <a:t>-1</a:t>
            </a:r>
            <a:r>
              <a:rPr lang="en-US" sz="3600">
                <a:solidFill>
                  <a:srgbClr val="000000"/>
                </a:solidFill>
              </a:rPr>
              <a:t>((</a:t>
            </a:r>
            <a:r>
              <a:rPr lang="en-US" sz="3600">
                <a:solidFill>
                  <a:srgbClr val="002060"/>
                </a:solidFill>
              </a:rPr>
              <a:t>a</a:t>
            </a:r>
            <a:r>
              <a:rPr b="1" lang="en-US" sz="3600">
                <a:solidFill>
                  <a:srgbClr val="002060"/>
                </a:solidFill>
              </a:rPr>
              <a:t> </a:t>
            </a:r>
            <a:r>
              <a:rPr b="1" lang="en-US" sz="3600"/>
              <a:t>·</a:t>
            </a:r>
            <a:r>
              <a:rPr lang="en-US" sz="3600"/>
              <a:t> </a:t>
            </a:r>
            <a:r>
              <a:rPr lang="en-US" sz="3600">
                <a:solidFill>
                  <a:srgbClr val="FF0000"/>
                </a:solidFill>
              </a:rPr>
              <a:t>b)</a:t>
            </a:r>
            <a:r>
              <a:rPr lang="en-US" sz="3600"/>
              <a:t> / (</a:t>
            </a:r>
            <a:r>
              <a:rPr lang="en-US" sz="3600">
                <a:solidFill>
                  <a:srgbClr val="002060"/>
                </a:solidFill>
              </a:rPr>
              <a:t>|a|</a:t>
            </a:r>
            <a:r>
              <a:rPr lang="en-US" sz="3600"/>
              <a:t>×</a:t>
            </a:r>
            <a:r>
              <a:rPr lang="en-US" sz="3600">
                <a:solidFill>
                  <a:srgbClr val="FF0000"/>
                </a:solidFill>
              </a:rPr>
              <a:t>|b|</a:t>
            </a:r>
            <a:r>
              <a:rPr lang="en-US" sz="3600"/>
              <a:t>)) =</a:t>
            </a:r>
            <a:r>
              <a:rPr b="1" lang="en-US" sz="3600"/>
              <a:t> </a:t>
            </a:r>
            <a:r>
              <a:rPr lang="en-US" sz="3600"/>
              <a:t>θ</a:t>
            </a:r>
            <a:endParaRPr sz="3600"/>
          </a:p>
          <a:p>
            <a:pPr indent="0" lvl="0" marL="0" rtl="0" algn="l">
              <a:lnSpc>
                <a:spcPct val="100000"/>
              </a:lnSpc>
              <a:spcBef>
                <a:spcPts val="0"/>
              </a:spcBef>
              <a:spcAft>
                <a:spcPts val="0"/>
              </a:spcAft>
              <a:buClr>
                <a:schemeClr val="dk1"/>
              </a:buClr>
              <a:buSzPts val="1400"/>
              <a:buFont typeface="Arial"/>
              <a:buNone/>
            </a:pPr>
            <a:r>
              <a:t/>
            </a:r>
            <a:endParaRPr/>
          </a:p>
        </p:txBody>
      </p:sp>
      <p:sp>
        <p:nvSpPr>
          <p:cNvPr id="1648" name="Google Shape;1648;g4e26ef4009_1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Google Shape;1697;g4e26ef4009_1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8" name="Google Shape;1698;g4e26ef4009_1_2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t/>
            </a:r>
            <a:endParaRPr b="0" i="0" u="none" cap="none" strike="noStrike">
              <a:solidFill>
                <a:schemeClr val="dk1"/>
              </a:solidFill>
              <a:latin typeface="Calibri"/>
              <a:ea typeface="Calibri"/>
              <a:cs typeface="Calibri"/>
              <a:sym typeface="Calibri"/>
            </a:endParaRPr>
          </a:p>
        </p:txBody>
      </p:sp>
      <p:sp>
        <p:nvSpPr>
          <p:cNvPr id="1699" name="Google Shape;1699;g4e26ef4009_1_2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6" name="Shape 1746"/>
        <p:cNvGrpSpPr/>
        <p:nvPr/>
      </p:nvGrpSpPr>
      <p:grpSpPr>
        <a:xfrm>
          <a:off x="0" y="0"/>
          <a:ext cx="0" cy="0"/>
          <a:chOff x="0" y="0"/>
          <a:chExt cx="0" cy="0"/>
        </a:xfrm>
      </p:grpSpPr>
      <p:sp>
        <p:nvSpPr>
          <p:cNvPr id="1747" name="Google Shape;1747;g58c3584519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8" name="Google Shape;1748;g58c3584519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749" name="Google Shape;1749;g58c3584519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To find out what kind of positions we put into our buffer, we first need to find out how WebGL sees the view, and how our input data will translate to that.</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211" name="Google Shape;21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Google Shape;1756;g58c3584519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7" name="Google Shape;1757;g58c3584519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Basic linear algebra for direct use in WebGL</a:t>
            </a:r>
            <a:endParaRPr/>
          </a:p>
          <a:p>
            <a:pPr indent="-317500" lvl="0" marL="457200" rtl="0" algn="l">
              <a:spcBef>
                <a:spcPts val="0"/>
              </a:spcBef>
              <a:spcAft>
                <a:spcPts val="0"/>
              </a:spcAft>
              <a:buClr>
                <a:schemeClr val="dk1"/>
              </a:buClr>
              <a:buSzPts val="1400"/>
              <a:buChar char="-"/>
            </a:pPr>
            <a:r>
              <a:rPr lang="en-US"/>
              <a:t>2D/3D vectors</a:t>
            </a:r>
            <a:endParaRPr/>
          </a:p>
          <a:p>
            <a:pPr indent="-317500" lvl="0" marL="457200" rtl="0" algn="l">
              <a:spcBef>
                <a:spcPts val="0"/>
              </a:spcBef>
              <a:spcAft>
                <a:spcPts val="0"/>
              </a:spcAft>
              <a:buClr>
                <a:schemeClr val="dk1"/>
              </a:buClr>
              <a:buSzPts val="1400"/>
              <a:buChar char="-"/>
            </a:pPr>
            <a:r>
              <a:rPr lang="en-US"/>
              <a:t>Matrices</a:t>
            </a:r>
            <a:endParaRPr/>
          </a:p>
          <a:p>
            <a:pPr indent="-317500" lvl="0" marL="457200" rtl="0" algn="l">
              <a:spcBef>
                <a:spcPts val="0"/>
              </a:spcBef>
              <a:spcAft>
                <a:spcPts val="0"/>
              </a:spcAft>
              <a:buClr>
                <a:schemeClr val="dk1"/>
              </a:buClr>
              <a:buSzPts val="1400"/>
              <a:buChar char="-"/>
            </a:pPr>
            <a:r>
              <a:rPr lang="en-US"/>
              <a:t>Matrix </a:t>
            </a:r>
            <a:r>
              <a:rPr b="1" lang="en-US"/>
              <a:t>· </a:t>
            </a:r>
            <a:r>
              <a:rPr lang="en-US"/>
              <a:t>Vector</a:t>
            </a:r>
            <a:endParaRPr/>
          </a:p>
        </p:txBody>
      </p:sp>
      <p:sp>
        <p:nvSpPr>
          <p:cNvPr id="1758" name="Google Shape;1758;g58c3584519_1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3" name="Shape 1763"/>
        <p:cNvGrpSpPr/>
        <p:nvPr/>
      </p:nvGrpSpPr>
      <p:grpSpPr>
        <a:xfrm>
          <a:off x="0" y="0"/>
          <a:ext cx="0" cy="0"/>
          <a:chOff x="0" y="0"/>
          <a:chExt cx="0" cy="0"/>
        </a:xfrm>
      </p:grpSpPr>
      <p:sp>
        <p:nvSpPr>
          <p:cNvPr id="1764" name="Google Shape;1764;g58c3584519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5" name="Google Shape;1765;g58c3584519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766" name="Google Shape;1766;g58c3584519_1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6" name="Shape 1776"/>
        <p:cNvGrpSpPr/>
        <p:nvPr/>
      </p:nvGrpSpPr>
      <p:grpSpPr>
        <a:xfrm>
          <a:off x="0" y="0"/>
          <a:ext cx="0" cy="0"/>
          <a:chOff x="0" y="0"/>
          <a:chExt cx="0" cy="0"/>
        </a:xfrm>
      </p:grpSpPr>
      <p:sp>
        <p:nvSpPr>
          <p:cNvPr id="1777" name="Google Shape;1777;g58c3584519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8" name="Google Shape;1778;g58c3584519_1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779" name="Google Shape;1779;g58c3584519_1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Google Shape;1786;g58c3584519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7" name="Google Shape;1787;g58c3584519_1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A Matrix is a rectangular array with </a:t>
            </a:r>
            <a:r>
              <a:rPr b="1" lang="en-US" sz="1800"/>
              <a:t>n </a:t>
            </a:r>
            <a:r>
              <a:rPr lang="en-US" sz="1800"/>
              <a:t>x</a:t>
            </a:r>
            <a:r>
              <a:rPr b="1" lang="en-US" sz="1800"/>
              <a:t> n </a:t>
            </a:r>
            <a:r>
              <a:rPr lang="en-US" sz="1800"/>
              <a:t>dimensions.</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A matrix can be filled with numbers, but also symbols or expressions.</a:t>
            </a:r>
            <a:endParaRPr/>
          </a:p>
          <a:p>
            <a:pPr indent="0" lvl="0" marL="0" marR="0" rtl="0" algn="l">
              <a:lnSpc>
                <a:spcPct val="100000"/>
              </a:lnSpc>
              <a:spcBef>
                <a:spcPts val="0"/>
              </a:spcBef>
              <a:spcAft>
                <a:spcPts val="0"/>
              </a:spcAft>
              <a:buSzPts val="1400"/>
              <a:buNone/>
            </a:pPr>
            <a:r>
              <a:rPr lang="en-US"/>
              <a:t>The dimensions are the rows and columns.</a:t>
            </a:r>
            <a:endParaRPr/>
          </a:p>
        </p:txBody>
      </p:sp>
      <p:sp>
        <p:nvSpPr>
          <p:cNvPr id="1788" name="Google Shape;1788;g58c3584519_1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4" name="Shape 1794"/>
        <p:cNvGrpSpPr/>
        <p:nvPr/>
      </p:nvGrpSpPr>
      <p:grpSpPr>
        <a:xfrm>
          <a:off x="0" y="0"/>
          <a:ext cx="0" cy="0"/>
          <a:chOff x="0" y="0"/>
          <a:chExt cx="0" cy="0"/>
        </a:xfrm>
      </p:grpSpPr>
      <p:sp>
        <p:nvSpPr>
          <p:cNvPr id="1795" name="Google Shape;1795;g4eb37ccdb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6" name="Google Shape;1796;g4eb37ccdba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A Matrix is a rectangular array with </a:t>
            </a:r>
            <a:r>
              <a:rPr b="1" lang="en-US"/>
              <a:t>n </a:t>
            </a:r>
            <a:r>
              <a:rPr lang="en-US"/>
              <a:t>x</a:t>
            </a:r>
            <a:r>
              <a:rPr b="1" lang="en-US"/>
              <a:t> n </a:t>
            </a:r>
            <a:r>
              <a:rPr lang="en-US"/>
              <a:t>dimensions.</a:t>
            </a:r>
            <a:endParaRPr/>
          </a:p>
          <a:p>
            <a:pPr indent="0" lvl="0" marL="0" rtl="0" algn="l">
              <a:spcBef>
                <a:spcPts val="0"/>
              </a:spcBef>
              <a:spcAft>
                <a:spcPts val="0"/>
              </a:spcAft>
              <a:buSzPts val="1400"/>
              <a:buNone/>
            </a:pPr>
            <a:r>
              <a:rPr lang="en-US"/>
              <a:t>The dimensions are the rows and columns.</a:t>
            </a:r>
            <a:endParaRPr/>
          </a:p>
          <a:p>
            <a:pPr indent="0" lvl="0" marL="0" rtl="0" algn="l">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SzPts val="1400"/>
              <a:buNone/>
            </a:pPr>
            <a:r>
              <a:rPr lang="en-US"/>
              <a:t>A matrix can be filled with numbers, but also symbols or expressions.</a:t>
            </a:r>
            <a:endParaRPr/>
          </a:p>
          <a:p>
            <a:pPr indent="0" lvl="0" marL="0" marR="0" rtl="0" algn="l">
              <a:lnSpc>
                <a:spcPct val="100000"/>
              </a:lnSpc>
              <a:spcBef>
                <a:spcPts val="0"/>
              </a:spcBef>
              <a:spcAft>
                <a:spcPts val="0"/>
              </a:spcAft>
              <a:buSzPts val="1400"/>
              <a:buNone/>
            </a:pPr>
            <a:r>
              <a:t/>
            </a:r>
            <a:endParaRPr/>
          </a:p>
        </p:txBody>
      </p:sp>
      <p:sp>
        <p:nvSpPr>
          <p:cNvPr id="1797" name="Google Shape;1797;g4eb37ccdba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9" name="Shape 1819"/>
        <p:cNvGrpSpPr/>
        <p:nvPr/>
      </p:nvGrpSpPr>
      <p:grpSpPr>
        <a:xfrm>
          <a:off x="0" y="0"/>
          <a:ext cx="0" cy="0"/>
          <a:chOff x="0" y="0"/>
          <a:chExt cx="0" cy="0"/>
        </a:xfrm>
      </p:grpSpPr>
      <p:sp>
        <p:nvSpPr>
          <p:cNvPr id="1820" name="Google Shape;1820;g58c3584519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1" name="Google Shape;1821;g58c3584519_1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822" name="Google Shape;1822;g58c3584519_1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8" name="Shape 1828"/>
        <p:cNvGrpSpPr/>
        <p:nvPr/>
      </p:nvGrpSpPr>
      <p:grpSpPr>
        <a:xfrm>
          <a:off x="0" y="0"/>
          <a:ext cx="0" cy="0"/>
          <a:chOff x="0" y="0"/>
          <a:chExt cx="0" cy="0"/>
        </a:xfrm>
      </p:grpSpPr>
      <p:sp>
        <p:nvSpPr>
          <p:cNvPr id="1829" name="Google Shape;1829;g4f54bb4dc2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0" name="Google Shape;1830;g4f54bb4dc2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Subtraction / multiplication / division will also be applied to every member of the matrix, just like addition.</a:t>
            </a:r>
            <a:endParaRPr/>
          </a:p>
        </p:txBody>
      </p:sp>
      <p:sp>
        <p:nvSpPr>
          <p:cNvPr id="1831" name="Google Shape;1831;g4f54bb4dc2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g506cf57b6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6" name="Google Shape;1856;g506cf57b6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Subtraction will be applied just like addition.</a:t>
            </a:r>
            <a:endParaRPr/>
          </a:p>
        </p:txBody>
      </p:sp>
      <p:sp>
        <p:nvSpPr>
          <p:cNvPr id="1857" name="Google Shape;1857;g506cf57b67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5" name="Shape 1885"/>
        <p:cNvGrpSpPr/>
        <p:nvPr/>
      </p:nvGrpSpPr>
      <p:grpSpPr>
        <a:xfrm>
          <a:off x="0" y="0"/>
          <a:ext cx="0" cy="0"/>
          <a:chOff x="0" y="0"/>
          <a:chExt cx="0" cy="0"/>
        </a:xfrm>
      </p:grpSpPr>
      <p:sp>
        <p:nvSpPr>
          <p:cNvPr id="1886" name="Google Shape;1886;g58c3584519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7" name="Google Shape;1887;g58c3584519_1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888" name="Google Shape;1888;g58c3584519_1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4" name="Shape 1894"/>
        <p:cNvGrpSpPr/>
        <p:nvPr/>
      </p:nvGrpSpPr>
      <p:grpSpPr>
        <a:xfrm>
          <a:off x="0" y="0"/>
          <a:ext cx="0" cy="0"/>
          <a:chOff x="0" y="0"/>
          <a:chExt cx="0" cy="0"/>
        </a:xfrm>
      </p:grpSpPr>
      <p:sp>
        <p:nvSpPr>
          <p:cNvPr id="1895" name="Google Shape;1895;g4d034d91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6" name="Google Shape;1896;g4d034d912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Multiplying matrices is not commutative, meaning multiplying </a:t>
            </a:r>
            <a:r>
              <a:rPr b="1" lang="en-US"/>
              <a:t>matrix A x matrix B</a:t>
            </a:r>
            <a:r>
              <a:rPr lang="en-US"/>
              <a:t> does not equal </a:t>
            </a:r>
            <a:r>
              <a:rPr b="1" lang="en-US"/>
              <a:t>matrix B x matrix A</a:t>
            </a:r>
            <a:r>
              <a:rPr lang="en-US"/>
              <a:t>.</a:t>
            </a:r>
            <a:endParaRPr/>
          </a:p>
          <a:p>
            <a:pPr indent="0" lvl="0" marL="0" marR="0" rtl="0" algn="l">
              <a:lnSpc>
                <a:spcPct val="100000"/>
              </a:lnSpc>
              <a:spcBef>
                <a:spcPts val="0"/>
              </a:spcBef>
              <a:spcAft>
                <a:spcPts val="0"/>
              </a:spcAft>
              <a:buSzPts val="1400"/>
              <a:buNone/>
            </a:pPr>
            <a:r>
              <a:t/>
            </a:r>
            <a:endParaRPr/>
          </a:p>
        </p:txBody>
      </p:sp>
      <p:sp>
        <p:nvSpPr>
          <p:cNvPr id="1897" name="Google Shape;1897;g4d034d912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We first need to visualize what we wish to accomplish.</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227" name="Google Shape;22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524a3366b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8" name="Google Shape;1918;g524a3366b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919" name="Google Shape;1919;g524a3366b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8" name="Shape 1938"/>
        <p:cNvGrpSpPr/>
        <p:nvPr/>
      </p:nvGrpSpPr>
      <p:grpSpPr>
        <a:xfrm>
          <a:off x="0" y="0"/>
          <a:ext cx="0" cy="0"/>
          <a:chOff x="0" y="0"/>
          <a:chExt cx="0" cy="0"/>
        </a:xfrm>
      </p:grpSpPr>
      <p:sp>
        <p:nvSpPr>
          <p:cNvPr id="1939" name="Google Shape;1939;g4d034d912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0" name="Google Shape;1940;g4d034d9124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Matrix multiplication can be difficult to get comfortable with without much practice.</a:t>
            </a:r>
            <a:endParaRPr/>
          </a:p>
        </p:txBody>
      </p:sp>
      <p:sp>
        <p:nvSpPr>
          <p:cNvPr id="1941" name="Google Shape;1941;g4d034d9124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8" name="Shape 1978"/>
        <p:cNvGrpSpPr/>
        <p:nvPr/>
      </p:nvGrpSpPr>
      <p:grpSpPr>
        <a:xfrm>
          <a:off x="0" y="0"/>
          <a:ext cx="0" cy="0"/>
          <a:chOff x="0" y="0"/>
          <a:chExt cx="0" cy="0"/>
        </a:xfrm>
      </p:grpSpPr>
      <p:sp>
        <p:nvSpPr>
          <p:cNvPr id="1979" name="Google Shape;1979;g524a3366b4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0" name="Google Shape;1980;g524a3366b4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Multiplying matrices is only doable if the columns on the left side equal the rows on the right side.</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Answer: </a:t>
            </a:r>
            <a:r>
              <a:rPr b="1" lang="en-US"/>
              <a:t>Yes</a:t>
            </a:r>
            <a:endParaRPr b="1"/>
          </a:p>
        </p:txBody>
      </p:sp>
      <p:sp>
        <p:nvSpPr>
          <p:cNvPr id="1981" name="Google Shape;1981;g524a3366b4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g524a3366b4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9" name="Google Shape;1999;g524a3366b4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Multiplying matrices is only doable if the columns on the left side equal the rows on the right side.</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Answer: </a:t>
            </a:r>
            <a:r>
              <a:rPr b="1" lang="en-US"/>
              <a:t>No</a:t>
            </a:r>
            <a:endParaRPr/>
          </a:p>
        </p:txBody>
      </p:sp>
      <p:sp>
        <p:nvSpPr>
          <p:cNvPr id="2000" name="Google Shape;2000;g524a3366b4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5" name="Shape 2015"/>
        <p:cNvGrpSpPr/>
        <p:nvPr/>
      </p:nvGrpSpPr>
      <p:grpSpPr>
        <a:xfrm>
          <a:off x="0" y="0"/>
          <a:ext cx="0" cy="0"/>
          <a:chOff x="0" y="0"/>
          <a:chExt cx="0" cy="0"/>
        </a:xfrm>
      </p:grpSpPr>
      <p:sp>
        <p:nvSpPr>
          <p:cNvPr id="2016" name="Google Shape;2016;g524a3366b4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7" name="Google Shape;2017;g524a3366b4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Multiplying matrices is only doable if the columns on the left side equal the rows on the right side.</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Answer: </a:t>
            </a:r>
            <a:r>
              <a:rPr b="1" lang="en-US"/>
              <a:t>Yes</a:t>
            </a:r>
            <a:endParaRPr/>
          </a:p>
        </p:txBody>
      </p:sp>
      <p:sp>
        <p:nvSpPr>
          <p:cNvPr id="2018" name="Google Shape;2018;g524a3366b4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3" name="Shape 2033"/>
        <p:cNvGrpSpPr/>
        <p:nvPr/>
      </p:nvGrpSpPr>
      <p:grpSpPr>
        <a:xfrm>
          <a:off x="0" y="0"/>
          <a:ext cx="0" cy="0"/>
          <a:chOff x="0" y="0"/>
          <a:chExt cx="0" cy="0"/>
        </a:xfrm>
      </p:grpSpPr>
      <p:sp>
        <p:nvSpPr>
          <p:cNvPr id="2034" name="Google Shape;2034;g58c3584519_1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5" name="Google Shape;2035;g58c3584519_1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036" name="Google Shape;2036;g58c3584519_1_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2" name="Shape 2042"/>
        <p:cNvGrpSpPr/>
        <p:nvPr/>
      </p:nvGrpSpPr>
      <p:grpSpPr>
        <a:xfrm>
          <a:off x="0" y="0"/>
          <a:ext cx="0" cy="0"/>
          <a:chOff x="0" y="0"/>
          <a:chExt cx="0" cy="0"/>
        </a:xfrm>
      </p:grpSpPr>
      <p:sp>
        <p:nvSpPr>
          <p:cNvPr id="2043" name="Google Shape;2043;g58c3584519_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4" name="Google Shape;2044;g58c3584519_1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An identity matrix consists of only 0’s, with the diagonal 1’s as exception, ranging from the top left to the bottom right.</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An identity matrix is often the starting point of linear functions.</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Multiplying a matrix by the identity matrix results in the same matrix.</a:t>
            </a:r>
            <a:endParaRPr/>
          </a:p>
        </p:txBody>
      </p:sp>
      <p:sp>
        <p:nvSpPr>
          <p:cNvPr id="2045" name="Google Shape;2045;g58c3584519_1_1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Google Shape;2052;g51f8728c2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3" name="Google Shape;2053;g51f8728c2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 identity matrix is usually 4x4 because it is used in 3d space. The extra dimension allows for more space to use in special cases. We will encounter why this is useful in just a bit.</a:t>
            </a:r>
            <a:endParaRPr/>
          </a:p>
        </p:txBody>
      </p:sp>
      <p:sp>
        <p:nvSpPr>
          <p:cNvPr id="2054" name="Google Shape;2054;g51f8728c2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51f8728c26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7" name="Google Shape;2067;g51f8728c26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 Identity matrix is usually the starting point for other transformation matrices.</a:t>
            </a:r>
            <a:endParaRPr/>
          </a:p>
        </p:txBody>
      </p:sp>
      <p:sp>
        <p:nvSpPr>
          <p:cNvPr id="2068" name="Google Shape;2068;g51f8728c26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0" name="Shape 2090"/>
        <p:cNvGrpSpPr/>
        <p:nvPr/>
      </p:nvGrpSpPr>
      <p:grpSpPr>
        <a:xfrm>
          <a:off x="0" y="0"/>
          <a:ext cx="0" cy="0"/>
          <a:chOff x="0" y="0"/>
          <a:chExt cx="0" cy="0"/>
        </a:xfrm>
      </p:grpSpPr>
      <p:sp>
        <p:nvSpPr>
          <p:cNvPr id="2091" name="Google Shape;2091;g58c3584519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2" name="Google Shape;2092;g58c3584519_1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093" name="Google Shape;2093;g58c3584519_1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Now we decide our type and ascertain the points we need as vertices. The usual type for positions are floats, so we will use floats as well</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244" name="Google Shape;24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9" name="Shape 2099"/>
        <p:cNvGrpSpPr/>
        <p:nvPr/>
      </p:nvGrpSpPr>
      <p:grpSpPr>
        <a:xfrm>
          <a:off x="0" y="0"/>
          <a:ext cx="0" cy="0"/>
          <a:chOff x="0" y="0"/>
          <a:chExt cx="0" cy="0"/>
        </a:xfrm>
      </p:grpSpPr>
      <p:sp>
        <p:nvSpPr>
          <p:cNvPr id="2100" name="Google Shape;2100;g58d7406ca7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1" name="Google Shape;2101;g58d7406ca7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A scale matrix has the scale factors in a diagonal line, causing each member of a vector to be multiplied by the scale factor.</a:t>
            </a:r>
            <a:endParaRPr/>
          </a:p>
          <a:p>
            <a:pPr indent="0" lvl="0" marL="0" marR="0" rtl="0" algn="l">
              <a:lnSpc>
                <a:spcPct val="100000"/>
              </a:lnSpc>
              <a:spcBef>
                <a:spcPts val="0"/>
              </a:spcBef>
              <a:spcAft>
                <a:spcPts val="0"/>
              </a:spcAft>
              <a:buSzPts val="1400"/>
              <a:buNone/>
            </a:pPr>
            <a:r>
              <a:rPr lang="en-US"/>
              <a:t>Scaling only modifies the length (magnitude) of a vector, leaving the direction intact.</a:t>
            </a:r>
            <a:endParaRPr/>
          </a:p>
        </p:txBody>
      </p:sp>
      <p:sp>
        <p:nvSpPr>
          <p:cNvPr id="2102" name="Google Shape;2102;g58d7406ca7_0_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Google Shape;2109;g58d7406ca7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0" name="Google Shape;2110;g58d7406ca7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 scale matrix scales each side by a certain amount, so we want each member of the vector to be multiplied by the scale factor.</a:t>
            </a:r>
            <a:endParaRPr/>
          </a:p>
        </p:txBody>
      </p:sp>
      <p:sp>
        <p:nvSpPr>
          <p:cNvPr id="2111" name="Google Shape;2111;g58d7406ca7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58d7406ca7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4" name="Google Shape;2124;g58d7406ca7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lang="en-US"/>
              <a:t>Scaling a vector means modifying the </a:t>
            </a:r>
            <a:r>
              <a:rPr b="1" lang="en-US" u="sng"/>
              <a:t>magnitude</a:t>
            </a:r>
            <a:r>
              <a:rPr lang="en-US"/>
              <a:t> of a vector, while keeping the </a:t>
            </a:r>
            <a:r>
              <a:rPr b="1" lang="en-US" u="sng"/>
              <a:t>direction</a:t>
            </a:r>
            <a:r>
              <a:rPr lang="en-US"/>
              <a:t> the same.</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The 4th dimension will be useless here. It will be useful during translation though.</a:t>
            </a:r>
            <a:endParaRPr/>
          </a:p>
        </p:txBody>
      </p:sp>
      <p:sp>
        <p:nvSpPr>
          <p:cNvPr id="2125" name="Google Shape;2125;g58d7406ca7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Google Shape;2149;g58d7406ca7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0" name="Google Shape;2150;g58d7406ca7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151" name="Google Shape;2151;g58d7406ca7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5" name="Shape 2175"/>
        <p:cNvGrpSpPr/>
        <p:nvPr/>
      </p:nvGrpSpPr>
      <p:grpSpPr>
        <a:xfrm>
          <a:off x="0" y="0"/>
          <a:ext cx="0" cy="0"/>
          <a:chOff x="0" y="0"/>
          <a:chExt cx="0" cy="0"/>
        </a:xfrm>
      </p:grpSpPr>
      <p:sp>
        <p:nvSpPr>
          <p:cNvPr id="2176" name="Google Shape;2176;g58d7406ca7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7" name="Google Shape;2177;g58d7406ca7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178" name="Google Shape;2178;g58d7406ca7_0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4" name="Shape 2184"/>
        <p:cNvGrpSpPr/>
        <p:nvPr/>
      </p:nvGrpSpPr>
      <p:grpSpPr>
        <a:xfrm>
          <a:off x="0" y="0"/>
          <a:ext cx="0" cy="0"/>
          <a:chOff x="0" y="0"/>
          <a:chExt cx="0" cy="0"/>
        </a:xfrm>
      </p:grpSpPr>
      <p:sp>
        <p:nvSpPr>
          <p:cNvPr id="2185" name="Google Shape;2185;g58d7406ca7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6" name="Google Shape;2186;g58d7406ca7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A translation matrix has the addition factor in a column in the 4th dimension, causing each member to only be added to by the addition factor.</a:t>
            </a:r>
            <a:endParaRPr/>
          </a:p>
        </p:txBody>
      </p:sp>
      <p:sp>
        <p:nvSpPr>
          <p:cNvPr id="2187" name="Google Shape;2187;g58d7406ca7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Google Shape;2194;g58d7406ca7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5" name="Google Shape;2195;g58d7406ca7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 translation matrix moves the vector in any direction, so we want each member of the vector to get a certain amount added</a:t>
            </a:r>
            <a:endParaRPr/>
          </a:p>
        </p:txBody>
      </p:sp>
      <p:sp>
        <p:nvSpPr>
          <p:cNvPr id="2196" name="Google Shape;2196;g58d7406ca7_0_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7" name="Shape 2207"/>
        <p:cNvGrpSpPr/>
        <p:nvPr/>
      </p:nvGrpSpPr>
      <p:grpSpPr>
        <a:xfrm>
          <a:off x="0" y="0"/>
          <a:ext cx="0" cy="0"/>
          <a:chOff x="0" y="0"/>
          <a:chExt cx="0" cy="0"/>
        </a:xfrm>
      </p:grpSpPr>
      <p:sp>
        <p:nvSpPr>
          <p:cNvPr id="2208" name="Google Shape;2208;g58d7406ca7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9" name="Google Shape;2209;g58d7406ca7_0_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Translating a vector means moving the vector in any </a:t>
            </a:r>
            <a:r>
              <a:rPr b="1" lang="en-US" u="sng"/>
              <a:t>direction</a:t>
            </a:r>
            <a:r>
              <a:rPr lang="en-US"/>
              <a:t>.</a:t>
            </a:r>
            <a:endParaRPr/>
          </a:p>
          <a:p>
            <a:pPr indent="0" lvl="0" marL="0" marR="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lang="en-US"/>
              <a:t>The 4th dimension is very useful here, as it will allow us to just add something instead of multiplying it.</a:t>
            </a:r>
            <a:endParaRPr/>
          </a:p>
        </p:txBody>
      </p:sp>
      <p:sp>
        <p:nvSpPr>
          <p:cNvPr id="2210" name="Google Shape;2210;g58d7406ca7_0_1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3" name="Shape 2233"/>
        <p:cNvGrpSpPr/>
        <p:nvPr/>
      </p:nvGrpSpPr>
      <p:grpSpPr>
        <a:xfrm>
          <a:off x="0" y="0"/>
          <a:ext cx="0" cy="0"/>
          <a:chOff x="0" y="0"/>
          <a:chExt cx="0" cy="0"/>
        </a:xfrm>
      </p:grpSpPr>
      <p:sp>
        <p:nvSpPr>
          <p:cNvPr id="2234" name="Google Shape;2234;g58d7406ca7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5" name="Google Shape;2235;g58d7406ca7_0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236" name="Google Shape;2236;g58d7406ca7_0_1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Google Shape;2261;g58d7406ca7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2" name="Google Shape;2262;g58d7406ca7_0_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263" name="Google Shape;2263;g58d7406ca7_0_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264" name="Google Shape;26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9" name="Shape 2269"/>
        <p:cNvGrpSpPr/>
        <p:nvPr/>
      </p:nvGrpSpPr>
      <p:grpSpPr>
        <a:xfrm>
          <a:off x="0" y="0"/>
          <a:ext cx="0" cy="0"/>
          <a:chOff x="0" y="0"/>
          <a:chExt cx="0" cy="0"/>
        </a:xfrm>
      </p:grpSpPr>
      <p:sp>
        <p:nvSpPr>
          <p:cNvPr id="2270" name="Google Shape;2270;g58d7406ca7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1" name="Google Shape;2271;g58d7406ca7_0_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A rotation matrix rotates around an axis, meaning only that specific axis will stay unmodified while turning around the other 2 axis.</a:t>
            </a:r>
            <a:endParaRPr/>
          </a:p>
          <a:p>
            <a:pPr indent="0" lvl="0" marL="0" marR="0" rtl="0" algn="l">
              <a:lnSpc>
                <a:spcPct val="100000"/>
              </a:lnSpc>
              <a:spcBef>
                <a:spcPts val="0"/>
              </a:spcBef>
              <a:spcAft>
                <a:spcPts val="0"/>
              </a:spcAft>
              <a:buSzPts val="1400"/>
              <a:buNone/>
            </a:pPr>
            <a:r>
              <a:rPr lang="en-US"/>
              <a:t>This means the length of the vectors are not modified, but positions will be modified in a sine-wave-like movement.</a:t>
            </a:r>
            <a:endParaRPr/>
          </a:p>
        </p:txBody>
      </p:sp>
      <p:sp>
        <p:nvSpPr>
          <p:cNvPr id="2272" name="Google Shape;2272;g58d7406ca7_0_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8" name="Shape 2278"/>
        <p:cNvGrpSpPr/>
        <p:nvPr/>
      </p:nvGrpSpPr>
      <p:grpSpPr>
        <a:xfrm>
          <a:off x="0" y="0"/>
          <a:ext cx="0" cy="0"/>
          <a:chOff x="0" y="0"/>
          <a:chExt cx="0" cy="0"/>
        </a:xfrm>
      </p:grpSpPr>
      <p:sp>
        <p:nvSpPr>
          <p:cNvPr id="2279" name="Google Shape;2279;g58d7406ca7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0" name="Google Shape;2280;g58d7406ca7_0_3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Each axis has its own rotation matrix. Surprise!</a:t>
            </a:r>
            <a:endParaRPr/>
          </a:p>
          <a:p>
            <a:pPr indent="0" lvl="0" marL="0" marR="0" rtl="0" algn="l">
              <a:lnSpc>
                <a:spcPct val="100000"/>
              </a:lnSpc>
              <a:spcBef>
                <a:spcPts val="0"/>
              </a:spcBef>
              <a:spcAft>
                <a:spcPts val="0"/>
              </a:spcAft>
              <a:buSzPts val="1400"/>
              <a:buNone/>
            </a:pPr>
            <a:r>
              <a:rPr lang="en-US"/>
              <a:t>Notice how each matrix only has values in the other 2 axis.</a:t>
            </a:r>
            <a:endParaRPr/>
          </a:p>
          <a:p>
            <a:pPr indent="0" lvl="0" marL="0" marR="0" rtl="0" algn="l">
              <a:lnSpc>
                <a:spcPct val="100000"/>
              </a:lnSpc>
              <a:spcBef>
                <a:spcPts val="0"/>
              </a:spcBef>
              <a:spcAft>
                <a:spcPts val="0"/>
              </a:spcAft>
              <a:buSzPts val="1400"/>
              <a:buNone/>
            </a:pPr>
            <a:r>
              <a:rPr lang="en-US"/>
              <a:t>The base for each matrix is of course the identity matrix.</a:t>
            </a:r>
            <a:endParaRPr/>
          </a:p>
        </p:txBody>
      </p:sp>
      <p:sp>
        <p:nvSpPr>
          <p:cNvPr id="2281" name="Google Shape;2281;g58d7406ca7_0_3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7" name="Shape 2307"/>
        <p:cNvGrpSpPr/>
        <p:nvPr/>
      </p:nvGrpSpPr>
      <p:grpSpPr>
        <a:xfrm>
          <a:off x="0" y="0"/>
          <a:ext cx="0" cy="0"/>
          <a:chOff x="0" y="0"/>
          <a:chExt cx="0" cy="0"/>
        </a:xfrm>
      </p:grpSpPr>
      <p:sp>
        <p:nvSpPr>
          <p:cNvPr id="2308" name="Google Shape;2308;g56cd1aa3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9" name="Google Shape;2309;g56cd1aa33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 slides show clockwise rotation. Rotating counter-clockwise is easily done by only moving the ‘-’ before the -sin to the sin without ‘-’.</a:t>
            </a:r>
            <a:endParaRPr/>
          </a:p>
        </p:txBody>
      </p:sp>
      <p:sp>
        <p:nvSpPr>
          <p:cNvPr id="2310" name="Google Shape;2310;g56cd1aa33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4" name="Shape 2334"/>
        <p:cNvGrpSpPr/>
        <p:nvPr/>
      </p:nvGrpSpPr>
      <p:grpSpPr>
        <a:xfrm>
          <a:off x="0" y="0"/>
          <a:ext cx="0" cy="0"/>
          <a:chOff x="0" y="0"/>
          <a:chExt cx="0" cy="0"/>
        </a:xfrm>
      </p:grpSpPr>
      <p:sp>
        <p:nvSpPr>
          <p:cNvPr id="2335" name="Google Shape;2335;g56cd1aa33d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6" name="Google Shape;2336;g56cd1aa33d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We use radians here because JavaScript’s Math.cos() and Math.sin() functions use radian as input.</a:t>
            </a:r>
            <a:endParaRPr/>
          </a:p>
          <a:p>
            <a:pPr indent="0" lvl="0" marL="0" marR="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100"/>
              <a:buFont typeface="Arial"/>
              <a:buNone/>
            </a:pPr>
            <a:r>
              <a:rPr lang="en-US"/>
              <a:t>3 * cos(1)  =  1,6209069176044191522028098223289</a:t>
            </a:r>
            <a:endParaRPr/>
          </a:p>
          <a:p>
            <a:pPr indent="0" lvl="0" marL="0" rtl="0" algn="l">
              <a:spcBef>
                <a:spcPts val="0"/>
              </a:spcBef>
              <a:spcAft>
                <a:spcPts val="0"/>
              </a:spcAft>
              <a:buClr>
                <a:schemeClr val="dk1"/>
              </a:buClr>
              <a:buSzPts val="1100"/>
              <a:buFont typeface="Arial"/>
              <a:buNone/>
            </a:pPr>
            <a:r>
              <a:rPr lang="en-US"/>
              <a:t>4 * cos(1)  =  2,1612092234725588696037464297719</a:t>
            </a:r>
            <a:endParaRPr/>
          </a:p>
          <a:p>
            <a:pPr indent="0" lvl="0" marL="0" rtl="0" algn="l">
              <a:spcBef>
                <a:spcPts val="0"/>
              </a:spcBef>
              <a:spcAft>
                <a:spcPts val="0"/>
              </a:spcAft>
              <a:buClr>
                <a:schemeClr val="dk1"/>
              </a:buClr>
              <a:buSzPts val="1400"/>
              <a:buFont typeface="Arial"/>
              <a:buNone/>
            </a:pPr>
            <a:r>
              <a:rPr lang="en-US"/>
              <a:t>5 * cos(1)  =  2,7015115293406985870046830372149</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100"/>
              <a:buFont typeface="Arial"/>
              <a:buNone/>
            </a:pPr>
            <a:r>
              <a:rPr lang="en-US"/>
              <a:t>3 * sin(1) = 2,5244129544236895199575069648909</a:t>
            </a:r>
            <a:endParaRPr/>
          </a:p>
          <a:p>
            <a:pPr indent="0" lvl="0" marL="0" rtl="0" algn="l">
              <a:spcBef>
                <a:spcPts val="0"/>
              </a:spcBef>
              <a:spcAft>
                <a:spcPts val="0"/>
              </a:spcAft>
              <a:buClr>
                <a:schemeClr val="dk1"/>
              </a:buClr>
              <a:buSzPts val="1100"/>
              <a:buFont typeface="Arial"/>
              <a:buNone/>
            </a:pPr>
            <a:r>
              <a:rPr lang="en-US"/>
              <a:t>4 * sin(1) = 3,3658839392315860266100092865212</a:t>
            </a:r>
            <a:endParaRPr/>
          </a:p>
          <a:p>
            <a:pPr indent="0" lvl="0" marL="0" rtl="0" algn="l">
              <a:spcBef>
                <a:spcPts val="0"/>
              </a:spcBef>
              <a:spcAft>
                <a:spcPts val="0"/>
              </a:spcAft>
              <a:buClr>
                <a:schemeClr val="dk1"/>
              </a:buClr>
              <a:buSzPts val="1100"/>
              <a:buFont typeface="Arial"/>
              <a:buNone/>
            </a:pPr>
            <a:r>
              <a:rPr lang="en-US"/>
              <a:t>5 * sin(1) = 4,2073549240394825332625116081515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 -sin(1) = -2,5244129544236895199575069648909</a:t>
            </a:r>
            <a:endParaRPr/>
          </a:p>
          <a:p>
            <a:pPr indent="0" lvl="0" marL="0" rtl="0" algn="l">
              <a:spcBef>
                <a:spcPts val="0"/>
              </a:spcBef>
              <a:spcAft>
                <a:spcPts val="0"/>
              </a:spcAft>
              <a:buClr>
                <a:schemeClr val="dk1"/>
              </a:buClr>
              <a:buSzPts val="1100"/>
              <a:buFont typeface="Arial"/>
              <a:buNone/>
            </a:pPr>
            <a:r>
              <a:rPr lang="en-US"/>
              <a:t>4 * -sin(1) = -3,3658839392315860266100092865212</a:t>
            </a:r>
            <a:endParaRPr/>
          </a:p>
          <a:p>
            <a:pPr indent="0" lvl="0" marL="0" rtl="0" algn="l">
              <a:spcBef>
                <a:spcPts val="0"/>
              </a:spcBef>
              <a:spcAft>
                <a:spcPts val="0"/>
              </a:spcAft>
              <a:buClr>
                <a:schemeClr val="dk1"/>
              </a:buClr>
              <a:buSzPts val="1100"/>
              <a:buFont typeface="Arial"/>
              <a:buNone/>
            </a:pPr>
            <a:r>
              <a:rPr lang="en-US"/>
              <a:t>5 * -sin(1) = -4,2073549240394825332625116081515</a:t>
            </a:r>
            <a:endParaRPr/>
          </a:p>
        </p:txBody>
      </p:sp>
      <p:sp>
        <p:nvSpPr>
          <p:cNvPr id="2337" name="Google Shape;2337;g56cd1aa33d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56cd1aa33d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4" name="Google Shape;2364;g56cd1aa33d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The slides show clockwise rotation. Rotating counter-clockwise is easily done by only moving the ‘-’ before the -sin to the sin without ‘-’.</a:t>
            </a:r>
            <a:endParaRPr/>
          </a:p>
          <a:p>
            <a:pPr indent="0" lvl="0" marL="0" marR="0" rtl="0" algn="l">
              <a:lnSpc>
                <a:spcPct val="100000"/>
              </a:lnSpc>
              <a:spcBef>
                <a:spcPts val="0"/>
              </a:spcBef>
              <a:spcAft>
                <a:spcPts val="0"/>
              </a:spcAft>
              <a:buSzPts val="1400"/>
              <a:buNone/>
            </a:pPr>
            <a:r>
              <a:t/>
            </a:r>
            <a:endParaRPr/>
          </a:p>
        </p:txBody>
      </p:sp>
      <p:sp>
        <p:nvSpPr>
          <p:cNvPr id="2365" name="Google Shape;2365;g56cd1aa33d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9" name="Shape 2389"/>
        <p:cNvGrpSpPr/>
        <p:nvPr/>
      </p:nvGrpSpPr>
      <p:grpSpPr>
        <a:xfrm>
          <a:off x="0" y="0"/>
          <a:ext cx="0" cy="0"/>
          <a:chOff x="0" y="0"/>
          <a:chExt cx="0" cy="0"/>
        </a:xfrm>
      </p:grpSpPr>
      <p:sp>
        <p:nvSpPr>
          <p:cNvPr id="2390" name="Google Shape;2390;g56cd1aa33d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1" name="Google Shape;2391;g56cd1aa33d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We use radians here because JavaScript’s Math.cos() and Math.sin() functions use radian as input.</a:t>
            </a:r>
            <a:endParaRPr/>
          </a:p>
          <a:p>
            <a:pPr indent="0" lvl="0" marL="0" rtl="0" algn="l">
              <a:spcBef>
                <a:spcPts val="0"/>
              </a:spcBef>
              <a:spcAft>
                <a:spcPts val="0"/>
              </a:spcAft>
              <a:buSzPts val="1400"/>
              <a:buNone/>
            </a:pPr>
            <a:r>
              <a:t/>
            </a:r>
            <a:endParaRPr/>
          </a:p>
          <a:p>
            <a:pPr indent="0" lvl="0" marL="0" rtl="0" algn="l">
              <a:spcBef>
                <a:spcPts val="0"/>
              </a:spcBef>
              <a:spcAft>
                <a:spcPts val="0"/>
              </a:spcAft>
              <a:buClr>
                <a:schemeClr val="dk1"/>
              </a:buClr>
              <a:buSzPts val="1100"/>
              <a:buFont typeface="Arial"/>
              <a:buNone/>
            </a:pPr>
            <a:r>
              <a:rPr lang="en-US"/>
              <a:t>3 * cos(1)  =  1,6209069176044191522028098223289</a:t>
            </a:r>
            <a:endParaRPr/>
          </a:p>
          <a:p>
            <a:pPr indent="0" lvl="0" marL="0" rtl="0" algn="l">
              <a:spcBef>
                <a:spcPts val="0"/>
              </a:spcBef>
              <a:spcAft>
                <a:spcPts val="0"/>
              </a:spcAft>
              <a:buClr>
                <a:schemeClr val="dk1"/>
              </a:buClr>
              <a:buSzPts val="1100"/>
              <a:buFont typeface="Arial"/>
              <a:buNone/>
            </a:pPr>
            <a:r>
              <a:rPr lang="en-US"/>
              <a:t>4 * cos(1)  =  2,1612092234725588696037464297719</a:t>
            </a:r>
            <a:endParaRPr/>
          </a:p>
          <a:p>
            <a:pPr indent="0" lvl="0" marL="0" rtl="0" algn="l">
              <a:spcBef>
                <a:spcPts val="0"/>
              </a:spcBef>
              <a:spcAft>
                <a:spcPts val="0"/>
              </a:spcAft>
              <a:buSzPts val="1400"/>
              <a:buNone/>
            </a:pPr>
            <a:r>
              <a:rPr lang="en-US"/>
              <a:t>5 * cos(1)  =  2,7015115293406985870046830372149</a:t>
            </a:r>
            <a:endParaRPr/>
          </a:p>
          <a:p>
            <a:pPr indent="0" lvl="0" marL="0" rtl="0" algn="l">
              <a:spcBef>
                <a:spcPts val="0"/>
              </a:spcBef>
              <a:spcAft>
                <a:spcPts val="0"/>
              </a:spcAft>
              <a:buSzPts val="1400"/>
              <a:buNone/>
            </a:pPr>
            <a:r>
              <a:t/>
            </a:r>
            <a:endParaRPr/>
          </a:p>
          <a:p>
            <a:pPr indent="0" lvl="0" marL="0" rtl="0" algn="l">
              <a:spcBef>
                <a:spcPts val="0"/>
              </a:spcBef>
              <a:spcAft>
                <a:spcPts val="0"/>
              </a:spcAft>
              <a:buClr>
                <a:schemeClr val="dk1"/>
              </a:buClr>
              <a:buSzPts val="1100"/>
              <a:buFont typeface="Arial"/>
              <a:buNone/>
            </a:pPr>
            <a:r>
              <a:rPr lang="en-US"/>
              <a:t>3 * sin(1) = 2,5244129544236895199575069648909</a:t>
            </a:r>
            <a:endParaRPr/>
          </a:p>
          <a:p>
            <a:pPr indent="0" lvl="0" marL="0" rtl="0" algn="l">
              <a:spcBef>
                <a:spcPts val="0"/>
              </a:spcBef>
              <a:spcAft>
                <a:spcPts val="0"/>
              </a:spcAft>
              <a:buClr>
                <a:schemeClr val="dk1"/>
              </a:buClr>
              <a:buSzPts val="1100"/>
              <a:buFont typeface="Arial"/>
              <a:buNone/>
            </a:pPr>
            <a:r>
              <a:rPr lang="en-US"/>
              <a:t>4 * sin(1) = 3,3658839392315860266100092865212</a:t>
            </a:r>
            <a:endParaRPr/>
          </a:p>
          <a:p>
            <a:pPr indent="0" lvl="0" marL="0" rtl="0" algn="l">
              <a:spcBef>
                <a:spcPts val="0"/>
              </a:spcBef>
              <a:spcAft>
                <a:spcPts val="0"/>
              </a:spcAft>
              <a:buClr>
                <a:schemeClr val="dk1"/>
              </a:buClr>
              <a:buSzPts val="1100"/>
              <a:buFont typeface="Arial"/>
              <a:buNone/>
            </a:pPr>
            <a:r>
              <a:rPr lang="en-US"/>
              <a:t>5 * sin(1) = 4,2073549240394825332625116081515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 -sin(1) = -2,5244129544236895199575069648909</a:t>
            </a:r>
            <a:endParaRPr/>
          </a:p>
          <a:p>
            <a:pPr indent="0" lvl="0" marL="0" rtl="0" algn="l">
              <a:spcBef>
                <a:spcPts val="0"/>
              </a:spcBef>
              <a:spcAft>
                <a:spcPts val="0"/>
              </a:spcAft>
              <a:buClr>
                <a:schemeClr val="dk1"/>
              </a:buClr>
              <a:buSzPts val="1100"/>
              <a:buFont typeface="Arial"/>
              <a:buNone/>
            </a:pPr>
            <a:r>
              <a:rPr lang="en-US"/>
              <a:t>4 * -sin(1) = -3,3658839392315860266100092865212</a:t>
            </a:r>
            <a:endParaRPr/>
          </a:p>
          <a:p>
            <a:pPr indent="0" lvl="0" marL="0" rtl="0" algn="l">
              <a:spcBef>
                <a:spcPts val="0"/>
              </a:spcBef>
              <a:spcAft>
                <a:spcPts val="0"/>
              </a:spcAft>
              <a:buClr>
                <a:schemeClr val="dk1"/>
              </a:buClr>
              <a:buSzPts val="1100"/>
              <a:buFont typeface="Arial"/>
              <a:buNone/>
            </a:pPr>
            <a:r>
              <a:rPr lang="en-US"/>
              <a:t>5 * -sin(1) = -4,2073549240394825332625116081515</a:t>
            </a:r>
            <a:endParaRPr/>
          </a:p>
        </p:txBody>
      </p:sp>
      <p:sp>
        <p:nvSpPr>
          <p:cNvPr id="2392" name="Google Shape;2392;g56cd1aa33d_0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7" name="Shape 2417"/>
        <p:cNvGrpSpPr/>
        <p:nvPr/>
      </p:nvGrpSpPr>
      <p:grpSpPr>
        <a:xfrm>
          <a:off x="0" y="0"/>
          <a:ext cx="0" cy="0"/>
          <a:chOff x="0" y="0"/>
          <a:chExt cx="0" cy="0"/>
        </a:xfrm>
      </p:grpSpPr>
      <p:sp>
        <p:nvSpPr>
          <p:cNvPr id="2418" name="Google Shape;2418;g56cd1aa33d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9" name="Google Shape;2419;g56cd1aa33d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The slides show clockwise rotation. Rotating counter-clockwise is easily done by only moving the ‘-’ before the -sin to the sin without ‘-’.</a:t>
            </a:r>
            <a:endParaRPr/>
          </a:p>
          <a:p>
            <a:pPr indent="0" lvl="0" marL="0" marR="0" rtl="0" algn="l">
              <a:lnSpc>
                <a:spcPct val="100000"/>
              </a:lnSpc>
              <a:spcBef>
                <a:spcPts val="0"/>
              </a:spcBef>
              <a:spcAft>
                <a:spcPts val="0"/>
              </a:spcAft>
              <a:buSzPts val="1400"/>
              <a:buNone/>
            </a:pPr>
            <a:r>
              <a:t/>
            </a:r>
            <a:endParaRPr/>
          </a:p>
        </p:txBody>
      </p:sp>
      <p:sp>
        <p:nvSpPr>
          <p:cNvPr id="2420" name="Google Shape;2420;g56cd1aa33d_0_1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4" name="Shape 2444"/>
        <p:cNvGrpSpPr/>
        <p:nvPr/>
      </p:nvGrpSpPr>
      <p:grpSpPr>
        <a:xfrm>
          <a:off x="0" y="0"/>
          <a:ext cx="0" cy="0"/>
          <a:chOff x="0" y="0"/>
          <a:chExt cx="0" cy="0"/>
        </a:xfrm>
      </p:grpSpPr>
      <p:sp>
        <p:nvSpPr>
          <p:cNvPr id="2445" name="Google Shape;2445;g56cd1aa33d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6" name="Google Shape;2446;g56cd1aa33d_0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We use radians here because JavaScript’s Math.cos() and Math.sin() functions use radian as input.</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100"/>
              <a:buNone/>
            </a:pPr>
            <a:r>
              <a:rPr lang="en-US"/>
              <a:t>3 * cos(1)  =  1,6209069176044191522028098223289</a:t>
            </a:r>
            <a:endParaRPr/>
          </a:p>
          <a:p>
            <a:pPr indent="0" lvl="0" marL="0" rtl="0" algn="l">
              <a:spcBef>
                <a:spcPts val="0"/>
              </a:spcBef>
              <a:spcAft>
                <a:spcPts val="0"/>
              </a:spcAft>
              <a:buSzPts val="1100"/>
              <a:buNone/>
            </a:pPr>
            <a:r>
              <a:rPr lang="en-US"/>
              <a:t>4 * cos(1)  =  2,1612092234725588696037464297719</a:t>
            </a:r>
            <a:endParaRPr/>
          </a:p>
          <a:p>
            <a:pPr indent="0" lvl="0" marL="0" rtl="0" algn="l">
              <a:spcBef>
                <a:spcPts val="0"/>
              </a:spcBef>
              <a:spcAft>
                <a:spcPts val="0"/>
              </a:spcAft>
              <a:buSzPts val="1400"/>
              <a:buNone/>
            </a:pPr>
            <a:r>
              <a:rPr lang="en-US"/>
              <a:t>5 * cos(1)  =  2,7015115293406985870046830372149</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100"/>
              <a:buNone/>
            </a:pPr>
            <a:r>
              <a:rPr lang="en-US"/>
              <a:t>3 * sin(1) = 2,5244129544236895199575069648909</a:t>
            </a:r>
            <a:endParaRPr/>
          </a:p>
          <a:p>
            <a:pPr indent="0" lvl="0" marL="0" rtl="0" algn="l">
              <a:spcBef>
                <a:spcPts val="0"/>
              </a:spcBef>
              <a:spcAft>
                <a:spcPts val="0"/>
              </a:spcAft>
              <a:buClr>
                <a:schemeClr val="dk1"/>
              </a:buClr>
              <a:buSzPts val="1100"/>
              <a:buFont typeface="Arial"/>
              <a:buNone/>
            </a:pPr>
            <a:r>
              <a:rPr lang="en-US"/>
              <a:t>4 * sin(1) = 3,3658839392315860266100092865212</a:t>
            </a:r>
            <a:endParaRPr/>
          </a:p>
          <a:p>
            <a:pPr indent="0" lvl="0" marL="0" rtl="0" algn="l">
              <a:spcBef>
                <a:spcPts val="0"/>
              </a:spcBef>
              <a:spcAft>
                <a:spcPts val="0"/>
              </a:spcAft>
              <a:buClr>
                <a:schemeClr val="dk1"/>
              </a:buClr>
              <a:buSzPts val="1100"/>
              <a:buFont typeface="Arial"/>
              <a:buNone/>
            </a:pPr>
            <a:r>
              <a:rPr lang="en-US"/>
              <a:t>5 * sin(1) = 4,2073549240394825332625116081515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 -sin(1) = -2,5244129544236895199575069648909</a:t>
            </a:r>
            <a:endParaRPr/>
          </a:p>
          <a:p>
            <a:pPr indent="0" lvl="0" marL="0" rtl="0" algn="l">
              <a:spcBef>
                <a:spcPts val="0"/>
              </a:spcBef>
              <a:spcAft>
                <a:spcPts val="0"/>
              </a:spcAft>
              <a:buClr>
                <a:schemeClr val="dk1"/>
              </a:buClr>
              <a:buSzPts val="1100"/>
              <a:buFont typeface="Arial"/>
              <a:buNone/>
            </a:pPr>
            <a:r>
              <a:rPr lang="en-US"/>
              <a:t>4 * -sin(1) = -3,3658839392315860266100092865212</a:t>
            </a:r>
            <a:endParaRPr/>
          </a:p>
          <a:p>
            <a:pPr indent="0" lvl="0" marL="0" rtl="0" algn="l">
              <a:spcBef>
                <a:spcPts val="0"/>
              </a:spcBef>
              <a:spcAft>
                <a:spcPts val="0"/>
              </a:spcAft>
              <a:buClr>
                <a:schemeClr val="dk1"/>
              </a:buClr>
              <a:buSzPts val="1100"/>
              <a:buFont typeface="Arial"/>
              <a:buNone/>
            </a:pPr>
            <a:r>
              <a:rPr lang="en-US"/>
              <a:t>5 * -sin(1) = -4,2073549240394825332625116081515</a:t>
            </a:r>
            <a:endParaRPr/>
          </a:p>
          <a:p>
            <a:pPr indent="0" lvl="0" marL="0" rtl="0" algn="l">
              <a:spcBef>
                <a:spcPts val="0"/>
              </a:spcBef>
              <a:spcAft>
                <a:spcPts val="0"/>
              </a:spcAft>
              <a:buSzPts val="1100"/>
              <a:buNone/>
            </a:pPr>
            <a:r>
              <a:t/>
            </a:r>
            <a:endParaRPr/>
          </a:p>
        </p:txBody>
      </p:sp>
      <p:sp>
        <p:nvSpPr>
          <p:cNvPr id="2447" name="Google Shape;2447;g56cd1aa33d_0_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2" name="Shape 2472"/>
        <p:cNvGrpSpPr/>
        <p:nvPr/>
      </p:nvGrpSpPr>
      <p:grpSpPr>
        <a:xfrm>
          <a:off x="0" y="0"/>
          <a:ext cx="0" cy="0"/>
          <a:chOff x="0" y="0"/>
          <a:chExt cx="0" cy="0"/>
        </a:xfrm>
      </p:grpSpPr>
      <p:sp>
        <p:nvSpPr>
          <p:cNvPr id="2473" name="Google Shape;2473;g56cd1aa33d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4" name="Google Shape;2474;g56cd1aa33d_0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475" name="Google Shape;2475;g56cd1aa33d_0_1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1" name="Shape 2481"/>
        <p:cNvGrpSpPr/>
        <p:nvPr/>
      </p:nvGrpSpPr>
      <p:grpSpPr>
        <a:xfrm>
          <a:off x="0" y="0"/>
          <a:ext cx="0" cy="0"/>
          <a:chOff x="0" y="0"/>
          <a:chExt cx="0" cy="0"/>
        </a:xfrm>
      </p:grpSpPr>
      <p:sp>
        <p:nvSpPr>
          <p:cNvPr id="2482" name="Google Shape;2482;g56cd1aa33d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3" name="Google Shape;2483;g56cd1aa33d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4" name="Google Shape;2484;g56cd1aa33d_0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274" name="Google Shape;27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9" name="Shape 2489"/>
        <p:cNvGrpSpPr/>
        <p:nvPr/>
      </p:nvGrpSpPr>
      <p:grpSpPr>
        <a:xfrm>
          <a:off x="0" y="0"/>
          <a:ext cx="0" cy="0"/>
          <a:chOff x="0" y="0"/>
          <a:chExt cx="0" cy="0"/>
        </a:xfrm>
      </p:grpSpPr>
      <p:sp>
        <p:nvSpPr>
          <p:cNvPr id="2490" name="Google Shape;2490;g56cd1aa33d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1" name="Google Shape;2491;g56cd1aa33d_0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2492" name="Google Shape;2492;g56cd1aa33d_0_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2" name="Shape 2502"/>
        <p:cNvGrpSpPr/>
        <p:nvPr/>
      </p:nvGrpSpPr>
      <p:grpSpPr>
        <a:xfrm>
          <a:off x="0" y="0"/>
          <a:ext cx="0" cy="0"/>
          <a:chOff x="0" y="0"/>
          <a:chExt cx="0" cy="0"/>
        </a:xfrm>
      </p:grpSpPr>
      <p:sp>
        <p:nvSpPr>
          <p:cNvPr id="2503" name="Google Shape;2503;g56cd1aa33d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4" name="Google Shape;2504;g56cd1aa33d_0_2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These subjects will be short (I promise)</a:t>
            </a:r>
            <a:endParaRPr/>
          </a:p>
        </p:txBody>
      </p:sp>
      <p:sp>
        <p:nvSpPr>
          <p:cNvPr id="2505" name="Google Shape;2505;g56cd1aa33d_0_2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g527131b84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3" name="Google Shape;2513;g527131b840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We will build our own small math library to help us with matrix math. This means we only have to do it right once, and we’re set for life (sort of).</a:t>
            </a:r>
            <a:endParaRPr/>
          </a:p>
          <a:p>
            <a:pPr indent="0" lvl="0" marL="0" marR="0" rtl="0" algn="l">
              <a:lnSpc>
                <a:spcPct val="100000"/>
              </a:lnSpc>
              <a:spcBef>
                <a:spcPts val="0"/>
              </a:spcBef>
              <a:spcAft>
                <a:spcPts val="0"/>
              </a:spcAft>
              <a:buSzPts val="1400"/>
              <a:buNone/>
            </a:pPr>
            <a:r>
              <a:rPr lang="en-US"/>
              <a:t>First create a variable holding all the math functions. We will use this variable like we would use a static class.</a:t>
            </a:r>
            <a:endParaRPr sz="1400"/>
          </a:p>
          <a:p>
            <a:pPr indent="0" lvl="0" marL="0" marR="0" rtl="0" algn="l">
              <a:lnSpc>
                <a:spcPct val="100000"/>
              </a:lnSpc>
              <a:spcBef>
                <a:spcPts val="0"/>
              </a:spcBef>
              <a:spcAft>
                <a:spcPts val="0"/>
              </a:spcAft>
              <a:buSzPts val="1400"/>
              <a:buNone/>
            </a:pPr>
            <a:r>
              <a:t/>
            </a:r>
            <a:endParaRPr/>
          </a:p>
        </p:txBody>
      </p:sp>
      <p:sp>
        <p:nvSpPr>
          <p:cNvPr id="2514" name="Google Shape;2514;g527131b840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0" name="Shape 2520"/>
        <p:cNvGrpSpPr/>
        <p:nvPr/>
      </p:nvGrpSpPr>
      <p:grpSpPr>
        <a:xfrm>
          <a:off x="0" y="0"/>
          <a:ext cx="0" cy="0"/>
          <a:chOff x="0" y="0"/>
          <a:chExt cx="0" cy="0"/>
        </a:xfrm>
      </p:grpSpPr>
      <p:sp>
        <p:nvSpPr>
          <p:cNvPr id="2521" name="Google Shape;2521;g5280122895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2" name="Google Shape;2522;g5280122895_0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Just because I like working with degrees, here’s a small converter.</a:t>
            </a:r>
            <a:endParaRPr/>
          </a:p>
        </p:txBody>
      </p:sp>
      <p:sp>
        <p:nvSpPr>
          <p:cNvPr id="2523" name="Google Shape;2523;g5280122895_0_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0" name="Shape 2530"/>
        <p:cNvGrpSpPr/>
        <p:nvPr/>
      </p:nvGrpSpPr>
      <p:grpSpPr>
        <a:xfrm>
          <a:off x="0" y="0"/>
          <a:ext cx="0" cy="0"/>
          <a:chOff x="0" y="0"/>
          <a:chExt cx="0" cy="0"/>
        </a:xfrm>
      </p:grpSpPr>
      <p:sp>
        <p:nvSpPr>
          <p:cNvPr id="2531" name="Google Shape;2531;g56cd1aa33d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2" name="Google Shape;2532;g56cd1aa33d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These subjects will be short (I promise)</a:t>
            </a:r>
            <a:endParaRPr/>
          </a:p>
        </p:txBody>
      </p:sp>
      <p:sp>
        <p:nvSpPr>
          <p:cNvPr id="2533" name="Google Shape;2533;g56cd1aa33d_0_2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9" name="Shape 2539"/>
        <p:cNvGrpSpPr/>
        <p:nvPr/>
      </p:nvGrpSpPr>
      <p:grpSpPr>
        <a:xfrm>
          <a:off x="0" y="0"/>
          <a:ext cx="0" cy="0"/>
          <a:chOff x="0" y="0"/>
          <a:chExt cx="0" cy="0"/>
        </a:xfrm>
      </p:grpSpPr>
      <p:sp>
        <p:nvSpPr>
          <p:cNvPr id="2540" name="Google Shape;2540;g5280122895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1" name="Google Shape;2541;g5280122895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We only supply the transformation. GLSL can do matrix * vector calculations by itself just fine.</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uniform mat4 transform is a matrix of 4*4 dimensions.</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The order of vector / matrix is very important!! </a:t>
            </a:r>
            <a:endParaRPr/>
          </a:p>
          <a:p>
            <a:pPr indent="0" lvl="0" marL="0" marR="0" rtl="0" algn="l">
              <a:lnSpc>
                <a:spcPct val="100000"/>
              </a:lnSpc>
              <a:spcBef>
                <a:spcPts val="0"/>
              </a:spcBef>
              <a:spcAft>
                <a:spcPts val="0"/>
              </a:spcAft>
              <a:buSzPts val="1400"/>
              <a:buNone/>
            </a:pPr>
            <a:r>
              <a:rPr lang="en-US"/>
              <a:t>Right now the matrix is row-major, but flipping them will cause it to be column-major.</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Example for translation matrix:</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Column major in memory:</a:t>
            </a:r>
            <a:endParaRPr/>
          </a:p>
          <a:p>
            <a:pPr indent="0" lvl="0" marL="0" marR="0" rtl="0" algn="l">
              <a:lnSpc>
                <a:spcPct val="100000"/>
              </a:lnSpc>
              <a:spcBef>
                <a:spcPts val="0"/>
              </a:spcBef>
              <a:spcAft>
                <a:spcPts val="0"/>
              </a:spcAft>
              <a:buSzPts val="1400"/>
              <a:buNone/>
            </a:pPr>
            <a:r>
              <a:rPr lang="en-US"/>
              <a:t> 1, 0 ,0 ,0,</a:t>
            </a:r>
            <a:endParaRPr/>
          </a:p>
          <a:p>
            <a:pPr indent="0" lvl="0" marL="0" marR="0" rtl="0" algn="l">
              <a:lnSpc>
                <a:spcPct val="100000"/>
              </a:lnSpc>
              <a:spcBef>
                <a:spcPts val="0"/>
              </a:spcBef>
              <a:spcAft>
                <a:spcPts val="0"/>
              </a:spcAft>
              <a:buSzPts val="1400"/>
              <a:buNone/>
            </a:pPr>
            <a:r>
              <a:rPr lang="en-US"/>
              <a:t> 0, 1 ,0 ,0,</a:t>
            </a:r>
            <a:endParaRPr/>
          </a:p>
          <a:p>
            <a:pPr indent="0" lvl="0" marL="0" marR="0" rtl="0" algn="l">
              <a:lnSpc>
                <a:spcPct val="100000"/>
              </a:lnSpc>
              <a:spcBef>
                <a:spcPts val="0"/>
              </a:spcBef>
              <a:spcAft>
                <a:spcPts val="0"/>
              </a:spcAft>
              <a:buSzPts val="1400"/>
              <a:buNone/>
            </a:pPr>
            <a:r>
              <a:rPr lang="en-US"/>
              <a:t> 0, 0 ,1 ,0,</a:t>
            </a:r>
            <a:endParaRPr/>
          </a:p>
          <a:p>
            <a:pPr indent="0" lvl="0" marL="0" marR="0" rtl="0" algn="l">
              <a:lnSpc>
                <a:spcPct val="100000"/>
              </a:lnSpc>
              <a:spcBef>
                <a:spcPts val="0"/>
              </a:spcBef>
              <a:spcAft>
                <a:spcPts val="0"/>
              </a:spcAft>
              <a:buSzPts val="1400"/>
              <a:buNone/>
            </a:pPr>
            <a:r>
              <a:rPr lang="en-US"/>
              <a:t>t1,t2,t3,1</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our layout in memory:</a:t>
            </a:r>
            <a:endParaRPr/>
          </a:p>
          <a:p>
            <a:pPr indent="0" lvl="0" marL="0" marR="0" rtl="0" algn="l">
              <a:lnSpc>
                <a:spcPct val="100000"/>
              </a:lnSpc>
              <a:spcBef>
                <a:spcPts val="0"/>
              </a:spcBef>
              <a:spcAft>
                <a:spcPts val="0"/>
              </a:spcAft>
              <a:buSzPts val="1400"/>
              <a:buNone/>
            </a:pPr>
            <a:r>
              <a:rPr lang="en-US"/>
              <a:t>1, 0, 0, t1,</a:t>
            </a:r>
            <a:endParaRPr/>
          </a:p>
          <a:p>
            <a:pPr indent="0" lvl="0" marL="0" marR="0" rtl="0" algn="l">
              <a:lnSpc>
                <a:spcPct val="100000"/>
              </a:lnSpc>
              <a:spcBef>
                <a:spcPts val="0"/>
              </a:spcBef>
              <a:spcAft>
                <a:spcPts val="0"/>
              </a:spcAft>
              <a:buSzPts val="1400"/>
              <a:buNone/>
            </a:pPr>
            <a:r>
              <a:rPr lang="en-US"/>
              <a:t>0, 1, 0, t2,</a:t>
            </a:r>
            <a:endParaRPr/>
          </a:p>
          <a:p>
            <a:pPr indent="0" lvl="0" marL="0" marR="0" rtl="0" algn="l">
              <a:lnSpc>
                <a:spcPct val="100000"/>
              </a:lnSpc>
              <a:spcBef>
                <a:spcPts val="0"/>
              </a:spcBef>
              <a:spcAft>
                <a:spcPts val="0"/>
              </a:spcAft>
              <a:buSzPts val="1400"/>
              <a:buNone/>
            </a:pPr>
            <a:r>
              <a:rPr lang="en-US"/>
              <a:t>0, 0, 1, t3,</a:t>
            </a:r>
            <a:endParaRPr/>
          </a:p>
          <a:p>
            <a:pPr indent="0" lvl="0" marL="0" marR="0" rtl="0" algn="l">
              <a:lnSpc>
                <a:spcPct val="100000"/>
              </a:lnSpc>
              <a:spcBef>
                <a:spcPts val="0"/>
              </a:spcBef>
              <a:spcAft>
                <a:spcPts val="0"/>
              </a:spcAft>
              <a:buSzPts val="1400"/>
              <a:buNone/>
            </a:pPr>
            <a:r>
              <a:rPr lang="en-US"/>
              <a:t>0, 0, 0,  1</a:t>
            </a:r>
            <a:endParaRPr/>
          </a:p>
        </p:txBody>
      </p:sp>
      <p:sp>
        <p:nvSpPr>
          <p:cNvPr id="2542" name="Google Shape;2542;g5280122895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9" name="Shape 2549"/>
        <p:cNvGrpSpPr/>
        <p:nvPr/>
      </p:nvGrpSpPr>
      <p:grpSpPr>
        <a:xfrm>
          <a:off x="0" y="0"/>
          <a:ext cx="0" cy="0"/>
          <a:chOff x="0" y="0"/>
          <a:chExt cx="0" cy="0"/>
        </a:xfrm>
      </p:grpSpPr>
      <p:sp>
        <p:nvSpPr>
          <p:cNvPr id="2550" name="Google Shape;2550;g5280122895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1" name="Google Shape;2551;g5280122895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 matrix variable is the transformation we want to apply to all the vertices using our shader program.</a:t>
            </a:r>
            <a:endParaRPr/>
          </a:p>
          <a:p>
            <a:pPr indent="0" lvl="0" marL="0" marR="0" rtl="0" algn="l">
              <a:lnSpc>
                <a:spcPct val="100000"/>
              </a:lnSpc>
              <a:spcBef>
                <a:spcPts val="0"/>
              </a:spcBef>
              <a:spcAft>
                <a:spcPts val="0"/>
              </a:spcAft>
              <a:buSzPts val="1400"/>
              <a:buNone/>
            </a:pPr>
            <a:r>
              <a:rPr lang="en-US"/>
              <a:t>uniformMatrix4fv: Put a matrix of 4-component vectors (v) with floating point values (f) into the uniform location.</a:t>
            </a:r>
            <a:endParaRPr/>
          </a:p>
        </p:txBody>
      </p:sp>
      <p:sp>
        <p:nvSpPr>
          <p:cNvPr id="2552" name="Google Shape;2552;g5280122895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0" name="Shape 2560"/>
        <p:cNvGrpSpPr/>
        <p:nvPr/>
      </p:nvGrpSpPr>
      <p:grpSpPr>
        <a:xfrm>
          <a:off x="0" y="0"/>
          <a:ext cx="0" cy="0"/>
          <a:chOff x="0" y="0"/>
          <a:chExt cx="0" cy="0"/>
        </a:xfrm>
      </p:grpSpPr>
      <p:sp>
        <p:nvSpPr>
          <p:cNvPr id="2561" name="Google Shape;2561;g56cd1aa33d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2" name="Google Shape;2562;g56cd1aa33d_0_2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These subjects will be short (I promise)</a:t>
            </a:r>
            <a:endParaRPr/>
          </a:p>
        </p:txBody>
      </p:sp>
      <p:sp>
        <p:nvSpPr>
          <p:cNvPr id="2563" name="Google Shape;2563;g56cd1aa33d_0_2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9" name="Shape 2569"/>
        <p:cNvGrpSpPr/>
        <p:nvPr/>
      </p:nvGrpSpPr>
      <p:grpSpPr>
        <a:xfrm>
          <a:off x="0" y="0"/>
          <a:ext cx="0" cy="0"/>
          <a:chOff x="0" y="0"/>
          <a:chExt cx="0" cy="0"/>
        </a:xfrm>
      </p:grpSpPr>
      <p:sp>
        <p:nvSpPr>
          <p:cNvPr id="2570" name="Google Shape;2570;g56cd1aa33d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1" name="Google Shape;2571;g56cd1aa33d_0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 identity matrix is usually 4x4 because it is used in 3d space. The extra dimension allows for more space to use in special cases. We will encounter why this is useful in just a bit.</a:t>
            </a:r>
            <a:endParaRPr/>
          </a:p>
        </p:txBody>
      </p:sp>
      <p:sp>
        <p:nvSpPr>
          <p:cNvPr id="2572" name="Google Shape;2572;g56cd1aa33d_0_2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3" name="Shape 2583"/>
        <p:cNvGrpSpPr/>
        <p:nvPr/>
      </p:nvGrpSpPr>
      <p:grpSpPr>
        <a:xfrm>
          <a:off x="0" y="0"/>
          <a:ext cx="0" cy="0"/>
          <a:chOff x="0" y="0"/>
          <a:chExt cx="0" cy="0"/>
        </a:xfrm>
      </p:grpSpPr>
      <p:sp>
        <p:nvSpPr>
          <p:cNvPr id="2584" name="Google Shape;2584;g5204dc5c29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5" name="Google Shape;2585;g5204dc5c29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 Identity matrix is usually the starting point for other transformation matrices.</a:t>
            </a:r>
            <a:endParaRPr/>
          </a:p>
        </p:txBody>
      </p:sp>
      <p:sp>
        <p:nvSpPr>
          <p:cNvPr id="2586" name="Google Shape;2586;g5204dc5c29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bufferData arguments:</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Type of buffer</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Bufferdata (32 bit float array of positions in our case)</a:t>
            </a:r>
            <a:endParaRPr/>
          </a:p>
          <a:p>
            <a:pPr indent="-228600" lvl="0" marL="228600" marR="0" rtl="0" algn="l">
              <a:lnSpc>
                <a:spcPct val="100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Type of drawing (STATIC_DRAW indicates to WebGL that the vertex data will not move at all, so WebGL can optimize. There are more options, but for frequently changing parts use gl.DYNAMIC_DRAW</a:t>
            </a:r>
            <a:endParaRPr b="0" i="0" sz="1200" u="none" cap="none" strike="noStrike">
              <a:solidFill>
                <a:schemeClr val="dk1"/>
              </a:solidFill>
              <a:latin typeface="Calibri"/>
              <a:ea typeface="Calibri"/>
              <a:cs typeface="Calibri"/>
              <a:sym typeface="Calibri"/>
            </a:endParaRPr>
          </a:p>
        </p:txBody>
      </p:sp>
      <p:sp>
        <p:nvSpPr>
          <p:cNvPr id="284" name="Google Shape;28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4" name="Shape 2594"/>
        <p:cNvGrpSpPr/>
        <p:nvPr/>
      </p:nvGrpSpPr>
      <p:grpSpPr>
        <a:xfrm>
          <a:off x="0" y="0"/>
          <a:ext cx="0" cy="0"/>
          <a:chOff x="0" y="0"/>
          <a:chExt cx="0" cy="0"/>
        </a:xfrm>
      </p:grpSpPr>
      <p:sp>
        <p:nvSpPr>
          <p:cNvPr id="2595" name="Google Shape;2595;g56cd1aa33d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6" name="Google Shape;2596;g56cd1aa33d_0_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These subjects will be short (I promise)</a:t>
            </a:r>
            <a:endParaRPr/>
          </a:p>
        </p:txBody>
      </p:sp>
      <p:sp>
        <p:nvSpPr>
          <p:cNvPr id="2597" name="Google Shape;2597;g56cd1aa33d_0_2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3" name="Shape 2603"/>
        <p:cNvGrpSpPr/>
        <p:nvPr/>
      </p:nvGrpSpPr>
      <p:grpSpPr>
        <a:xfrm>
          <a:off x="0" y="0"/>
          <a:ext cx="0" cy="0"/>
          <a:chOff x="0" y="0"/>
          <a:chExt cx="0" cy="0"/>
        </a:xfrm>
      </p:grpSpPr>
      <p:sp>
        <p:nvSpPr>
          <p:cNvPr id="2604" name="Google Shape;2604;g56cd1aa33d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5" name="Google Shape;2605;g56cd1aa33d_0_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606" name="Google Shape;2606;g56cd1aa33d_0_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5" name="Shape 2625"/>
        <p:cNvGrpSpPr/>
        <p:nvPr/>
      </p:nvGrpSpPr>
      <p:grpSpPr>
        <a:xfrm>
          <a:off x="0" y="0"/>
          <a:ext cx="0" cy="0"/>
          <a:chOff x="0" y="0"/>
          <a:chExt cx="0" cy="0"/>
        </a:xfrm>
      </p:grpSpPr>
      <p:sp>
        <p:nvSpPr>
          <p:cNvPr id="2626" name="Google Shape;2626;g5204dc5c29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7" name="Google Shape;2627;g5204dc5c29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Notice that we have a 4d matrix instead of the 3d matrix in the previous slide</a:t>
            </a:r>
            <a:endParaRPr/>
          </a:p>
        </p:txBody>
      </p:sp>
      <p:sp>
        <p:nvSpPr>
          <p:cNvPr id="2628" name="Google Shape;2628;g5204dc5c29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5" name="Shape 2635"/>
        <p:cNvGrpSpPr/>
        <p:nvPr/>
      </p:nvGrpSpPr>
      <p:grpSpPr>
        <a:xfrm>
          <a:off x="0" y="0"/>
          <a:ext cx="0" cy="0"/>
          <a:chOff x="0" y="0"/>
          <a:chExt cx="0" cy="0"/>
        </a:xfrm>
      </p:grpSpPr>
      <p:sp>
        <p:nvSpPr>
          <p:cNvPr id="2636" name="Google Shape;2636;g56cd1aa33d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7" name="Google Shape;2637;g56cd1aa33d_0_2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These subjects will be short (I promise)</a:t>
            </a:r>
            <a:endParaRPr/>
          </a:p>
        </p:txBody>
      </p:sp>
      <p:sp>
        <p:nvSpPr>
          <p:cNvPr id="2638" name="Google Shape;2638;g56cd1aa33d_0_2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4" name="Shape 2644"/>
        <p:cNvGrpSpPr/>
        <p:nvPr/>
      </p:nvGrpSpPr>
      <p:grpSpPr>
        <a:xfrm>
          <a:off x="0" y="0"/>
          <a:ext cx="0" cy="0"/>
          <a:chOff x="0" y="0"/>
          <a:chExt cx="0" cy="0"/>
        </a:xfrm>
      </p:grpSpPr>
      <p:sp>
        <p:nvSpPr>
          <p:cNvPr id="2645" name="Google Shape;2645;g58d7406ca7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6" name="Google Shape;2646;g58d7406ca7_0_2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Scaling a vector means modifying the </a:t>
            </a:r>
            <a:r>
              <a:rPr b="1" lang="en-US" u="sng"/>
              <a:t>magnitude</a:t>
            </a:r>
            <a:r>
              <a:rPr lang="en-US"/>
              <a:t> of a vector, while keeping the </a:t>
            </a:r>
            <a:r>
              <a:rPr b="1" lang="en-US" u="sng"/>
              <a:t>direction</a:t>
            </a:r>
            <a:r>
              <a:rPr lang="en-US"/>
              <a:t> the same.</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The 4th dimension will be useless here. It will be useful during translation though.</a:t>
            </a:r>
            <a:endParaRPr/>
          </a:p>
        </p:txBody>
      </p:sp>
      <p:sp>
        <p:nvSpPr>
          <p:cNvPr id="2647" name="Google Shape;2647;g58d7406ca7_0_2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0" name="Shape 2670"/>
        <p:cNvGrpSpPr/>
        <p:nvPr/>
      </p:nvGrpSpPr>
      <p:grpSpPr>
        <a:xfrm>
          <a:off x="0" y="0"/>
          <a:ext cx="0" cy="0"/>
          <a:chOff x="0" y="0"/>
          <a:chExt cx="0" cy="0"/>
        </a:xfrm>
      </p:grpSpPr>
      <p:sp>
        <p:nvSpPr>
          <p:cNvPr id="2671" name="Google Shape;2671;g5280122895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2" name="Google Shape;2672;g5280122895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673" name="Google Shape;2673;g5280122895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1" name="Shape 2681"/>
        <p:cNvGrpSpPr/>
        <p:nvPr/>
      </p:nvGrpSpPr>
      <p:grpSpPr>
        <a:xfrm>
          <a:off x="0" y="0"/>
          <a:ext cx="0" cy="0"/>
          <a:chOff x="0" y="0"/>
          <a:chExt cx="0" cy="0"/>
        </a:xfrm>
      </p:grpSpPr>
      <p:sp>
        <p:nvSpPr>
          <p:cNvPr id="2682" name="Google Shape;2682;g528012289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3" name="Google Shape;2683;g5280122895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684" name="Google Shape;2684;g5280122895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1" name="Shape 2691"/>
        <p:cNvGrpSpPr/>
        <p:nvPr/>
      </p:nvGrpSpPr>
      <p:grpSpPr>
        <a:xfrm>
          <a:off x="0" y="0"/>
          <a:ext cx="0" cy="0"/>
          <a:chOff x="0" y="0"/>
          <a:chExt cx="0" cy="0"/>
        </a:xfrm>
      </p:grpSpPr>
      <p:sp>
        <p:nvSpPr>
          <p:cNvPr id="2692" name="Google Shape;2692;g56cd1aa33d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3" name="Google Shape;2693;g56cd1aa33d_0_2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These subjects will be short (I promise)</a:t>
            </a:r>
            <a:endParaRPr/>
          </a:p>
        </p:txBody>
      </p:sp>
      <p:sp>
        <p:nvSpPr>
          <p:cNvPr id="2694" name="Google Shape;2694;g56cd1aa33d_0_2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0" name="Shape 2700"/>
        <p:cNvGrpSpPr/>
        <p:nvPr/>
      </p:nvGrpSpPr>
      <p:grpSpPr>
        <a:xfrm>
          <a:off x="0" y="0"/>
          <a:ext cx="0" cy="0"/>
          <a:chOff x="0" y="0"/>
          <a:chExt cx="0" cy="0"/>
        </a:xfrm>
      </p:grpSpPr>
      <p:sp>
        <p:nvSpPr>
          <p:cNvPr id="2701" name="Google Shape;2701;g58d7406ca7_0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2" name="Google Shape;2702;g58d7406ca7_0_2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Translating a vector means moving the vector in any </a:t>
            </a:r>
            <a:r>
              <a:rPr b="1" lang="en-US" u="sng"/>
              <a:t>direction</a:t>
            </a:r>
            <a:r>
              <a:rPr lang="en-US"/>
              <a:t>.</a:t>
            </a:r>
            <a:endParaRPr/>
          </a:p>
          <a:p>
            <a:pPr indent="0" lvl="0" marL="0" marR="0" rtl="0" algn="l">
              <a:lnSpc>
                <a:spcPct val="100000"/>
              </a:lnSpc>
              <a:spcBef>
                <a:spcPts val="0"/>
              </a:spcBef>
              <a:spcAft>
                <a:spcPts val="0"/>
              </a:spcAft>
              <a:buSzPts val="1400"/>
              <a:buNone/>
            </a:pPr>
            <a:r>
              <a:t/>
            </a:r>
            <a:endParaRPr/>
          </a:p>
          <a:p>
            <a:pPr indent="0" lvl="0" marL="0" rtl="0" algn="l">
              <a:spcBef>
                <a:spcPts val="0"/>
              </a:spcBef>
              <a:spcAft>
                <a:spcPts val="0"/>
              </a:spcAft>
              <a:buSzPts val="1400"/>
              <a:buNone/>
            </a:pPr>
            <a:r>
              <a:rPr lang="en-US"/>
              <a:t>The 4th dimension is very useful here, as it will allow us to just add something instead of multiplying it.</a:t>
            </a:r>
            <a:endParaRPr/>
          </a:p>
        </p:txBody>
      </p:sp>
      <p:sp>
        <p:nvSpPr>
          <p:cNvPr id="2703" name="Google Shape;2703;g58d7406ca7_0_2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6" name="Shape 2726"/>
        <p:cNvGrpSpPr/>
        <p:nvPr/>
      </p:nvGrpSpPr>
      <p:grpSpPr>
        <a:xfrm>
          <a:off x="0" y="0"/>
          <a:ext cx="0" cy="0"/>
          <a:chOff x="0" y="0"/>
          <a:chExt cx="0" cy="0"/>
        </a:xfrm>
      </p:grpSpPr>
      <p:sp>
        <p:nvSpPr>
          <p:cNvPr id="2727" name="Google Shape;2727;g5280122895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8" name="Google Shape;2728;g5280122895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729" name="Google Shape;2729;g5280122895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indices seem like double work right now, but will come in handy when defining more triangles in the same vertex buffer. It eliminates the need for a lot of positions that would otherwise be defined twice.</a:t>
            </a:r>
            <a:endParaRPr b="0" i="0" sz="1200" u="none" cap="none" strike="noStrike">
              <a:solidFill>
                <a:schemeClr val="dk1"/>
              </a:solidFill>
              <a:latin typeface="Calibri"/>
              <a:ea typeface="Calibri"/>
              <a:cs typeface="Calibri"/>
              <a:sym typeface="Calibri"/>
            </a:endParaRPr>
          </a:p>
        </p:txBody>
      </p:sp>
      <p:sp>
        <p:nvSpPr>
          <p:cNvPr id="293" name="Google Shape;29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7" name="Shape 2737"/>
        <p:cNvGrpSpPr/>
        <p:nvPr/>
      </p:nvGrpSpPr>
      <p:grpSpPr>
        <a:xfrm>
          <a:off x="0" y="0"/>
          <a:ext cx="0" cy="0"/>
          <a:chOff x="0" y="0"/>
          <a:chExt cx="0" cy="0"/>
        </a:xfrm>
      </p:grpSpPr>
      <p:sp>
        <p:nvSpPr>
          <p:cNvPr id="2738" name="Google Shape;2738;g5280122895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9" name="Google Shape;2739;g5280122895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What goes wrong here?</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Aside from the orthographic projection (mimics sense of depth) we are still missing fundamental parts of our space.</a:t>
            </a:r>
            <a:endParaRPr/>
          </a:p>
          <a:p>
            <a:pPr indent="0" lvl="0" marL="0" rtl="0" algn="l">
              <a:spcBef>
                <a:spcPts val="0"/>
              </a:spcBef>
              <a:spcAft>
                <a:spcPts val="0"/>
              </a:spcAft>
              <a:buClr>
                <a:schemeClr val="dk1"/>
              </a:buClr>
              <a:buSzPts val="1400"/>
              <a:buFont typeface="Arial"/>
              <a:buNone/>
            </a:pPr>
            <a:r>
              <a:rPr lang="en-US"/>
              <a:t>We currently only have a screen space.</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What we need:</a:t>
            </a:r>
            <a:endParaRPr/>
          </a:p>
          <a:p>
            <a:pPr indent="-298450" lvl="0" marL="457200" rtl="0" algn="l">
              <a:lnSpc>
                <a:spcPct val="115000"/>
              </a:lnSpc>
              <a:spcBef>
                <a:spcPts val="1200"/>
              </a:spcBef>
              <a:spcAft>
                <a:spcPts val="0"/>
              </a:spcAft>
              <a:buClr>
                <a:schemeClr val="dk1"/>
              </a:buClr>
              <a:buSzPts val="1100"/>
              <a:buChar char="●"/>
            </a:pPr>
            <a:r>
              <a:rPr lang="en-US"/>
              <a:t>Local space (or Object space)</a:t>
            </a:r>
            <a:endParaRPr/>
          </a:p>
          <a:p>
            <a:pPr indent="-298450" lvl="0" marL="457200" rtl="0" algn="l">
              <a:lnSpc>
                <a:spcPct val="115000"/>
              </a:lnSpc>
              <a:spcBef>
                <a:spcPts val="0"/>
              </a:spcBef>
              <a:spcAft>
                <a:spcPts val="0"/>
              </a:spcAft>
              <a:buClr>
                <a:schemeClr val="dk1"/>
              </a:buClr>
              <a:buSzPts val="1100"/>
              <a:buChar char="●"/>
            </a:pPr>
            <a:r>
              <a:rPr lang="en-US"/>
              <a:t>World space</a:t>
            </a:r>
            <a:endParaRPr/>
          </a:p>
          <a:p>
            <a:pPr indent="-298450" lvl="0" marL="457200" rtl="0" algn="l">
              <a:lnSpc>
                <a:spcPct val="115000"/>
              </a:lnSpc>
              <a:spcBef>
                <a:spcPts val="0"/>
              </a:spcBef>
              <a:spcAft>
                <a:spcPts val="0"/>
              </a:spcAft>
              <a:buClr>
                <a:schemeClr val="dk1"/>
              </a:buClr>
              <a:buSzPts val="1100"/>
              <a:buChar char="●"/>
            </a:pPr>
            <a:r>
              <a:rPr lang="en-US"/>
              <a:t>View space (or Eye space)</a:t>
            </a:r>
            <a:endParaRPr/>
          </a:p>
          <a:p>
            <a:pPr indent="-298450" lvl="0" marL="457200" rtl="0" algn="l">
              <a:lnSpc>
                <a:spcPct val="115000"/>
              </a:lnSpc>
              <a:spcBef>
                <a:spcPts val="0"/>
              </a:spcBef>
              <a:spcAft>
                <a:spcPts val="0"/>
              </a:spcAft>
              <a:buClr>
                <a:schemeClr val="dk1"/>
              </a:buClr>
              <a:buSzPts val="1100"/>
              <a:buChar char="●"/>
            </a:pPr>
            <a:r>
              <a:rPr lang="en-US"/>
              <a:t>Clip space</a:t>
            </a:r>
            <a:endParaRPr/>
          </a:p>
          <a:p>
            <a:pPr indent="-298450" lvl="0" marL="457200" rtl="0" algn="l">
              <a:lnSpc>
                <a:spcPct val="115000"/>
              </a:lnSpc>
              <a:spcBef>
                <a:spcPts val="0"/>
              </a:spcBef>
              <a:spcAft>
                <a:spcPts val="0"/>
              </a:spcAft>
              <a:buClr>
                <a:schemeClr val="dk1"/>
              </a:buClr>
              <a:buSzPts val="1100"/>
              <a:buChar char="●"/>
            </a:pPr>
            <a:r>
              <a:rPr lang="en-US"/>
              <a:t>Screen space</a:t>
            </a:r>
            <a:endParaRPr/>
          </a:p>
        </p:txBody>
      </p:sp>
      <p:sp>
        <p:nvSpPr>
          <p:cNvPr id="2740" name="Google Shape;2740;g5280122895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7" name="Shape 2747"/>
        <p:cNvGrpSpPr/>
        <p:nvPr/>
      </p:nvGrpSpPr>
      <p:grpSpPr>
        <a:xfrm>
          <a:off x="0" y="0"/>
          <a:ext cx="0" cy="0"/>
          <a:chOff x="0" y="0"/>
          <a:chExt cx="0" cy="0"/>
        </a:xfrm>
      </p:grpSpPr>
      <p:sp>
        <p:nvSpPr>
          <p:cNvPr id="2748" name="Google Shape;2748;g56cd1aa33d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9" name="Google Shape;2749;g56cd1aa33d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These subjects will be short (I promise)</a:t>
            </a:r>
            <a:endParaRPr/>
          </a:p>
        </p:txBody>
      </p:sp>
      <p:sp>
        <p:nvSpPr>
          <p:cNvPr id="2750" name="Google Shape;2750;g56cd1aa33d_0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5204dc5c29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8" name="Google Shape;2758;g5204dc5c29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 slides show clockwise rotation. Rotating counter-clockwise is easily done by only moving the ‘-’ before the -sin to the sin without ‘-’.</a:t>
            </a:r>
            <a:endParaRPr/>
          </a:p>
        </p:txBody>
      </p:sp>
      <p:sp>
        <p:nvSpPr>
          <p:cNvPr id="2759" name="Google Shape;2759;g5204dc5c29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2" name="Shape 2782"/>
        <p:cNvGrpSpPr/>
        <p:nvPr/>
      </p:nvGrpSpPr>
      <p:grpSpPr>
        <a:xfrm>
          <a:off x="0" y="0"/>
          <a:ext cx="0" cy="0"/>
          <a:chOff x="0" y="0"/>
          <a:chExt cx="0" cy="0"/>
        </a:xfrm>
      </p:grpSpPr>
      <p:sp>
        <p:nvSpPr>
          <p:cNvPr id="2783" name="Google Shape;2783;g5280122895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4" name="Google Shape;2784;g5280122895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785" name="Google Shape;2785;g5280122895_0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3" name="Shape 2793"/>
        <p:cNvGrpSpPr/>
        <p:nvPr/>
      </p:nvGrpSpPr>
      <p:grpSpPr>
        <a:xfrm>
          <a:off x="0" y="0"/>
          <a:ext cx="0" cy="0"/>
          <a:chOff x="0" y="0"/>
          <a:chExt cx="0" cy="0"/>
        </a:xfrm>
      </p:grpSpPr>
      <p:sp>
        <p:nvSpPr>
          <p:cNvPr id="2794" name="Google Shape;2794;g5280122895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5" name="Google Shape;2795;g5280122895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goes wrong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Aside from the orthographic projection (mimics sense of depth) we are still missing fundamental parts of our space.</a:t>
            </a:r>
            <a:endParaRPr/>
          </a:p>
          <a:p>
            <a:pPr indent="0" lvl="0" marL="0" rtl="0" algn="l">
              <a:spcBef>
                <a:spcPts val="0"/>
              </a:spcBef>
              <a:spcAft>
                <a:spcPts val="0"/>
              </a:spcAft>
              <a:buNone/>
            </a:pPr>
            <a:r>
              <a:rPr lang="en-US"/>
              <a:t>We currently only have a screen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we need:</a:t>
            </a:r>
            <a:endParaRPr/>
          </a:p>
          <a:p>
            <a:pPr indent="-298450" lvl="0" marL="457200" rtl="0" algn="l">
              <a:lnSpc>
                <a:spcPct val="115000"/>
              </a:lnSpc>
              <a:spcBef>
                <a:spcPts val="1200"/>
              </a:spcBef>
              <a:spcAft>
                <a:spcPts val="0"/>
              </a:spcAft>
              <a:buClr>
                <a:schemeClr val="dk1"/>
              </a:buClr>
              <a:buSzPts val="1100"/>
              <a:buChar char="●"/>
            </a:pPr>
            <a:r>
              <a:rPr lang="en-US"/>
              <a:t>Local space (or Object space)</a:t>
            </a:r>
            <a:endParaRPr/>
          </a:p>
          <a:p>
            <a:pPr indent="-298450" lvl="0" marL="457200" rtl="0" algn="l">
              <a:lnSpc>
                <a:spcPct val="115000"/>
              </a:lnSpc>
              <a:spcBef>
                <a:spcPts val="0"/>
              </a:spcBef>
              <a:spcAft>
                <a:spcPts val="0"/>
              </a:spcAft>
              <a:buClr>
                <a:schemeClr val="dk1"/>
              </a:buClr>
              <a:buSzPts val="1100"/>
              <a:buChar char="●"/>
            </a:pPr>
            <a:r>
              <a:rPr lang="en-US"/>
              <a:t>World space</a:t>
            </a:r>
            <a:endParaRPr/>
          </a:p>
          <a:p>
            <a:pPr indent="-298450" lvl="0" marL="457200" rtl="0" algn="l">
              <a:lnSpc>
                <a:spcPct val="115000"/>
              </a:lnSpc>
              <a:spcBef>
                <a:spcPts val="0"/>
              </a:spcBef>
              <a:spcAft>
                <a:spcPts val="0"/>
              </a:spcAft>
              <a:buClr>
                <a:schemeClr val="dk1"/>
              </a:buClr>
              <a:buSzPts val="1100"/>
              <a:buChar char="●"/>
            </a:pPr>
            <a:r>
              <a:rPr lang="en-US"/>
              <a:t>View space (or Eye space)</a:t>
            </a:r>
            <a:endParaRPr/>
          </a:p>
          <a:p>
            <a:pPr indent="-298450" lvl="0" marL="457200" rtl="0" algn="l">
              <a:lnSpc>
                <a:spcPct val="115000"/>
              </a:lnSpc>
              <a:spcBef>
                <a:spcPts val="0"/>
              </a:spcBef>
              <a:spcAft>
                <a:spcPts val="0"/>
              </a:spcAft>
              <a:buClr>
                <a:schemeClr val="dk1"/>
              </a:buClr>
              <a:buSzPts val="1100"/>
              <a:buChar char="●"/>
            </a:pPr>
            <a:r>
              <a:rPr lang="en-US"/>
              <a:t>Clip space</a:t>
            </a:r>
            <a:endParaRPr/>
          </a:p>
          <a:p>
            <a:pPr indent="-298450" lvl="0" marL="457200" rtl="0" algn="l">
              <a:lnSpc>
                <a:spcPct val="115000"/>
              </a:lnSpc>
              <a:spcBef>
                <a:spcPts val="0"/>
              </a:spcBef>
              <a:spcAft>
                <a:spcPts val="0"/>
              </a:spcAft>
              <a:buClr>
                <a:schemeClr val="dk1"/>
              </a:buClr>
              <a:buSzPts val="1100"/>
              <a:buChar char="●"/>
            </a:pPr>
            <a:r>
              <a:rPr lang="en-US"/>
              <a:t>Screen space</a:t>
            </a:r>
            <a:endParaRPr/>
          </a:p>
        </p:txBody>
      </p:sp>
      <p:sp>
        <p:nvSpPr>
          <p:cNvPr id="2796" name="Google Shape;2796;g5280122895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3" name="Shape 2803"/>
        <p:cNvGrpSpPr/>
        <p:nvPr/>
      </p:nvGrpSpPr>
      <p:grpSpPr>
        <a:xfrm>
          <a:off x="0" y="0"/>
          <a:ext cx="0" cy="0"/>
          <a:chOff x="0" y="0"/>
          <a:chExt cx="0" cy="0"/>
        </a:xfrm>
      </p:grpSpPr>
      <p:sp>
        <p:nvSpPr>
          <p:cNvPr id="2804" name="Google Shape;2804;g5204dc5c29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5" name="Google Shape;2805;g5204dc5c29_0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806" name="Google Shape;2806;g5204dc5c29_0_1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9" name="Shape 2829"/>
        <p:cNvGrpSpPr/>
        <p:nvPr/>
      </p:nvGrpSpPr>
      <p:grpSpPr>
        <a:xfrm>
          <a:off x="0" y="0"/>
          <a:ext cx="0" cy="0"/>
          <a:chOff x="0" y="0"/>
          <a:chExt cx="0" cy="0"/>
        </a:xfrm>
      </p:grpSpPr>
      <p:sp>
        <p:nvSpPr>
          <p:cNvPr id="2830" name="Google Shape;2830;g5280122895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1" name="Google Shape;2831;g5280122895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832" name="Google Shape;2832;g5280122895_0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0" name="Shape 2840"/>
        <p:cNvGrpSpPr/>
        <p:nvPr/>
      </p:nvGrpSpPr>
      <p:grpSpPr>
        <a:xfrm>
          <a:off x="0" y="0"/>
          <a:ext cx="0" cy="0"/>
          <a:chOff x="0" y="0"/>
          <a:chExt cx="0" cy="0"/>
        </a:xfrm>
      </p:grpSpPr>
      <p:sp>
        <p:nvSpPr>
          <p:cNvPr id="2841" name="Google Shape;2841;g5280122895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2" name="Google Shape;2842;g5280122895_0_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goes wrong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Aside from the orthographic projection (mimics sense of depth) we are still missing fundamental parts of our space.</a:t>
            </a:r>
            <a:endParaRPr/>
          </a:p>
          <a:p>
            <a:pPr indent="0" lvl="0" marL="0" rtl="0" algn="l">
              <a:spcBef>
                <a:spcPts val="0"/>
              </a:spcBef>
              <a:spcAft>
                <a:spcPts val="0"/>
              </a:spcAft>
              <a:buNone/>
            </a:pPr>
            <a:r>
              <a:rPr lang="en-US"/>
              <a:t>We currently only have a screen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we need:</a:t>
            </a:r>
            <a:endParaRPr/>
          </a:p>
          <a:p>
            <a:pPr indent="-298450" lvl="0" marL="457200" rtl="0" algn="l">
              <a:lnSpc>
                <a:spcPct val="115000"/>
              </a:lnSpc>
              <a:spcBef>
                <a:spcPts val="1200"/>
              </a:spcBef>
              <a:spcAft>
                <a:spcPts val="0"/>
              </a:spcAft>
              <a:buClr>
                <a:schemeClr val="dk1"/>
              </a:buClr>
              <a:buSzPts val="1100"/>
              <a:buChar char="●"/>
            </a:pPr>
            <a:r>
              <a:rPr lang="en-US"/>
              <a:t>Local space (or Object space)</a:t>
            </a:r>
            <a:endParaRPr/>
          </a:p>
          <a:p>
            <a:pPr indent="-298450" lvl="0" marL="457200" rtl="0" algn="l">
              <a:lnSpc>
                <a:spcPct val="115000"/>
              </a:lnSpc>
              <a:spcBef>
                <a:spcPts val="0"/>
              </a:spcBef>
              <a:spcAft>
                <a:spcPts val="0"/>
              </a:spcAft>
              <a:buClr>
                <a:schemeClr val="dk1"/>
              </a:buClr>
              <a:buSzPts val="1100"/>
              <a:buChar char="●"/>
            </a:pPr>
            <a:r>
              <a:rPr lang="en-US"/>
              <a:t>World space</a:t>
            </a:r>
            <a:endParaRPr/>
          </a:p>
          <a:p>
            <a:pPr indent="-298450" lvl="0" marL="457200" rtl="0" algn="l">
              <a:lnSpc>
                <a:spcPct val="115000"/>
              </a:lnSpc>
              <a:spcBef>
                <a:spcPts val="0"/>
              </a:spcBef>
              <a:spcAft>
                <a:spcPts val="0"/>
              </a:spcAft>
              <a:buClr>
                <a:schemeClr val="dk1"/>
              </a:buClr>
              <a:buSzPts val="1100"/>
              <a:buChar char="●"/>
            </a:pPr>
            <a:r>
              <a:rPr lang="en-US"/>
              <a:t>View space (or Eye space)</a:t>
            </a:r>
            <a:endParaRPr/>
          </a:p>
          <a:p>
            <a:pPr indent="-298450" lvl="0" marL="457200" rtl="0" algn="l">
              <a:lnSpc>
                <a:spcPct val="115000"/>
              </a:lnSpc>
              <a:spcBef>
                <a:spcPts val="0"/>
              </a:spcBef>
              <a:spcAft>
                <a:spcPts val="0"/>
              </a:spcAft>
              <a:buClr>
                <a:schemeClr val="dk1"/>
              </a:buClr>
              <a:buSzPts val="1100"/>
              <a:buChar char="●"/>
            </a:pPr>
            <a:r>
              <a:rPr lang="en-US"/>
              <a:t>Clip space</a:t>
            </a:r>
            <a:endParaRPr/>
          </a:p>
          <a:p>
            <a:pPr indent="-298450" lvl="0" marL="457200" rtl="0" algn="l">
              <a:lnSpc>
                <a:spcPct val="115000"/>
              </a:lnSpc>
              <a:spcBef>
                <a:spcPts val="0"/>
              </a:spcBef>
              <a:spcAft>
                <a:spcPts val="0"/>
              </a:spcAft>
              <a:buClr>
                <a:schemeClr val="dk1"/>
              </a:buClr>
              <a:buSzPts val="1100"/>
              <a:buChar char="●"/>
            </a:pPr>
            <a:r>
              <a:rPr lang="en-US"/>
              <a:t>Screen space</a:t>
            </a:r>
            <a:endParaRPr/>
          </a:p>
        </p:txBody>
      </p:sp>
      <p:sp>
        <p:nvSpPr>
          <p:cNvPr id="2843" name="Google Shape;2843;g5280122895_0_1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0" name="Shape 2850"/>
        <p:cNvGrpSpPr/>
        <p:nvPr/>
      </p:nvGrpSpPr>
      <p:grpSpPr>
        <a:xfrm>
          <a:off x="0" y="0"/>
          <a:ext cx="0" cy="0"/>
          <a:chOff x="0" y="0"/>
          <a:chExt cx="0" cy="0"/>
        </a:xfrm>
      </p:grpSpPr>
      <p:sp>
        <p:nvSpPr>
          <p:cNvPr id="2851" name="Google Shape;2851;g5204dc5c29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2" name="Google Shape;2852;g5204dc5c29_0_2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853" name="Google Shape;2853;g5204dc5c29_0_2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6" name="Shape 2876"/>
        <p:cNvGrpSpPr/>
        <p:nvPr/>
      </p:nvGrpSpPr>
      <p:grpSpPr>
        <a:xfrm>
          <a:off x="0" y="0"/>
          <a:ext cx="0" cy="0"/>
          <a:chOff x="0" y="0"/>
          <a:chExt cx="0" cy="0"/>
        </a:xfrm>
      </p:grpSpPr>
      <p:sp>
        <p:nvSpPr>
          <p:cNvPr id="2877" name="Google Shape;2877;g5280122895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8" name="Google Shape;2878;g5280122895_0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2879" name="Google Shape;2879;g5280122895_0_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16" name="Google Shape;31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7" name="Shape 2887"/>
        <p:cNvGrpSpPr/>
        <p:nvPr/>
      </p:nvGrpSpPr>
      <p:grpSpPr>
        <a:xfrm>
          <a:off x="0" y="0"/>
          <a:ext cx="0" cy="0"/>
          <a:chOff x="0" y="0"/>
          <a:chExt cx="0" cy="0"/>
        </a:xfrm>
      </p:grpSpPr>
      <p:sp>
        <p:nvSpPr>
          <p:cNvPr id="2888" name="Google Shape;2888;g5280122895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9" name="Google Shape;2889;g5280122895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goes wrong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Aside from the orthographic projection (mimics sense of depth) we are still missing fundamental parts of our space.</a:t>
            </a:r>
            <a:endParaRPr/>
          </a:p>
          <a:p>
            <a:pPr indent="0" lvl="0" marL="0" rtl="0" algn="l">
              <a:spcBef>
                <a:spcPts val="0"/>
              </a:spcBef>
              <a:spcAft>
                <a:spcPts val="0"/>
              </a:spcAft>
              <a:buNone/>
            </a:pPr>
            <a:r>
              <a:rPr lang="en-US"/>
              <a:t>We currently only have a screen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we need:</a:t>
            </a:r>
            <a:endParaRPr/>
          </a:p>
          <a:p>
            <a:pPr indent="-298450" lvl="0" marL="457200" rtl="0" algn="l">
              <a:lnSpc>
                <a:spcPct val="115000"/>
              </a:lnSpc>
              <a:spcBef>
                <a:spcPts val="1200"/>
              </a:spcBef>
              <a:spcAft>
                <a:spcPts val="0"/>
              </a:spcAft>
              <a:buClr>
                <a:schemeClr val="dk1"/>
              </a:buClr>
              <a:buSzPts val="1100"/>
              <a:buChar char="●"/>
            </a:pPr>
            <a:r>
              <a:rPr lang="en-US"/>
              <a:t>Local space (or Object space)</a:t>
            </a:r>
            <a:endParaRPr/>
          </a:p>
          <a:p>
            <a:pPr indent="-298450" lvl="0" marL="457200" rtl="0" algn="l">
              <a:lnSpc>
                <a:spcPct val="115000"/>
              </a:lnSpc>
              <a:spcBef>
                <a:spcPts val="0"/>
              </a:spcBef>
              <a:spcAft>
                <a:spcPts val="0"/>
              </a:spcAft>
              <a:buClr>
                <a:schemeClr val="dk1"/>
              </a:buClr>
              <a:buSzPts val="1100"/>
              <a:buChar char="●"/>
            </a:pPr>
            <a:r>
              <a:rPr lang="en-US"/>
              <a:t>World space</a:t>
            </a:r>
            <a:endParaRPr/>
          </a:p>
          <a:p>
            <a:pPr indent="-298450" lvl="0" marL="457200" rtl="0" algn="l">
              <a:lnSpc>
                <a:spcPct val="115000"/>
              </a:lnSpc>
              <a:spcBef>
                <a:spcPts val="0"/>
              </a:spcBef>
              <a:spcAft>
                <a:spcPts val="0"/>
              </a:spcAft>
              <a:buClr>
                <a:schemeClr val="dk1"/>
              </a:buClr>
              <a:buSzPts val="1100"/>
              <a:buChar char="●"/>
            </a:pPr>
            <a:r>
              <a:rPr lang="en-US"/>
              <a:t>View space (or Eye space)</a:t>
            </a:r>
            <a:endParaRPr/>
          </a:p>
          <a:p>
            <a:pPr indent="-298450" lvl="0" marL="457200" rtl="0" algn="l">
              <a:lnSpc>
                <a:spcPct val="115000"/>
              </a:lnSpc>
              <a:spcBef>
                <a:spcPts val="0"/>
              </a:spcBef>
              <a:spcAft>
                <a:spcPts val="0"/>
              </a:spcAft>
              <a:buClr>
                <a:schemeClr val="dk1"/>
              </a:buClr>
              <a:buSzPts val="1100"/>
              <a:buChar char="●"/>
            </a:pPr>
            <a:r>
              <a:rPr lang="en-US"/>
              <a:t>Clip space</a:t>
            </a:r>
            <a:endParaRPr/>
          </a:p>
          <a:p>
            <a:pPr indent="-298450" lvl="0" marL="457200" rtl="0" algn="l">
              <a:lnSpc>
                <a:spcPct val="115000"/>
              </a:lnSpc>
              <a:spcBef>
                <a:spcPts val="0"/>
              </a:spcBef>
              <a:spcAft>
                <a:spcPts val="0"/>
              </a:spcAft>
              <a:buClr>
                <a:schemeClr val="dk1"/>
              </a:buClr>
              <a:buSzPts val="1100"/>
              <a:buChar char="●"/>
            </a:pPr>
            <a:r>
              <a:rPr lang="en-US"/>
              <a:t>Screen space</a:t>
            </a:r>
            <a:endParaRPr/>
          </a:p>
        </p:txBody>
      </p:sp>
      <p:sp>
        <p:nvSpPr>
          <p:cNvPr id="2890" name="Google Shape;2890;g5280122895_0_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7" name="Shape 2897"/>
        <p:cNvGrpSpPr/>
        <p:nvPr/>
      </p:nvGrpSpPr>
      <p:grpSpPr>
        <a:xfrm>
          <a:off x="0" y="0"/>
          <a:ext cx="0" cy="0"/>
          <a:chOff x="0" y="0"/>
          <a:chExt cx="0" cy="0"/>
        </a:xfrm>
      </p:grpSpPr>
      <p:sp>
        <p:nvSpPr>
          <p:cNvPr id="2898" name="Google Shape;2898;g56cd1aa33d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9" name="Google Shape;2899;g56cd1aa33d_0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These subjects will be short (I promise)</a:t>
            </a:r>
            <a:endParaRPr/>
          </a:p>
        </p:txBody>
      </p:sp>
      <p:sp>
        <p:nvSpPr>
          <p:cNvPr id="2900" name="Google Shape;2900;g56cd1aa33d_0_3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6" name="Shape 2906"/>
        <p:cNvGrpSpPr/>
        <p:nvPr/>
      </p:nvGrpSpPr>
      <p:grpSpPr>
        <a:xfrm>
          <a:off x="0" y="0"/>
          <a:ext cx="0" cy="0"/>
          <a:chOff x="0" y="0"/>
          <a:chExt cx="0" cy="0"/>
        </a:xfrm>
      </p:grpSpPr>
      <p:sp>
        <p:nvSpPr>
          <p:cNvPr id="2907" name="Google Shape;2907;g4e7a0e3bc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8" name="Google Shape;2908;g4e7a0e3bc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2909" name="Google Shape;2909;g4e7a0e3bc7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4" name="Shape 2914"/>
        <p:cNvGrpSpPr/>
        <p:nvPr/>
      </p:nvGrpSpPr>
      <p:grpSpPr>
        <a:xfrm>
          <a:off x="0" y="0"/>
          <a:ext cx="0" cy="0"/>
          <a:chOff x="0" y="0"/>
          <a:chExt cx="0" cy="0"/>
        </a:xfrm>
      </p:grpSpPr>
      <p:sp>
        <p:nvSpPr>
          <p:cNvPr id="2915" name="Google Shape;2915;g5280122895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6" name="Google Shape;2916;g5280122895_0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17" name="Google Shape;2917;g5280122895_0_1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2" name="Shape 2922"/>
        <p:cNvGrpSpPr/>
        <p:nvPr/>
      </p:nvGrpSpPr>
      <p:grpSpPr>
        <a:xfrm>
          <a:off x="0" y="0"/>
          <a:ext cx="0" cy="0"/>
          <a:chOff x="0" y="0"/>
          <a:chExt cx="0" cy="0"/>
        </a:xfrm>
      </p:grpSpPr>
      <p:sp>
        <p:nvSpPr>
          <p:cNvPr id="2923" name="Google Shape;2923;g5280122895_0_2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4" name="Google Shape;2924;g5280122895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7" name="Shape 2927"/>
        <p:cNvGrpSpPr/>
        <p:nvPr/>
      </p:nvGrpSpPr>
      <p:grpSpPr>
        <a:xfrm>
          <a:off x="0" y="0"/>
          <a:ext cx="0" cy="0"/>
          <a:chOff x="0" y="0"/>
          <a:chExt cx="0" cy="0"/>
        </a:xfrm>
      </p:grpSpPr>
      <p:sp>
        <p:nvSpPr>
          <p:cNvPr id="2928" name="Google Shape;2928;g5280122895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9" name="Google Shape;2929;g5280122895_0_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Part I</a:t>
            </a:r>
            <a:r>
              <a:rPr lang="en-US"/>
              <a:t>V</a:t>
            </a:r>
            <a:r>
              <a:rPr b="0" i="0" lang="en-US" sz="1200" u="none" cap="none" strike="noStrike">
                <a:solidFill>
                  <a:schemeClr val="dk1"/>
                </a:solidFill>
                <a:latin typeface="Calibri"/>
                <a:ea typeface="Calibri"/>
                <a:cs typeface="Calibri"/>
                <a:sym typeface="Calibri"/>
              </a:rPr>
              <a:t> will </a:t>
            </a:r>
            <a:r>
              <a:rPr lang="en-US"/>
              <a: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https://github.com/QuincyJacobs/WebGLTutorial</a:t>
            </a:r>
            <a:endParaRPr b="0" i="0" sz="1200" u="none" cap="none" strike="noStrike">
              <a:solidFill>
                <a:schemeClr val="dk1"/>
              </a:solidFill>
              <a:latin typeface="Calibri"/>
              <a:ea typeface="Calibri"/>
              <a:cs typeface="Calibri"/>
              <a:sym typeface="Calibri"/>
            </a:endParaRPr>
          </a:p>
        </p:txBody>
      </p:sp>
      <p:sp>
        <p:nvSpPr>
          <p:cNvPr id="2930" name="Google Shape;2930;g5280122895_0_2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You could download gl-matrix-min.js for easier calculations: </a:t>
            </a:r>
            <a:r>
              <a:rPr b="0" i="0" lang="en-US" sz="1200" u="sng" cap="none" strike="noStrike">
                <a:solidFill>
                  <a:schemeClr val="hlink"/>
                </a:solidFill>
                <a:latin typeface="Calibri"/>
                <a:ea typeface="Calibri"/>
                <a:cs typeface="Calibri"/>
                <a:sym typeface="Calibri"/>
                <a:hlinkClick r:id="rId2"/>
              </a:rPr>
              <a:t>glmatrix.net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I will not use it yet.</a:t>
            </a:r>
            <a:endParaRPr b="0" i="0" sz="1200" u="none" cap="none" strike="noStrike">
              <a:solidFill>
                <a:schemeClr val="dk1"/>
              </a:solidFill>
              <a:latin typeface="Calibri"/>
              <a:ea typeface="Calibri"/>
              <a:cs typeface="Calibri"/>
              <a:sym typeface="Calibri"/>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This is the resulting code.</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325" name="Google Shape;32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333" name="Google Shape;33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340" name="Google Shape;34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attribute in the Vertex Shader will be the point where we inject our own (vertex) position buffer. From there on WebGL will handle the rest of the pipeline, so the output of the Vertex Shader will be the input of the next step in the Pipeline and so on.</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gl_position and gl_fragcolor are standard keywords in GLSL where the Shader will expect a value to supply to the next step in the graphics pipeline. </a:t>
            </a:r>
            <a:endParaRPr b="0" i="0" sz="1200" u="none" cap="none" strike="noStrike">
              <a:solidFill>
                <a:schemeClr val="dk1"/>
              </a:solidFill>
              <a:latin typeface="Calibri"/>
              <a:ea typeface="Calibri"/>
              <a:cs typeface="Calibri"/>
              <a:sym typeface="Calibri"/>
            </a:endParaRPr>
          </a:p>
        </p:txBody>
      </p:sp>
      <p:sp>
        <p:nvSpPr>
          <p:cNvPr id="352" name="Google Shape;35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creation of Shader Objects looks a lot like the creation of Vertex Buffer Objects. </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first call is to register the object and get an ID pointing to the object. </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next call connects the Shader object to the shader source.</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last call compiles the shader source into the object.</a:t>
            </a:r>
            <a:endParaRPr b="0" i="0" sz="1200" u="none" cap="none" strike="noStrike">
              <a:solidFill>
                <a:schemeClr val="dk1"/>
              </a:solidFill>
              <a:latin typeface="Calibri"/>
              <a:ea typeface="Calibri"/>
              <a:cs typeface="Calibri"/>
              <a:sym typeface="Calibri"/>
            </a:endParaRPr>
          </a:p>
        </p:txBody>
      </p:sp>
      <p:sp>
        <p:nvSpPr>
          <p:cNvPr id="365" name="Google Shape;365;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77" name="Google Shape;37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First we create a program object (much the same as the Vertex Buffer Object and the Shader Objects)</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Then we attach both shaders.</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Next we link the shader together into the final program.</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Finally we tell WebGL to use our program.</a:t>
            </a:r>
            <a:endParaRPr b="0" i="0" sz="1200" u="none" cap="none" strike="noStrike">
              <a:solidFill>
                <a:schemeClr val="dk1"/>
              </a:solidFill>
              <a:latin typeface="Calibri"/>
              <a:ea typeface="Calibri"/>
              <a:cs typeface="Calibri"/>
              <a:sym typeface="Calibri"/>
            </a:endParaRPr>
          </a:p>
        </p:txBody>
      </p:sp>
      <p:sp>
        <p:nvSpPr>
          <p:cNvPr id="386" name="Google Shape;38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395" name="Google Shape;39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first two lines are lines seen before. We tell WebGL to bind our Vexrtex Buffers again, as we will not modify anything that could change them anymore.</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The next 2 lines are harder and will be explained in the next slide.</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last line just tells WebGL to enable whatever we told it to interpret and into which object. </a:t>
            </a:r>
            <a:endParaRPr b="0" i="0" sz="1200" u="none" cap="none" strike="noStrike">
              <a:solidFill>
                <a:schemeClr val="dk1"/>
              </a:solidFill>
              <a:latin typeface="Calibri"/>
              <a:ea typeface="Calibri"/>
              <a:cs typeface="Calibri"/>
              <a:sym typeface="Calibri"/>
            </a:endParaRPr>
          </a:p>
        </p:txBody>
      </p:sp>
      <p:sp>
        <p:nvSpPr>
          <p:cNvPr id="402" name="Google Shape;40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first call makes WebGL look for the “coordinates” variable in the shaderProgram. We defined an input in our vertex shader called coordinates which we will now use to input our shader data.</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Next we tell WebGL how to input our Vertex Array into this input per point. This is 3 positions (3d vector), as FLOAT types, with 0 bytes in between those 3 Floats per point, and no additional data to skip in front of the array.</a:t>
            </a:r>
            <a:endParaRPr b="0" i="0" sz="1200" u="none" cap="none" strike="noStrike">
              <a:solidFill>
                <a:schemeClr val="dk1"/>
              </a:solidFill>
              <a:latin typeface="Calibri"/>
              <a:ea typeface="Calibri"/>
              <a:cs typeface="Calibri"/>
              <a:sym typeface="Calibri"/>
            </a:endParaRPr>
          </a:p>
        </p:txBody>
      </p:sp>
      <p:sp>
        <p:nvSpPr>
          <p:cNvPr id="411" name="Google Shape;41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All we really need are the scripts and the canvas.</a:t>
            </a:r>
            <a:endParaRPr/>
          </a:p>
        </p:txBody>
      </p:sp>
      <p:sp>
        <p:nvSpPr>
          <p:cNvPr id="107" name="Google Shape;10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420" name="Google Shape;42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First we tell WebGL to interpret our positions as triangles.</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Then we tell WebGL we have (indices.length) amount of positions to insert. </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Next is the Type which our Element Buffer Object contains.</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Lastly is the offset. (This is to ignore a certain amount of bytes at the start of the  array if we have additional information at the start of the array.)</a:t>
            </a:r>
            <a:endParaRPr b="0" i="0" sz="1200" u="none" cap="none" strike="noStrike">
              <a:solidFill>
                <a:schemeClr val="dk1"/>
              </a:solidFill>
              <a:latin typeface="Calibri"/>
              <a:ea typeface="Calibri"/>
              <a:cs typeface="Calibri"/>
              <a:sym typeface="Calibri"/>
            </a:endParaRPr>
          </a:p>
        </p:txBody>
      </p:sp>
      <p:sp>
        <p:nvSpPr>
          <p:cNvPr id="427" name="Google Shape;42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36" name="Google Shape;43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44" name="Google Shape;444;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Part II will contain explanations for Examples 3 in the git repository and make a start with vector math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https://github.com/QuincyJacobs/WebGLTutorial</a:t>
            </a:r>
            <a:endParaRPr b="0" i="0" sz="1200" u="none" cap="none" strike="noStrike">
              <a:solidFill>
                <a:schemeClr val="dk1"/>
              </a:solidFill>
              <a:latin typeface="Calibri"/>
              <a:ea typeface="Calibri"/>
              <a:cs typeface="Calibri"/>
              <a:sym typeface="Calibri"/>
            </a:endParaRPr>
          </a:p>
        </p:txBody>
      </p:sp>
      <p:sp>
        <p:nvSpPr>
          <p:cNvPr id="457" name="Google Shape;457;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66" name="Google Shape;46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475" name="Google Shape;47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If you remember the position Vertex Array from the previous presentation, you’re in luck. The color Vertex Array will be almost the same as it also contains 3 objects per vertice. Instead of x, y, z this will become r, g, b. We leave out the alpha channel for simplicities sake.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482" name="Google Shape;48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data will be given as float. It is our choice to hand it as float our a binary value, but for simplicity let’s pick float again. The values offered can only be positive. If any value is given that is not from 0.0 to 1.0, the vertex will be black.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505" name="Google Shape;50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CSS is not necessary to make beautiful shapes when using WebGL with html5 canvas.</a:t>
            </a:r>
            <a:endParaRPr b="0" i="0" sz="1200" u="none" cap="none" strike="noStrike">
              <a:solidFill>
                <a:schemeClr val="dk1"/>
              </a:solidFill>
              <a:latin typeface="Calibri"/>
              <a:ea typeface="Calibri"/>
              <a:cs typeface="Calibri"/>
              <a:sym typeface="Calibri"/>
            </a:endParaRPr>
          </a:p>
        </p:txBody>
      </p:sp>
      <p:sp>
        <p:nvSpPr>
          <p:cNvPr id="117" name="Google Shape;1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array is exactly the same as the positions array. The colors have the same amount of vertices (4). The array buffer is also almost the same as the position array buffer.</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520" name="Google Shape;520;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Compare the shader code to the cade of the previous presentation. You can clearly see a new ‘in’ variable being specified in both, and also the vertex shader has an out f_color. For convenience I have called all vertex shader variables v_name and fragment shader variables f_name.</a:t>
            </a:r>
            <a:endParaRPr/>
          </a:p>
        </p:txBody>
      </p:sp>
      <p:sp>
        <p:nvSpPr>
          <p:cNvPr id="530" name="Google Shape;530;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With these lines we have established a way to get colors onto each vertice. Now let’s improve this so we can fit our colors and positions into a single buffer!</a:t>
            </a:r>
            <a:endParaRPr/>
          </a:p>
        </p:txBody>
      </p:sp>
      <p:sp>
        <p:nvSpPr>
          <p:cNvPr id="541" name="Google Shape;54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552" name="Google Shape;55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These are the position and color buffers we created earlier. We have to combine them in some way that would be convenient for WebGL. Luckily WebGL support a certain way to read data from the array in an orderly fashion, but we’ll come to the reading in part later.</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559" name="Google Shape;559;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answer is to simply declare each vertex after each other. Each vertex has 6 floats now, and the position and color come right behind each other for each vertex.</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595" name="Google Shape;59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positions and colors vertex attribute pointers cycle in getting 3 floats, then skipping 3. The color vertex attribute skips 3 at first and then gets 3 and so on.</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605" name="Google Shape;60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614" name="Google Shape;614;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What happens is is not so complex once you know every parameter of vertexAttribPointer. </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1st parameter is the pointer to the variable in the shader we want to supply data to.</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2</a:t>
            </a:r>
            <a:r>
              <a:rPr b="0" baseline="30000" i="0" lang="en-US" sz="1200" u="none" cap="none" strike="noStrike">
                <a:solidFill>
                  <a:schemeClr val="dk1"/>
                </a:solidFill>
                <a:latin typeface="Calibri"/>
                <a:ea typeface="Calibri"/>
                <a:cs typeface="Calibri"/>
                <a:sym typeface="Calibri"/>
              </a:rPr>
              <a:t>nd</a:t>
            </a:r>
            <a:r>
              <a:rPr b="0" i="0" lang="en-US" sz="1200" u="none" cap="none" strike="noStrike">
                <a:solidFill>
                  <a:schemeClr val="dk1"/>
                </a:solidFill>
                <a:latin typeface="Calibri"/>
                <a:ea typeface="Calibri"/>
                <a:cs typeface="Calibri"/>
                <a:sym typeface="Calibri"/>
              </a:rPr>
              <a:t> parameter specifies how much of an object we want to supply.</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3</a:t>
            </a:r>
            <a:r>
              <a:rPr b="0" baseline="30000" i="0" lang="en-US" sz="1200" u="none" cap="none" strike="noStrike">
                <a:solidFill>
                  <a:schemeClr val="dk1"/>
                </a:solidFill>
                <a:latin typeface="Calibri"/>
                <a:ea typeface="Calibri"/>
                <a:cs typeface="Calibri"/>
                <a:sym typeface="Calibri"/>
              </a:rPr>
              <a:t>rd</a:t>
            </a:r>
            <a:r>
              <a:rPr b="0" i="0" lang="en-US" sz="1200" u="none" cap="none" strike="noStrike">
                <a:solidFill>
                  <a:schemeClr val="dk1"/>
                </a:solidFill>
                <a:latin typeface="Calibri"/>
                <a:ea typeface="Calibri"/>
                <a:cs typeface="Calibri"/>
                <a:sym typeface="Calibri"/>
              </a:rPr>
              <a:t> parameter is the type of object we want to supply.</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4</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parameter is a Boolean indicating if data should be normalized. This only has meaning when you work with binary data, so a false for us.</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5</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parameter specifies the space a single vertex takes in bytes. We have 3 positions and 3 colors so 6 float values. A float in javascript is 32 bits(see Float32Array above) so 4 bytes. This should be 6*8.</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6</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parameter is the offset in bytes at which to start reading data from at the beginning of the array. Colors should skip 3 elements at the start, so 3*4.</a:t>
            </a:r>
            <a:endParaRPr b="0" i="0" sz="1200" u="none" cap="none" strike="noStrike">
              <a:solidFill>
                <a:schemeClr val="dk1"/>
              </a:solidFill>
              <a:latin typeface="Calibri"/>
              <a:ea typeface="Calibri"/>
              <a:cs typeface="Calibri"/>
              <a:sym typeface="Calibri"/>
            </a:endParaRPr>
          </a:p>
        </p:txBody>
      </p:sp>
      <p:sp>
        <p:nvSpPr>
          <p:cNvPr id="624" name="Google Shape;624;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634" name="Google Shape;634;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very first step is traditional javascript, we look for our canvas so we can draw to it later.</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Next we want the WebGL context so we can start using the built-in WebGL functionality in your browser.</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I also added a step that alerts when a WebGL context has not been found, but this is optional.</a:t>
            </a:r>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Next we set a clearColor. WebGL will cideally clear the screen every frame. With the last 2 instructions we specify what this color will be, and then actually make WebGL clear the screen.</a:t>
            </a:r>
            <a:endParaRPr/>
          </a:p>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Note the clearing of the screen is done only once, we have no interaction or updates at all. We will be talking about a drawing loop in a later slide.</a:t>
            </a:r>
            <a:endParaRPr b="0" i="0" sz="1200" u="none" cap="none" strike="noStrike">
              <a:solidFill>
                <a:schemeClr val="dk1"/>
              </a:solidFill>
              <a:latin typeface="Calibri"/>
              <a:ea typeface="Calibri"/>
              <a:cs typeface="Calibri"/>
              <a:sym typeface="Calibri"/>
            </a:endParaRPr>
          </a:p>
        </p:txBody>
      </p:sp>
      <p:sp>
        <p:nvSpPr>
          <p:cNvPr id="124" name="Google Shape;12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644" name="Google Shape;644;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Cartesian space is the space you might remember from drawing graphs in math at school.</a:t>
            </a:r>
            <a:endParaRPr b="0" i="0" sz="1200" u="none" cap="none" strike="noStrike">
              <a:solidFill>
                <a:schemeClr val="dk1"/>
              </a:solidFill>
              <a:latin typeface="Calibri"/>
              <a:ea typeface="Calibri"/>
              <a:cs typeface="Calibri"/>
              <a:sym typeface="Calibri"/>
            </a:endParaRPr>
          </a:p>
        </p:txBody>
      </p:sp>
      <p:sp>
        <p:nvSpPr>
          <p:cNvPr id="652" name="Google Shape;652;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This is pure mathematical, in the actual code we use vectors for many different purposes. Mathematically a vector only indicates direction and magnitude. In this case all the arrows indicate the vector (2, 3) as they all travel 2 positions in the positive x axis, and 3 in the positive y axis. Vector’s are thus not positions, unlike we have been using them so far.</a:t>
            </a:r>
            <a:endParaRPr b="0" i="0" sz="1200" u="none" cap="none" strike="noStrike">
              <a:solidFill>
                <a:schemeClr val="dk1"/>
              </a:solidFill>
              <a:latin typeface="Calibri"/>
              <a:ea typeface="Calibri"/>
              <a:cs typeface="Calibri"/>
              <a:sym typeface="Calibri"/>
            </a:endParaRPr>
          </a:p>
        </p:txBody>
      </p:sp>
      <p:sp>
        <p:nvSpPr>
          <p:cNvPr id="661" name="Google Shape;661;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As the vector can only indicate Direction and Magnitude, position will mathematically not be indicated with a vector. In programming we do abuse the vector type for this purpose because it fits perfectly.</a:t>
            </a:r>
            <a:endParaRPr b="0" i="0" sz="1200" u="none" cap="none" strike="noStrike">
              <a:solidFill>
                <a:schemeClr val="dk1"/>
              </a:solidFill>
              <a:latin typeface="Calibri"/>
              <a:ea typeface="Calibri"/>
              <a:cs typeface="Calibri"/>
              <a:sym typeface="Calibri"/>
            </a:endParaRPr>
          </a:p>
        </p:txBody>
      </p:sp>
      <p:sp>
        <p:nvSpPr>
          <p:cNvPr id="671" name="Google Shape;671;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86" name="Google Shape;686;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11" name="Google Shape;711;p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Adding and subtracting a scalar from a vector is weird because moving like a bishop says nothing about a vector, as vectors do not have positions. The direction and magnitude will change without any correlation to the original vector.</a:t>
            </a:r>
            <a:endParaRPr b="0" i="0" sz="1200" u="none" cap="none" strike="noStrike">
              <a:solidFill>
                <a:schemeClr val="dk1"/>
              </a:solidFill>
              <a:latin typeface="Calibri"/>
              <a:ea typeface="Calibri"/>
              <a:cs typeface="Calibri"/>
              <a:sym typeface="Calibri"/>
            </a:endParaRPr>
          </a:p>
        </p:txBody>
      </p:sp>
      <p:sp>
        <p:nvSpPr>
          <p:cNvPr id="748" name="Google Shape;748;p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75" name="Google Shape;775;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802" name="Google Shape;802;p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This example shows why it is easier to write the numbers on top of each other. There are many other ways to manipulate vectors, like using a scalar to add/subtract etc, the dot product, the cross product, and many more. See http://higherorderfun.com/blog/2012/06/03/math-for-game-programmers-05-vector-cheat-sheet/ for more information</a:t>
            </a:r>
            <a:endParaRPr b="0" i="0" sz="1200" u="none" cap="none" strike="noStrike">
              <a:solidFill>
                <a:schemeClr val="dk1"/>
              </a:solidFill>
              <a:latin typeface="Calibri"/>
              <a:ea typeface="Calibri"/>
              <a:cs typeface="Calibri"/>
              <a:sym typeface="Calibri"/>
            </a:endParaRPr>
          </a:p>
        </p:txBody>
      </p:sp>
      <p:sp>
        <p:nvSpPr>
          <p:cNvPr id="822" name="Google Shape;822;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33" name="Google Shape;13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Just placing the vectors head to tails will give us the answer for addition and subtraction.</a:t>
            </a:r>
            <a:endParaRPr b="0" i="0" sz="1200" u="none" cap="none" strike="noStrike">
              <a:solidFill>
                <a:schemeClr val="dk1"/>
              </a:solidFill>
              <a:latin typeface="Calibri"/>
              <a:ea typeface="Calibri"/>
              <a:cs typeface="Calibri"/>
              <a:sym typeface="Calibri"/>
            </a:endParaRPr>
          </a:p>
        </p:txBody>
      </p:sp>
      <p:sp>
        <p:nvSpPr>
          <p:cNvPr id="851" name="Google Shape;851;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864" name="Google Shape;864;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same applies for Multiplication and Division, multiplication will always produce the same result while division will not.</a:t>
            </a:r>
            <a:endParaRPr b="0" i="0" sz="1200" u="none" cap="none" strike="noStrike">
              <a:solidFill>
                <a:schemeClr val="dk1"/>
              </a:solidFill>
              <a:latin typeface="Calibri"/>
              <a:ea typeface="Calibri"/>
              <a:cs typeface="Calibri"/>
              <a:sym typeface="Calibri"/>
            </a:endParaRPr>
          </a:p>
        </p:txBody>
      </p:sp>
      <p:sp>
        <p:nvSpPr>
          <p:cNvPr id="877" name="Google Shape;877;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885" name="Google Shape;885;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Part III will continue math explanations to get to the result in Example 4 and Example 5.</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sng" cap="none" strike="noStrike">
                <a:solidFill>
                  <a:schemeClr val="hlink"/>
                </a:solidFill>
                <a:latin typeface="Calibri"/>
                <a:ea typeface="Calibri"/>
                <a:cs typeface="Calibri"/>
                <a:sym typeface="Calibri"/>
                <a:hlinkClick r:id="rId2"/>
              </a:rPr>
              <a:t>https://github.com/QuincyJacobs/WebGLTutorial</a:t>
            </a:r>
            <a:endParaRPr b="0" i="0" sz="1200" u="none" cap="none" strike="noStrike">
              <a:solidFill>
                <a:schemeClr val="dk1"/>
              </a:solidFill>
              <a:latin typeface="Calibri"/>
              <a:ea typeface="Calibri"/>
              <a:cs typeface="Calibri"/>
              <a:sym typeface="Calibri"/>
            </a:endParaRPr>
          </a:p>
        </p:txBody>
      </p:sp>
      <p:sp>
        <p:nvSpPr>
          <p:cNvPr id="898" name="Google Shape;898;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6" name="Google Shape;906;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907" name="Google Shape;907;p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916" name="Google Shape;916;p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923" name="Google Shape;923;p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550aa7854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g550aa7854b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936" name="Google Shape;936;g550aa7854b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41" name="Google Shape;14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Google Shape;944;p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Here we ask WebGL to create a texture object for us in memory, and give us a pointer to it. We save this pointer as the texture variable.</a:t>
            </a:r>
            <a:endParaRPr/>
          </a:p>
          <a:p>
            <a:pPr indent="0" lvl="0" marL="0" marR="0" rtl="0" algn="l">
              <a:lnSpc>
                <a:spcPct val="100000"/>
              </a:lnSpc>
              <a:spcBef>
                <a:spcPts val="0"/>
              </a:spcBef>
              <a:spcAft>
                <a:spcPts val="0"/>
              </a:spcAft>
              <a:buSzPts val="1400"/>
              <a:buNone/>
            </a:pPr>
            <a:r>
              <a:rPr lang="en-US"/>
              <a:t>Next we bind the texture to the WebGL context so we can make changes to it. By supplying the TEXTURE_2D type, WebGL knows what calls to expect and how to handle them.</a:t>
            </a:r>
            <a:endParaRPr/>
          </a:p>
          <a:p>
            <a:pPr indent="0" lvl="0" marL="0" marR="0" rtl="0" algn="l">
              <a:lnSpc>
                <a:spcPct val="100000"/>
              </a:lnSpc>
              <a:spcBef>
                <a:spcPts val="0"/>
              </a:spcBef>
              <a:spcAft>
                <a:spcPts val="0"/>
              </a:spcAft>
              <a:buSzPts val="1400"/>
              <a:buNone/>
            </a:pPr>
            <a:r>
              <a:rPr lang="en-US"/>
              <a:t>The last line of code sets the image into the texture object. In this case we load in an array pixels in RGBA format. As this isn’t the real image but a placeholder, we load in an array with 1 item holding the RGBA value of a grey color. Later we will overwrite this when the image is correctly loaded.</a:t>
            </a:r>
            <a:endParaRPr/>
          </a:p>
          <a:p>
            <a:pPr indent="0" lvl="0" marL="0" marR="0" rtl="0" algn="l">
              <a:lnSpc>
                <a:spcPct val="100000"/>
              </a:lnSpc>
              <a:spcBef>
                <a:spcPts val="0"/>
              </a:spcBef>
              <a:spcAft>
                <a:spcPts val="0"/>
              </a:spcAft>
              <a:buSzPts val="1400"/>
              <a:buNone/>
            </a:pPr>
            <a:r>
              <a:rPr lang="en-US"/>
              <a:t>For the full parameter list on texImage2D look at the following source: </a:t>
            </a:r>
            <a:r>
              <a:rPr lang="en-US" u="sng">
                <a:solidFill>
                  <a:schemeClr val="hlink"/>
                </a:solidFill>
                <a:hlinkClick r:id="rId2"/>
              </a:rPr>
              <a:t>https://developer.mozilla.org/en-US/docs/Web/API/WebGLRenderingContext/texImage2D</a:t>
            </a:r>
            <a:endParaRPr/>
          </a:p>
        </p:txBody>
      </p:sp>
      <p:sp>
        <p:nvSpPr>
          <p:cNvPr id="945" name="Google Shape;945;p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550aa7854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g550aa7854b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955" name="Google Shape;955;g550aa7854b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Further reading in CORS: </a:t>
            </a:r>
            <a:r>
              <a:rPr b="0" i="0" lang="en-US" sz="1200" u="sng" cap="none" strike="noStrike">
                <a:solidFill>
                  <a:schemeClr val="hlink"/>
                </a:solidFill>
                <a:latin typeface="Calibri"/>
                <a:ea typeface="Calibri"/>
                <a:cs typeface="Calibri"/>
                <a:sym typeface="Calibri"/>
                <a:hlinkClick r:id="rId2"/>
              </a:rPr>
              <a:t>https://developer.mozilla.org/en-US/docs/Web/HTTP/CORS</a:t>
            </a:r>
            <a:r>
              <a:rPr lang="en-US"/>
              <a:t> </a:t>
            </a:r>
            <a:endParaRPr/>
          </a:p>
        </p:txBody>
      </p:sp>
      <p:sp>
        <p:nvSpPr>
          <p:cNvPr id="964" name="Google Shape;964;p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50dfe1338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g50dfe1338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975" name="Google Shape;975;g50dfe13385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Texture settings documentation: </a:t>
            </a:r>
            <a:r>
              <a:rPr lang="en-US" u="sng">
                <a:solidFill>
                  <a:schemeClr val="hlink"/>
                </a:solidFill>
                <a:hlinkClick r:id="rId2"/>
              </a:rPr>
              <a:t>https://developer.mozilla.org/en-US/docs/Web/API/WebGLRenderingContext/texParameter</a:t>
            </a:r>
            <a:r>
              <a:rPr lang="en-US"/>
              <a:t> </a:t>
            </a:r>
            <a:endParaRPr/>
          </a:p>
          <a:p>
            <a:pPr indent="0" lvl="0" marL="0" marR="0" rtl="0" algn="l">
              <a:lnSpc>
                <a:spcPct val="100000"/>
              </a:lnSpc>
              <a:spcBef>
                <a:spcPts val="0"/>
              </a:spcBef>
              <a:spcAft>
                <a:spcPts val="0"/>
              </a:spcAft>
              <a:buSzPts val="1400"/>
              <a:buNone/>
            </a:pPr>
            <a:r>
              <a:rPr lang="en-US"/>
              <a:t>texImage2D parameters:</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100"/>
              <a:buFont typeface="Arial"/>
              <a:buNone/>
            </a:pPr>
            <a:r>
              <a:rPr lang="en-US"/>
              <a:t>gl.texImage2D(target, level, internalformat, width, height, border, format, type, ImageData source);</a:t>
            </a:r>
            <a:endParaRPr/>
          </a:p>
          <a:p>
            <a:pPr indent="0" lvl="0" marL="0" marR="0" rtl="0" algn="l">
              <a:lnSpc>
                <a:spcPct val="100000"/>
              </a:lnSpc>
              <a:spcBef>
                <a:spcPts val="0"/>
              </a:spcBef>
              <a:spcAft>
                <a:spcPts val="0"/>
              </a:spcAft>
              <a:buSzPts val="1400"/>
              <a:buNone/>
            </a:pPr>
            <a:r>
              <a:rPr lang="en-US"/>
              <a:t>or</a:t>
            </a:r>
            <a:endParaRPr/>
          </a:p>
          <a:p>
            <a:pPr indent="0" lvl="0" marL="0" marR="0" rtl="0" algn="l">
              <a:lnSpc>
                <a:spcPct val="100000"/>
              </a:lnSpc>
              <a:spcBef>
                <a:spcPts val="0"/>
              </a:spcBef>
              <a:spcAft>
                <a:spcPts val="0"/>
              </a:spcAft>
              <a:buClr>
                <a:schemeClr val="dk1"/>
              </a:buClr>
              <a:buSzPts val="1100"/>
              <a:buFont typeface="Arial"/>
              <a:buNone/>
            </a:pPr>
            <a:r>
              <a:rPr lang="en-US"/>
              <a:t>gl.texImage2D(target, level, internalformat, format, type, ImageData? pixels);</a:t>
            </a:r>
            <a:endParaRPr/>
          </a:p>
          <a:p>
            <a:pPr indent="0" lvl="0" marL="0" marR="0" rtl="0" algn="l">
              <a:lnSpc>
                <a:spcPct val="100000"/>
              </a:lnSpc>
              <a:spcBef>
                <a:spcPts val="0"/>
              </a:spcBef>
              <a:spcAft>
                <a:spcPts val="0"/>
              </a:spcAft>
              <a:buSzPts val="1400"/>
              <a:buNone/>
            </a:pPr>
            <a:r>
              <a:t/>
            </a:r>
            <a:endParaRPr/>
          </a:p>
        </p:txBody>
      </p:sp>
      <p:sp>
        <p:nvSpPr>
          <p:cNvPr id="984" name="Google Shape;984;p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1100">
                <a:latin typeface="Arial"/>
                <a:ea typeface="Arial"/>
                <a:cs typeface="Arial"/>
                <a:sym typeface="Arial"/>
              </a:rPr>
              <a:t>S and T denote the coordinate system for Texture mapping. Theses coordinates are used for cubic mapping. For projecting 2D images on 3D models we use something called UV mapping.</a:t>
            </a:r>
            <a:endParaRPr sz="1100">
              <a:latin typeface="Arial"/>
              <a:ea typeface="Arial"/>
              <a:cs typeface="Arial"/>
              <a:sym typeface="Arial"/>
            </a:endParaRPr>
          </a:p>
          <a:p>
            <a:pPr indent="0" lvl="0" marL="0" marR="0" rtl="0" algn="l">
              <a:lnSpc>
                <a:spcPct val="100000"/>
              </a:lnSpc>
              <a:spcBef>
                <a:spcPts val="0"/>
              </a:spcBef>
              <a:spcAft>
                <a:spcPts val="0"/>
              </a:spcAft>
              <a:buSzPts val="1400"/>
              <a:buNone/>
            </a:pPr>
            <a:r>
              <a:rPr lang="en-US" sz="1100">
                <a:latin typeface="Arial"/>
                <a:ea typeface="Arial"/>
                <a:cs typeface="Arial"/>
                <a:sym typeface="Arial"/>
              </a:rPr>
              <a:t>These coordinate notations (ST) and (UV) are chosen because the standard 3D coordinate system already use wxyz.</a:t>
            </a:r>
            <a:endParaRPr sz="1100">
              <a:latin typeface="Arial"/>
              <a:ea typeface="Arial"/>
              <a:cs typeface="Arial"/>
              <a:sym typeface="Arial"/>
            </a:endParaRPr>
          </a:p>
          <a:p>
            <a:pPr indent="0" lvl="0" marL="0" marR="0" rtl="0" algn="l">
              <a:lnSpc>
                <a:spcPct val="100000"/>
              </a:lnSpc>
              <a:spcBef>
                <a:spcPts val="0"/>
              </a:spcBef>
              <a:spcAft>
                <a:spcPts val="0"/>
              </a:spcAft>
              <a:buSzPts val="1400"/>
              <a:buNone/>
            </a:pPr>
            <a:r>
              <a:t/>
            </a:r>
            <a:endParaRPr b="1" sz="1100">
              <a:latin typeface="Arial"/>
              <a:ea typeface="Arial"/>
              <a:cs typeface="Arial"/>
              <a:sym typeface="Arial"/>
            </a:endParaRPr>
          </a:p>
          <a:p>
            <a:pPr indent="0" lvl="0" marL="0" marR="0" rtl="0" algn="l">
              <a:lnSpc>
                <a:spcPct val="100000"/>
              </a:lnSpc>
              <a:spcBef>
                <a:spcPts val="0"/>
              </a:spcBef>
              <a:spcAft>
                <a:spcPts val="0"/>
              </a:spcAft>
              <a:buSzPts val="1400"/>
              <a:buNone/>
            </a:pPr>
            <a:r>
              <a:rPr lang="en-US" sz="1100">
                <a:latin typeface="Arial"/>
                <a:ea typeface="Arial"/>
                <a:cs typeface="Arial"/>
                <a:sym typeface="Arial"/>
              </a:rPr>
              <a:t>More information found here:</a:t>
            </a:r>
            <a:br>
              <a:rPr lang="en-US" sz="1100">
                <a:latin typeface="Arial"/>
                <a:ea typeface="Arial"/>
                <a:cs typeface="Arial"/>
                <a:sym typeface="Arial"/>
              </a:rPr>
            </a:br>
            <a:r>
              <a:rPr lang="en-US" sz="1100" u="sng">
                <a:solidFill>
                  <a:schemeClr val="hlink"/>
                </a:solidFill>
                <a:latin typeface="Arial"/>
                <a:ea typeface="Arial"/>
                <a:cs typeface="Arial"/>
                <a:sym typeface="Arial"/>
                <a:hlinkClick r:id="rId2"/>
              </a:rPr>
              <a:t>https://stackoverflow.com/questions/10568390/difference-between-u-v-and-s-t-texture-coordinates</a:t>
            </a:r>
            <a:endParaRPr sz="1100">
              <a:latin typeface="Arial"/>
              <a:ea typeface="Arial"/>
              <a:cs typeface="Arial"/>
              <a:sym typeface="Arial"/>
            </a:endParaRPr>
          </a:p>
          <a:p>
            <a:pPr indent="0" lvl="0" marL="0" marR="0" rtl="0" algn="l">
              <a:lnSpc>
                <a:spcPct val="100000"/>
              </a:lnSpc>
              <a:spcBef>
                <a:spcPts val="0"/>
              </a:spcBef>
              <a:spcAft>
                <a:spcPts val="0"/>
              </a:spcAft>
              <a:buSzPts val="1400"/>
              <a:buNone/>
            </a:pPr>
            <a:r>
              <a:rPr lang="en-US" sz="1100">
                <a:latin typeface="Arial"/>
                <a:ea typeface="Arial"/>
                <a:cs typeface="Arial"/>
                <a:sym typeface="Arial"/>
              </a:rPr>
              <a:t>“Texture mapping can be accomplished in two steps. A simple approach starts by mapping the four corners of the pixel onto the surface. For a bicubic patch this mapping naturally defines a set of points in the surface's (s,t) coordinate space. Next, the pixel's corner points in the surface's (s,t) coordinate space are mapped into the texture's (u,v) coordinate space The four (u,v) points in the texture map define a quadrilateral that approximates the more complex shape into which the pixel may actually map due to surface curvature. We compute a value for the pixel by summing all texels that lie within the quadrilateral, weighting each by the fraction of the texel that lies within the quadrilateral. If a transformed point in (u,v) space falls outside of the texture map, the texture map may e though of as replicated, like the patterns of Section 2.1.3 Rather than always use the identity mapping between (s,t) and (u,v), we can define a correspondence between the four corners of the 0-to-1 (s,t) rectangle and a quadrilateral in (u,v). </a:t>
            </a:r>
            <a:r>
              <a:rPr b="1" lang="en-US" sz="1100">
                <a:latin typeface="Arial"/>
                <a:ea typeface="Arial"/>
                <a:cs typeface="Arial"/>
                <a:sym typeface="Arial"/>
              </a:rPr>
              <a:t>When the surface is a polygon, it is common to assign texture map coordinates directly to its vertices.”</a:t>
            </a:r>
            <a:endParaRPr sz="1100">
              <a:latin typeface="Arial"/>
              <a:ea typeface="Arial"/>
              <a:cs typeface="Arial"/>
              <a:sym typeface="Arial"/>
            </a:endParaRPr>
          </a:p>
          <a:p>
            <a:pPr indent="0" lvl="0" marL="0" marR="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993" name="Google Shape;993;p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8" name="Google Shape;1008;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sz="1100">
                <a:latin typeface="Arial"/>
                <a:ea typeface="Arial"/>
                <a:cs typeface="Arial"/>
                <a:sym typeface="Arial"/>
              </a:rPr>
              <a:t>S and T denote the coordinate system for Texture mapping. Theses coordinates are used for cubic mapping. For projecting 2D images on 3D models we use something called UV mapping.</a:t>
            </a:r>
            <a:endParaRPr sz="1100">
              <a:latin typeface="Arial"/>
              <a:ea typeface="Arial"/>
              <a:cs typeface="Arial"/>
              <a:sym typeface="Arial"/>
            </a:endParaRPr>
          </a:p>
          <a:p>
            <a:pPr indent="0" lvl="0" marL="0" rtl="0" algn="l">
              <a:spcBef>
                <a:spcPts val="0"/>
              </a:spcBef>
              <a:spcAft>
                <a:spcPts val="0"/>
              </a:spcAft>
              <a:buClr>
                <a:schemeClr val="dk1"/>
              </a:buClr>
              <a:buSzPts val="1400"/>
              <a:buFont typeface="Arial"/>
              <a:buNone/>
            </a:pPr>
            <a:r>
              <a:rPr lang="en-US" sz="1100">
                <a:latin typeface="Arial"/>
                <a:ea typeface="Arial"/>
                <a:cs typeface="Arial"/>
                <a:sym typeface="Arial"/>
              </a:rPr>
              <a:t>These coordinate notations (ST) and (UV) are chosen because the standard 3D coordinate system already use wxyz.</a:t>
            </a:r>
            <a:endParaRPr sz="1100">
              <a:latin typeface="Arial"/>
              <a:ea typeface="Arial"/>
              <a:cs typeface="Arial"/>
              <a:sym typeface="Arial"/>
            </a:endParaRPr>
          </a:p>
          <a:p>
            <a:pPr indent="0" lvl="0" marL="0" rtl="0" algn="l">
              <a:spcBef>
                <a:spcPts val="0"/>
              </a:spcBef>
              <a:spcAft>
                <a:spcPts val="0"/>
              </a:spcAft>
              <a:buClr>
                <a:schemeClr val="dk1"/>
              </a:buClr>
              <a:buSzPts val="1400"/>
              <a:buFont typeface="Arial"/>
              <a:buNone/>
            </a:pPr>
            <a:r>
              <a:t/>
            </a:r>
            <a:endParaRPr b="1" sz="1100">
              <a:latin typeface="Arial"/>
              <a:ea typeface="Arial"/>
              <a:cs typeface="Arial"/>
              <a:sym typeface="Arial"/>
            </a:endParaRPr>
          </a:p>
          <a:p>
            <a:pPr indent="0" lvl="0" marL="0" rtl="0" algn="l">
              <a:spcBef>
                <a:spcPts val="0"/>
              </a:spcBef>
              <a:spcAft>
                <a:spcPts val="0"/>
              </a:spcAft>
              <a:buClr>
                <a:schemeClr val="dk1"/>
              </a:buClr>
              <a:buSzPts val="1400"/>
              <a:buFont typeface="Arial"/>
              <a:buNone/>
            </a:pPr>
            <a:r>
              <a:rPr lang="en-US" sz="1100">
                <a:latin typeface="Arial"/>
                <a:ea typeface="Arial"/>
                <a:cs typeface="Arial"/>
                <a:sym typeface="Arial"/>
              </a:rPr>
              <a:t>More information found here:</a:t>
            </a:r>
            <a:br>
              <a:rPr lang="en-US" sz="1100">
                <a:latin typeface="Arial"/>
                <a:ea typeface="Arial"/>
                <a:cs typeface="Arial"/>
                <a:sym typeface="Arial"/>
              </a:rPr>
            </a:br>
            <a:r>
              <a:rPr lang="en-US" sz="1100" u="sng">
                <a:solidFill>
                  <a:schemeClr val="hlink"/>
                </a:solidFill>
                <a:latin typeface="Arial"/>
                <a:ea typeface="Arial"/>
                <a:cs typeface="Arial"/>
                <a:sym typeface="Arial"/>
                <a:hlinkClick r:id="rId2"/>
              </a:rPr>
              <a:t>https://stackoverflow.com/questions/10568390/difference-between-u-v-and-s-t-texture-coordinates</a:t>
            </a:r>
            <a:endParaRPr sz="1100">
              <a:latin typeface="Arial"/>
              <a:ea typeface="Arial"/>
              <a:cs typeface="Arial"/>
              <a:sym typeface="Arial"/>
            </a:endParaRPr>
          </a:p>
          <a:p>
            <a:pPr indent="0" lvl="0" marL="0" rtl="0" algn="l">
              <a:spcBef>
                <a:spcPts val="0"/>
              </a:spcBef>
              <a:spcAft>
                <a:spcPts val="0"/>
              </a:spcAft>
              <a:buClr>
                <a:schemeClr val="dk1"/>
              </a:buClr>
              <a:buSzPts val="1400"/>
              <a:buFont typeface="Arial"/>
              <a:buNone/>
            </a:pPr>
            <a:r>
              <a:rPr lang="en-US" sz="1100">
                <a:latin typeface="Arial"/>
                <a:ea typeface="Arial"/>
                <a:cs typeface="Arial"/>
                <a:sym typeface="Arial"/>
              </a:rPr>
              <a:t>“Texture mapping can be accomplished in two steps. A simple approach starts by mapping the four corners of the pixel onto the surface. For a bicubic patch this mapping naturally defines a set of points in the surface's (s,t) coordinate space. Next, the pixel's corner points in the surface's (s,t) coordinate space are mapped into the texture's (u,v) coordinate space The four (u,v) points in the texture map define a quadrilateral that approximates the more complex shape into which the pixel may actually map due to surface curvature. We compute a value for the pixel by summing all texels that lie within the quadrilateral, weighting each by the fraction of the texel that lies within the quadrilateral. If a transformed point in (u,v) space falls outside of the texture map, the texture map may e though of as replicated, like the patterns of Section 2.1.3 Rather than always use the identity mapping between (s,t) and (u,v), we can define a correspondence between the four corners of the 0-to-1 (s,t) rectangle and a quadrilateral in (u,v). </a:t>
            </a:r>
            <a:r>
              <a:rPr b="1" lang="en-US" sz="1100">
                <a:latin typeface="Arial"/>
                <a:ea typeface="Arial"/>
                <a:cs typeface="Arial"/>
                <a:sym typeface="Arial"/>
              </a:rPr>
              <a:t>When the surface is a polygon, it is common to assign texture map coordinates directly to its vertices.”</a:t>
            </a:r>
            <a:endParaRPr sz="1100">
              <a:latin typeface="Arial"/>
              <a:ea typeface="Arial"/>
              <a:cs typeface="Arial"/>
              <a:sym typeface="Arial"/>
            </a:endParaRPr>
          </a:p>
          <a:p>
            <a:pPr indent="0" lvl="0" marL="0" rtl="0" algn="l">
              <a:spcBef>
                <a:spcPts val="0"/>
              </a:spcBef>
              <a:spcAft>
                <a:spcPts val="0"/>
              </a:spcAft>
              <a:buClr>
                <a:schemeClr val="dk1"/>
              </a:buClr>
              <a:buSzPts val="1400"/>
              <a:buFont typeface="Arial"/>
              <a:buNone/>
            </a:pPr>
            <a:r>
              <a:t/>
            </a:r>
            <a:endParaRPr sz="1100">
              <a:latin typeface="Arial"/>
              <a:ea typeface="Arial"/>
              <a:cs typeface="Arial"/>
              <a:sym typeface="Arial"/>
            </a:endParaRPr>
          </a:p>
          <a:p>
            <a:pPr indent="0" lvl="0" marL="0" marR="0" rtl="0" algn="l">
              <a:lnSpc>
                <a:spcPct val="100000"/>
              </a:lnSpc>
              <a:spcBef>
                <a:spcPts val="0"/>
              </a:spcBef>
              <a:spcAft>
                <a:spcPts val="0"/>
              </a:spcAft>
              <a:buSzPts val="1400"/>
              <a:buNone/>
            </a:pPr>
            <a:r>
              <a:t/>
            </a:r>
            <a:endParaRPr/>
          </a:p>
        </p:txBody>
      </p:sp>
      <p:sp>
        <p:nvSpPr>
          <p:cNvPr id="1009" name="Google Shape;1009;p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Min = Minification</a:t>
            </a:r>
            <a:endParaRPr/>
          </a:p>
          <a:p>
            <a:pPr indent="0" lvl="0" marL="0" marR="0" rtl="0" algn="l">
              <a:lnSpc>
                <a:spcPct val="100000"/>
              </a:lnSpc>
              <a:spcBef>
                <a:spcPts val="0"/>
              </a:spcBef>
              <a:spcAft>
                <a:spcPts val="0"/>
              </a:spcAft>
              <a:buSzPts val="1400"/>
              <a:buNone/>
            </a:pPr>
            <a:r>
              <a:rPr lang="en-US"/>
              <a:t>Mag = Magnification</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Nearest is the default option.</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For more info on this parameter, see the OpenGL Programming Guide: </a:t>
            </a:r>
            <a:r>
              <a:rPr lang="en-US" u="sng">
                <a:solidFill>
                  <a:schemeClr val="hlink"/>
                </a:solidFill>
                <a:hlinkClick r:id="rId2"/>
              </a:rPr>
              <a:t>http://www.glprogramming.com/red/chapter09.html#name3</a:t>
            </a:r>
            <a:r>
              <a:rPr lang="en-US"/>
              <a:t> </a:t>
            </a:r>
            <a:endParaRPr/>
          </a:p>
        </p:txBody>
      </p:sp>
      <p:sp>
        <p:nvSpPr>
          <p:cNvPr id="1025" name="Google Shape;1025;p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50dfe13385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g50dfe13385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036" name="Google Shape;1036;g50dfe13385_1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p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Unlike color and position, the texture is a Vec2. This is because it only has 2 dimensions: S and T.</a:t>
            </a:r>
            <a:endParaRPr/>
          </a:p>
        </p:txBody>
      </p:sp>
      <p:sp>
        <p:nvSpPr>
          <p:cNvPr id="1045" name="Google Shape;1045;p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3" name="Google Shape;16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4" name="Google Shape;1054;p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t/>
            </a:r>
            <a:endParaRPr sz="1800"/>
          </a:p>
          <a:p>
            <a:pPr indent="0" lvl="0" marL="0" marR="0" rtl="0" algn="l">
              <a:lnSpc>
                <a:spcPct val="100000"/>
              </a:lnSpc>
              <a:spcBef>
                <a:spcPts val="0"/>
              </a:spcBef>
              <a:spcAft>
                <a:spcPts val="0"/>
              </a:spcAft>
              <a:buSzPts val="1100"/>
              <a:buNone/>
            </a:pPr>
            <a:r>
              <a:rPr lang="en-US"/>
              <a:t>Set precision</a:t>
            </a:r>
            <a:endParaRPr/>
          </a:p>
          <a:p>
            <a:pPr indent="0" lvl="0" marL="0" marR="0" rtl="0" algn="l">
              <a:lnSpc>
                <a:spcPct val="100000"/>
              </a:lnSpc>
              <a:spcBef>
                <a:spcPts val="0"/>
              </a:spcBef>
              <a:spcAft>
                <a:spcPts val="0"/>
              </a:spcAft>
              <a:buClr>
                <a:schemeClr val="dk1"/>
              </a:buClr>
              <a:buSzPts val="1100"/>
              <a:buFont typeface="Arial"/>
              <a:buNone/>
            </a:pPr>
            <a:r>
              <a:rPr lang="en-US">
                <a:solidFill>
                  <a:srgbClr val="666666"/>
                </a:solidFill>
              </a:rPr>
              <a:t>	precision mediump float;</a:t>
            </a:r>
            <a:endParaRPr>
              <a:solidFill>
                <a:srgbClr val="666666"/>
              </a:solidFill>
            </a:endParaRPr>
          </a:p>
          <a:p>
            <a:pPr indent="0" lvl="0" marL="0" marR="0" rtl="0" algn="l">
              <a:lnSpc>
                <a:spcPct val="100000"/>
              </a:lnSpc>
              <a:spcBef>
                <a:spcPts val="0"/>
              </a:spcBef>
              <a:spcAft>
                <a:spcPts val="0"/>
              </a:spcAft>
              <a:buSzPts val="1100"/>
              <a:buNone/>
            </a:pPr>
            <a:r>
              <a:rPr lang="en-US"/>
              <a:t>    </a:t>
            </a:r>
            <a:endParaRPr/>
          </a:p>
          <a:p>
            <a:pPr indent="0" lvl="0" marL="0" marR="0" rtl="0" algn="l">
              <a:lnSpc>
                <a:spcPct val="100000"/>
              </a:lnSpc>
              <a:spcBef>
                <a:spcPts val="0"/>
              </a:spcBef>
              <a:spcAft>
                <a:spcPts val="0"/>
              </a:spcAft>
              <a:buClr>
                <a:schemeClr val="dk1"/>
              </a:buClr>
              <a:buSzPts val="1100"/>
              <a:buFont typeface="Arial"/>
              <a:buNone/>
            </a:pPr>
            <a:r>
              <a:rPr lang="en-US"/>
              <a:t>Receive variables from the vertex shader</a:t>
            </a:r>
            <a:endParaRPr/>
          </a:p>
          <a:p>
            <a:pPr indent="0" lvl="0" marL="0" marR="0" rtl="0" algn="l">
              <a:lnSpc>
                <a:spcPct val="100000"/>
              </a:lnSpc>
              <a:spcBef>
                <a:spcPts val="0"/>
              </a:spcBef>
              <a:spcAft>
                <a:spcPts val="0"/>
              </a:spcAft>
              <a:buClr>
                <a:schemeClr val="dk1"/>
              </a:buClr>
              <a:buSzPts val="1100"/>
              <a:buFont typeface="Arial"/>
              <a:buNone/>
            </a:pPr>
            <a:r>
              <a:rPr lang="en-US">
                <a:solidFill>
                  <a:srgbClr val="666666"/>
                </a:solidFill>
              </a:rPr>
              <a:t>   	 in lowp vec3 f_color;</a:t>
            </a:r>
            <a:endParaRPr>
              <a:solidFill>
                <a:srgbClr val="666666"/>
              </a:solidFill>
            </a:endParaRPr>
          </a:p>
          <a:p>
            <a:pPr indent="0" lvl="0" marL="0" marR="0" rtl="0" algn="l">
              <a:lnSpc>
                <a:spcPct val="100000"/>
              </a:lnSpc>
              <a:spcBef>
                <a:spcPts val="0"/>
              </a:spcBef>
              <a:spcAft>
                <a:spcPts val="0"/>
              </a:spcAft>
              <a:buSzPts val="1100"/>
              <a:buNone/>
            </a:pPr>
            <a:r>
              <a:rPr lang="en-US">
                <a:solidFill>
                  <a:srgbClr val="666666"/>
                </a:solidFill>
              </a:rPr>
              <a:t>   	 in lowp vec2 f_texture;</a:t>
            </a:r>
            <a:endParaRPr>
              <a:solidFill>
                <a:srgbClr val="666666"/>
              </a:solidFill>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100"/>
              <a:buFont typeface="Arial"/>
              <a:buNone/>
            </a:pPr>
            <a:r>
              <a:rPr lang="en-US"/>
              <a:t>Define the output variable </a:t>
            </a:r>
            <a:endParaRPr/>
          </a:p>
          <a:p>
            <a:pPr indent="0" lvl="0" marL="0" marR="0" rtl="0" algn="l">
              <a:lnSpc>
                <a:spcPct val="100000"/>
              </a:lnSpc>
              <a:spcBef>
                <a:spcPts val="0"/>
              </a:spcBef>
              <a:spcAft>
                <a:spcPts val="0"/>
              </a:spcAft>
              <a:buClr>
                <a:schemeClr val="dk1"/>
              </a:buClr>
              <a:buSzPts val="1100"/>
              <a:buFont typeface="Arial"/>
              <a:buNone/>
            </a:pPr>
            <a:r>
              <a:rPr lang="en-US">
                <a:solidFill>
                  <a:srgbClr val="666666"/>
                </a:solidFill>
              </a:rPr>
              <a:t>   	 out vec4 fragmentColor;</a:t>
            </a:r>
            <a:endParaRPr>
              <a:solidFill>
                <a:srgbClr val="666666"/>
              </a:solidFill>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100"/>
              <a:buFont typeface="Arial"/>
              <a:buNone/>
            </a:pPr>
            <a:r>
              <a:rPr lang="en-US"/>
              <a:t>Get the input image through the Sampler2D</a:t>
            </a:r>
            <a:endParaRPr/>
          </a:p>
          <a:p>
            <a:pPr indent="0" lvl="0" marL="0" marR="0" rtl="0" algn="l">
              <a:lnSpc>
                <a:spcPct val="100000"/>
              </a:lnSpc>
              <a:spcBef>
                <a:spcPts val="0"/>
              </a:spcBef>
              <a:spcAft>
                <a:spcPts val="0"/>
              </a:spcAft>
              <a:buClr>
                <a:schemeClr val="dk1"/>
              </a:buClr>
              <a:buSzPts val="1100"/>
              <a:buFont typeface="Arial"/>
              <a:buNone/>
            </a:pPr>
            <a:r>
              <a:rPr lang="en-US">
                <a:solidFill>
                  <a:srgbClr val="666666"/>
                </a:solidFill>
              </a:rPr>
              <a:t>   	 uniform sampler2D u_texture;</a:t>
            </a:r>
            <a:endParaRPr>
              <a:solidFill>
                <a:srgbClr val="666666"/>
              </a:solidFill>
            </a:endParaRPr>
          </a:p>
          <a:p>
            <a:pPr indent="0" lvl="0" marL="0" marR="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chemeClr val="dk1"/>
              </a:buClr>
              <a:buSzPts val="1100"/>
              <a:buFont typeface="Arial"/>
              <a:buNone/>
            </a:pPr>
            <a:r>
              <a:rPr lang="en-US"/>
              <a:t>Put WebGL to work with the texture image and coordinates</a:t>
            </a:r>
            <a:endParaRPr/>
          </a:p>
          <a:p>
            <a:pPr indent="0" lvl="0" marL="0" marR="0" rtl="0" algn="l">
              <a:lnSpc>
                <a:spcPct val="100000"/>
              </a:lnSpc>
              <a:spcBef>
                <a:spcPts val="0"/>
              </a:spcBef>
              <a:spcAft>
                <a:spcPts val="0"/>
              </a:spcAft>
              <a:buSzPts val="1100"/>
              <a:buNone/>
            </a:pPr>
            <a:r>
              <a:rPr lang="en-US">
                <a:solidFill>
                  <a:srgbClr val="666666"/>
                </a:solidFill>
              </a:rPr>
              <a:t>   	 fragmentColor = texture(u_texture, f_texture);</a:t>
            </a:r>
            <a:endParaRPr>
              <a:solidFill>
                <a:srgbClr val="666666"/>
              </a:solidFill>
            </a:endParaRPr>
          </a:p>
          <a:p>
            <a:pPr indent="0" lvl="0" marL="0" marR="0" rtl="0" algn="l">
              <a:lnSpc>
                <a:spcPct val="100000"/>
              </a:lnSpc>
              <a:spcBef>
                <a:spcPts val="0"/>
              </a:spcBef>
              <a:spcAft>
                <a:spcPts val="0"/>
              </a:spcAft>
              <a:buSzPts val="1100"/>
              <a:buNone/>
            </a:pPr>
            <a:r>
              <a:t/>
            </a:r>
            <a:endParaRPr>
              <a:solidFill>
                <a:srgbClr val="666666"/>
              </a:solidFill>
            </a:endParaRPr>
          </a:p>
          <a:p>
            <a:pPr indent="0" lvl="0" marL="0" marR="0" rtl="0" algn="l">
              <a:lnSpc>
                <a:spcPct val="100000"/>
              </a:lnSpc>
              <a:spcBef>
                <a:spcPts val="0"/>
              </a:spcBef>
              <a:spcAft>
                <a:spcPts val="0"/>
              </a:spcAft>
              <a:buSzPts val="1100"/>
              <a:buNone/>
            </a:pPr>
            <a:r>
              <a:rPr lang="en-US">
                <a:solidFill>
                  <a:srgbClr val="000000"/>
                </a:solidFill>
              </a:rPr>
              <a:t>lowp = low precision</a:t>
            </a:r>
            <a:endParaRPr>
              <a:solidFill>
                <a:srgbClr val="000000"/>
              </a:solidFill>
            </a:endParaRPr>
          </a:p>
          <a:p>
            <a:pPr indent="0" lvl="0" marL="0" marR="0" rtl="0" algn="l">
              <a:lnSpc>
                <a:spcPct val="100000"/>
              </a:lnSpc>
              <a:spcBef>
                <a:spcPts val="0"/>
              </a:spcBef>
              <a:spcAft>
                <a:spcPts val="0"/>
              </a:spcAft>
              <a:buSzPts val="1100"/>
              <a:buNone/>
            </a:pPr>
            <a:r>
              <a:rPr lang="en-US">
                <a:solidFill>
                  <a:srgbClr val="000000"/>
                </a:solidFill>
              </a:rPr>
              <a:t>mediump = medium precision</a:t>
            </a:r>
            <a:endParaRPr>
              <a:solidFill>
                <a:srgbClr val="000000"/>
              </a:solidFill>
            </a:endParaRPr>
          </a:p>
        </p:txBody>
      </p:sp>
      <p:sp>
        <p:nvSpPr>
          <p:cNvPr id="1055" name="Google Shape;1055;p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50dfe13385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g50dfe13385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064" name="Google Shape;1064;g50dfe13385_1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p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073" name="Google Shape;1073;p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4" name="Google Shape;1084;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The coordinates shown are the S and T coordinates (which is just a pseudonym for X and Y as discussed earlier)</a:t>
            </a:r>
            <a:endParaRPr/>
          </a:p>
        </p:txBody>
      </p:sp>
      <p:sp>
        <p:nvSpPr>
          <p:cNvPr id="1085" name="Google Shape;1085;p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p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The coordinates shown are the S and T coordinates (which is just a pseudonym for X and Y as discussed earlier)</a:t>
            </a:r>
            <a:endParaRPr/>
          </a:p>
        </p:txBody>
      </p:sp>
      <p:sp>
        <p:nvSpPr>
          <p:cNvPr id="1098" name="Google Shape;1098;p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111" name="Google Shape;1111;p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50dfe13385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g50dfe13385_1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120" name="Google Shape;1120;g50dfe13385_1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p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129" name="Google Shape;1129;p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p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a:t>// 1st arg: pointer to the position where the vertex data can be inserted</a:t>
            </a:r>
            <a:endParaRPr/>
          </a:p>
          <a:p>
            <a:pPr indent="0" lvl="0" marL="0" marR="0" rtl="0" algn="l">
              <a:lnSpc>
                <a:spcPct val="100000"/>
              </a:lnSpc>
              <a:spcBef>
                <a:spcPts val="0"/>
              </a:spcBef>
              <a:spcAft>
                <a:spcPts val="0"/>
              </a:spcAft>
              <a:buSzPts val="1100"/>
              <a:buNone/>
            </a:pPr>
            <a:r>
              <a:rPr lang="en-US"/>
              <a:t>// 2nd arg: number of components per vertex attribute</a:t>
            </a:r>
            <a:endParaRPr/>
          </a:p>
          <a:p>
            <a:pPr indent="0" lvl="0" marL="0" marR="0" rtl="0" algn="l">
              <a:lnSpc>
                <a:spcPct val="100000"/>
              </a:lnSpc>
              <a:spcBef>
                <a:spcPts val="0"/>
              </a:spcBef>
              <a:spcAft>
                <a:spcPts val="0"/>
              </a:spcAft>
              <a:buSzPts val="1100"/>
              <a:buNone/>
            </a:pPr>
            <a:r>
              <a:rPr lang="en-US"/>
              <a:t>// 3rd arg: what type of data each vertex attribute will be</a:t>
            </a:r>
            <a:endParaRPr/>
          </a:p>
          <a:p>
            <a:pPr indent="0" lvl="0" marL="0" marR="0" rtl="0" algn="l">
              <a:lnSpc>
                <a:spcPct val="100000"/>
              </a:lnSpc>
              <a:spcBef>
                <a:spcPts val="0"/>
              </a:spcBef>
              <a:spcAft>
                <a:spcPts val="0"/>
              </a:spcAft>
              <a:buSzPts val="1100"/>
              <a:buNone/>
            </a:pPr>
            <a:r>
              <a:rPr lang="en-US"/>
              <a:t>// 4th arg: normalization, this has no effect on floats, but will cast other types into their usual values</a:t>
            </a:r>
            <a:endParaRPr/>
          </a:p>
          <a:p>
            <a:pPr indent="0" lvl="0" marL="0" marR="0" rtl="0" algn="l">
              <a:lnSpc>
                <a:spcPct val="100000"/>
              </a:lnSpc>
              <a:spcBef>
                <a:spcPts val="0"/>
              </a:spcBef>
              <a:spcAft>
                <a:spcPts val="0"/>
              </a:spcAft>
              <a:buSzPts val="1100"/>
              <a:buNone/>
            </a:pPr>
            <a:r>
              <a:rPr lang="en-US"/>
              <a:t>// 5th arg: specifies the offset in bytes between vertex attributes. In this case 8*4 because we have 8</a:t>
            </a:r>
            <a:endParaRPr/>
          </a:p>
          <a:p>
            <a:pPr indent="0" lvl="0" marL="0" marR="0" rtl="0" algn="l">
              <a:lnSpc>
                <a:spcPct val="100000"/>
              </a:lnSpc>
              <a:spcBef>
                <a:spcPts val="0"/>
              </a:spcBef>
              <a:spcAft>
                <a:spcPts val="0"/>
              </a:spcAft>
              <a:buSzPts val="1100"/>
              <a:buNone/>
            </a:pPr>
            <a:r>
              <a:rPr lang="en-US"/>
              <a:t>//   	      values per element (x,y,z,r,g,b,tx1,tx2) times 4 bytes (32 bit floats).</a:t>
            </a:r>
            <a:endParaRPr/>
          </a:p>
          <a:p>
            <a:pPr indent="0" lvl="0" marL="0" marR="0" rtl="0" algn="l">
              <a:lnSpc>
                <a:spcPct val="100000"/>
              </a:lnSpc>
              <a:spcBef>
                <a:spcPts val="0"/>
              </a:spcBef>
              <a:spcAft>
                <a:spcPts val="0"/>
              </a:spcAft>
              <a:buSzPts val="1100"/>
              <a:buNone/>
            </a:pPr>
            <a:r>
              <a:rPr lang="en-US"/>
              <a:t>// 6th arg: offset, specifies at which position (in bytes) in the vertex array the first element starts.</a:t>
            </a:r>
            <a:endParaRPr/>
          </a:p>
        </p:txBody>
      </p:sp>
      <p:sp>
        <p:nvSpPr>
          <p:cNvPr id="1139" name="Google Shape;1139;p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p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a:p>
        </p:txBody>
      </p:sp>
      <p:sp>
        <p:nvSpPr>
          <p:cNvPr id="1149" name="Google Shape;1149;p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72" name="Google Shape;17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50dfe13385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7" name="Google Shape;1157;g50dfe13385_1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158" name="Google Shape;1158;g50dfe13385_1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6" name="Google Shape;1166;p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a:p>
        </p:txBody>
      </p:sp>
      <p:sp>
        <p:nvSpPr>
          <p:cNvPr id="1167" name="Google Shape;1167;p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50e6bc57f3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5" name="Google Shape;1175;g50e6bc57f3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2D/3D vectors</a:t>
            </a:r>
            <a:endParaRPr/>
          </a:p>
          <a:p>
            <a:pPr indent="-317500" lvl="0" marL="457200" rtl="0" algn="l">
              <a:spcBef>
                <a:spcPts val="0"/>
              </a:spcBef>
              <a:spcAft>
                <a:spcPts val="0"/>
              </a:spcAft>
              <a:buSzPts val="1400"/>
              <a:buChar char="-"/>
            </a:pPr>
            <a:r>
              <a:rPr lang="en-US"/>
              <a:t>Matrices</a:t>
            </a:r>
            <a:endParaRPr/>
          </a:p>
          <a:p>
            <a:pPr indent="-317500" lvl="0" marL="457200" rtl="0" algn="l">
              <a:spcBef>
                <a:spcPts val="0"/>
              </a:spcBef>
              <a:spcAft>
                <a:spcPts val="0"/>
              </a:spcAft>
              <a:buSzPts val="1400"/>
              <a:buChar char="-"/>
            </a:pPr>
            <a:r>
              <a:rPr lang="en-US"/>
              <a:t>Matrix </a:t>
            </a:r>
            <a:r>
              <a:rPr b="1" lang="en-US"/>
              <a:t>· </a:t>
            </a:r>
            <a:r>
              <a:rPr lang="en-US"/>
              <a:t>Vector</a:t>
            </a:r>
            <a:endParaRPr/>
          </a:p>
        </p:txBody>
      </p:sp>
      <p:sp>
        <p:nvSpPr>
          <p:cNvPr id="1176" name="Google Shape;1176;g50e6bc57f3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50e6bc57f3_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3" name="Google Shape;1183;g50e6bc57f3_3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184" name="Google Shape;1184;g50e6bc57f3_3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g5589c6924a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5589c6924a_2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196" name="Google Shape;1196;g5589c6924a_2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559cc26389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559cc26389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Basic linear algebra for direct use in WebGL</a:t>
            </a:r>
            <a:endParaRPr/>
          </a:p>
          <a:p>
            <a:pPr indent="-317500" lvl="0" marL="457200" rtl="0" algn="l">
              <a:spcBef>
                <a:spcPts val="0"/>
              </a:spcBef>
              <a:spcAft>
                <a:spcPts val="0"/>
              </a:spcAft>
              <a:buClr>
                <a:schemeClr val="dk1"/>
              </a:buClr>
              <a:buSzPts val="1400"/>
              <a:buChar char="-"/>
            </a:pPr>
            <a:r>
              <a:rPr lang="en-US"/>
              <a:t>2D/3D vectors</a:t>
            </a:r>
            <a:endParaRPr/>
          </a:p>
          <a:p>
            <a:pPr indent="-317500" lvl="0" marL="457200" rtl="0" algn="l">
              <a:spcBef>
                <a:spcPts val="0"/>
              </a:spcBef>
              <a:spcAft>
                <a:spcPts val="0"/>
              </a:spcAft>
              <a:buClr>
                <a:schemeClr val="dk1"/>
              </a:buClr>
              <a:buSzPts val="1400"/>
              <a:buChar char="-"/>
            </a:pPr>
            <a:r>
              <a:rPr lang="en-US"/>
              <a:t>Matrices</a:t>
            </a:r>
            <a:endParaRPr/>
          </a:p>
          <a:p>
            <a:pPr indent="-317500" lvl="0" marL="457200" rtl="0" algn="l">
              <a:spcBef>
                <a:spcPts val="0"/>
              </a:spcBef>
              <a:spcAft>
                <a:spcPts val="0"/>
              </a:spcAft>
              <a:buClr>
                <a:schemeClr val="dk1"/>
              </a:buClr>
              <a:buSzPts val="1400"/>
              <a:buChar char="-"/>
            </a:pPr>
            <a:r>
              <a:rPr lang="en-US"/>
              <a:t>Matrix </a:t>
            </a:r>
            <a:r>
              <a:rPr b="1" lang="en-US"/>
              <a:t>· </a:t>
            </a:r>
            <a:r>
              <a:rPr lang="en-US"/>
              <a:t>Vector</a:t>
            </a:r>
            <a:endParaRPr/>
          </a:p>
        </p:txBody>
      </p:sp>
      <p:sp>
        <p:nvSpPr>
          <p:cNvPr id="1205" name="Google Shape;1205;g559cc26389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59cc2638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g559cc2638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213" name="Google Shape;1213;g559cc2638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1" name="Google Shape;1221;p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This example shows why it is easier to write the numbers on top of each other. There are many other ways to manipulate vectors, like using a scalar to add/subtract etc, the dot product, the cross product, and many more. See http://higherorderfun.com/blog/2012/06/03/math-for-game-programmers-05-vector-cheat-sheet/ for more information</a:t>
            </a:r>
            <a:endParaRPr b="0" i="0" sz="1200" u="none" cap="none" strike="noStrike">
              <a:solidFill>
                <a:schemeClr val="dk1"/>
              </a:solidFill>
              <a:latin typeface="Calibri"/>
              <a:ea typeface="Calibri"/>
              <a:cs typeface="Calibri"/>
              <a:sym typeface="Calibri"/>
            </a:endParaRPr>
          </a:p>
        </p:txBody>
      </p:sp>
      <p:sp>
        <p:nvSpPr>
          <p:cNvPr id="1222" name="Google Shape;1222;p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50ffe018c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1" name="Google Shape;1251;g50ffe018c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This example shows why it is easier to write the numbers on top of each other. There are many other ways to manipulate vectors, like using a scalar to add/subtract etc, the dot product, the cross product, and many more. See http://higherorderfun.com/blog/2012/06/03/math-for-game-programmers-05-vector-cheat-sheet/ for more information</a:t>
            </a:r>
            <a:endParaRPr b="0" i="0" sz="1200" u="none" cap="none" strike="noStrike">
              <a:solidFill>
                <a:schemeClr val="dk1"/>
              </a:solidFill>
              <a:latin typeface="Calibri"/>
              <a:ea typeface="Calibri"/>
              <a:cs typeface="Calibri"/>
              <a:sym typeface="Calibri"/>
            </a:endParaRPr>
          </a:p>
        </p:txBody>
      </p:sp>
      <p:sp>
        <p:nvSpPr>
          <p:cNvPr id="1252" name="Google Shape;1252;g50ffe018c7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57bc8f6dea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1" name="Google Shape;1281;g57bc8f6dea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1282" name="Google Shape;1282;g57bc8f6dea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marR="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marR="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marR="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3.png"/><Relationship Id="rId4" Type="http://schemas.openxmlformats.org/officeDocument/2006/relationships/image" Target="../media/image6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3.png"/><Relationship Id="rId4" Type="http://schemas.openxmlformats.org/officeDocument/2006/relationships/image" Target="../media/image64.gif"/><Relationship Id="rId5" Type="http://schemas.openxmlformats.org/officeDocument/2006/relationships/image" Target="../media/image63.jpg"/><Relationship Id="rId6"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3.png"/><Relationship Id="rId4" Type="http://schemas.openxmlformats.org/officeDocument/2006/relationships/image" Target="../media/image66.jpg"/><Relationship Id="rId5" Type="http://schemas.openxmlformats.org/officeDocument/2006/relationships/image" Target="../media/image92.jpg"/><Relationship Id="rId6" Type="http://schemas.openxmlformats.org/officeDocument/2006/relationships/image" Target="../media/image71.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3.png"/><Relationship Id="rId4"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3.png"/><Relationship Id="rId4" Type="http://schemas.openxmlformats.org/officeDocument/2006/relationships/image" Target="../media/image6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3.png"/><Relationship Id="rId4" Type="http://schemas.openxmlformats.org/officeDocument/2006/relationships/image" Target="../media/image7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3.png"/><Relationship Id="rId4"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3.png"/><Relationship Id="rId4" Type="http://schemas.openxmlformats.org/officeDocument/2006/relationships/image" Target="../media/image74.png"/><Relationship Id="rId5"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3.png"/><Relationship Id="rId4" Type="http://schemas.openxmlformats.org/officeDocument/2006/relationships/image" Target="../media/image7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3.png"/><Relationship Id="rId4" Type="http://schemas.openxmlformats.org/officeDocument/2006/relationships/image" Target="../media/image76.png"/><Relationship Id="rId5" Type="http://schemas.openxmlformats.org/officeDocument/2006/relationships/image" Target="../media/image7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3.png"/><Relationship Id="rId4" Type="http://schemas.openxmlformats.org/officeDocument/2006/relationships/image" Target="../media/image78.png"/><Relationship Id="rId5" Type="http://schemas.openxmlformats.org/officeDocument/2006/relationships/image" Target="../media/image7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3.png"/><Relationship Id="rId4" Type="http://schemas.openxmlformats.org/officeDocument/2006/relationships/image" Target="../media/image77.png"/><Relationship Id="rId5" Type="http://schemas.openxmlformats.org/officeDocument/2006/relationships/image" Target="../media/image8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3.png"/><Relationship Id="rId4" Type="http://schemas.openxmlformats.org/officeDocument/2006/relationships/image" Target="../media/image78.png"/><Relationship Id="rId5" Type="http://schemas.openxmlformats.org/officeDocument/2006/relationships/image" Target="../media/image8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3.png"/><Relationship Id="rId4" Type="http://schemas.openxmlformats.org/officeDocument/2006/relationships/image" Target="../media/image83.png"/><Relationship Id="rId5" Type="http://schemas.openxmlformats.org/officeDocument/2006/relationships/image" Target="../media/image8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3.png"/><Relationship Id="rId4" Type="http://schemas.openxmlformats.org/officeDocument/2006/relationships/image" Target="../media/image78.png"/><Relationship Id="rId5" Type="http://schemas.openxmlformats.org/officeDocument/2006/relationships/image" Target="../media/image8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85.png"/><Relationship Id="rId4" Type="http://schemas.openxmlformats.org/officeDocument/2006/relationships/image" Target="../media/image3.png"/><Relationship Id="rId5" Type="http://schemas.openxmlformats.org/officeDocument/2006/relationships/image" Target="../media/image8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87.png"/><Relationship Id="rId4" Type="http://schemas.openxmlformats.org/officeDocument/2006/relationships/image" Target="../media/image3.png"/><Relationship Id="rId5" Type="http://schemas.openxmlformats.org/officeDocument/2006/relationships/image" Target="../media/image7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89.png"/><Relationship Id="rId4" Type="http://schemas.openxmlformats.org/officeDocument/2006/relationships/image" Target="../media/image3.png"/><Relationship Id="rId5" Type="http://schemas.openxmlformats.org/officeDocument/2006/relationships/image" Target="../media/image8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90.png"/><Relationship Id="rId4" Type="http://schemas.openxmlformats.org/officeDocument/2006/relationships/image" Target="../media/image3.png"/><Relationship Id="rId5" Type="http://schemas.openxmlformats.org/officeDocument/2006/relationships/image" Target="../media/image7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webglreport.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6.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9.png"/><Relationship Id="rId4" Type="http://schemas.openxmlformats.org/officeDocument/2006/relationships/image" Target="../media/image3.png"/><Relationship Id="rId5"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github.com/QuincyJacobs/WebGLTutoria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37.jpg"/><Relationship Id="rId5" Type="http://schemas.openxmlformats.org/officeDocument/2006/relationships/image" Target="../media/image40.png"/><Relationship Id="rId6"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5.png"/><Relationship Id="rId4" Type="http://schemas.openxmlformats.org/officeDocument/2006/relationships/image" Target="../media/image3.png"/><Relationship Id="rId5" Type="http://schemas.openxmlformats.org/officeDocument/2006/relationships/image" Target="../media/image53.png"/><Relationship Id="rId6" Type="http://schemas.openxmlformats.org/officeDocument/2006/relationships/image" Target="../media/image46.png"/><Relationship Id="rId7"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53.png"/><Relationship Id="rId5" Type="http://schemas.openxmlformats.org/officeDocument/2006/relationships/image" Target="../media/image47.png"/><Relationship Id="rId6" Type="http://schemas.openxmlformats.org/officeDocument/2006/relationships/image" Target="../media/image51.png"/><Relationship Id="rId7"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 Id="rId4" Type="http://schemas.openxmlformats.org/officeDocument/2006/relationships/image" Target="../media/image59.jpg"/><Relationship Id="rId5"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59.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png"/><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65.png"/><Relationship Id="rId4" Type="http://schemas.openxmlformats.org/officeDocument/2006/relationships/image" Target="../media/image3.png"/><Relationship Id="rId5" Type="http://schemas.openxmlformats.org/officeDocument/2006/relationships/image" Target="../media/image2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 Id="rId4" Type="http://schemas.openxmlformats.org/officeDocument/2006/relationships/image" Target="../media/image56.png"/><Relationship Id="rId5" Type="http://schemas.openxmlformats.org/officeDocument/2006/relationships/image" Target="../media/image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png"/><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58.jpg"/><Relationship Id="rId4" Type="http://schemas.openxmlformats.org/officeDocument/2006/relationships/image" Target="../media/image91.png"/><Relationship Id="rId5" Type="http://schemas.openxmlformats.org/officeDocument/2006/relationships/image" Target="../media/image3.png"/><Relationship Id="rId6" Type="http://schemas.openxmlformats.org/officeDocument/2006/relationships/image" Target="../media/image60.g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png"/><Relationship Id="rId4" Type="http://schemas.openxmlformats.org/officeDocument/2006/relationships/hyperlink" Target="http://drive.google.com/file/d/1ajfaVtUOn5kRqdi1rgBCt6HrU0GXx2Vg/view" TargetMode="External"/><Relationship Id="rId5" Type="http://schemas.openxmlformats.org/officeDocument/2006/relationships/image" Target="../media/image57.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idx="1" type="subTitle"/>
          </p:nvPr>
        </p:nvSpPr>
        <p:spPr>
          <a:xfrm>
            <a:off x="1523998" y="5478508"/>
            <a:ext cx="9144000" cy="40061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Presentation by: Quincy Jacobs</a:t>
            </a:r>
            <a:endParaRPr b="0" i="0" sz="2000" u="none" cap="none" strike="noStrike">
              <a:solidFill>
                <a:schemeClr val="dk1"/>
              </a:solidFill>
              <a:latin typeface="Calibri"/>
              <a:ea typeface="Calibri"/>
              <a:cs typeface="Calibri"/>
              <a:sym typeface="Calibri"/>
            </a:endParaRPr>
          </a:p>
        </p:txBody>
      </p:sp>
      <p:pic>
        <p:nvPicPr>
          <p:cNvPr id="90" name="Google Shape;90;p13"/>
          <p:cNvPicPr preferRelativeResize="0"/>
          <p:nvPr/>
        </p:nvPicPr>
        <p:blipFill rotWithShape="1">
          <a:blip r:embed="rId3">
            <a:alphaModFix/>
          </a:blip>
          <a:srcRect b="0" l="0" r="0" t="0"/>
          <a:stretch/>
        </p:blipFill>
        <p:spPr>
          <a:xfrm>
            <a:off x="0" y="0"/>
            <a:ext cx="12192000" cy="1587260"/>
          </a:xfrm>
          <a:prstGeom prst="rect">
            <a:avLst/>
          </a:prstGeom>
          <a:noFill/>
          <a:ln>
            <a:noFill/>
          </a:ln>
        </p:spPr>
      </p:pic>
      <p:pic>
        <p:nvPicPr>
          <p:cNvPr id="91" name="Google Shape;91;p13"/>
          <p:cNvPicPr preferRelativeResize="0"/>
          <p:nvPr/>
        </p:nvPicPr>
        <p:blipFill rotWithShape="1">
          <a:blip r:embed="rId4">
            <a:alphaModFix/>
          </a:blip>
          <a:srcRect b="0" l="0" r="0" t="0"/>
          <a:stretch/>
        </p:blipFill>
        <p:spPr>
          <a:xfrm>
            <a:off x="2560805" y="1466566"/>
            <a:ext cx="7070387" cy="2945995"/>
          </a:xfrm>
          <a:prstGeom prst="rect">
            <a:avLst/>
          </a:prstGeom>
          <a:noFill/>
          <a:ln>
            <a:noFill/>
          </a:ln>
        </p:spPr>
      </p:pic>
      <p:sp>
        <p:nvSpPr>
          <p:cNvPr id="92" name="Google Shape;92;p13"/>
          <p:cNvSpPr/>
          <p:nvPr/>
        </p:nvSpPr>
        <p:spPr>
          <a:xfrm>
            <a:off x="5263302" y="4384919"/>
            <a:ext cx="1665391"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0" i="0" lang="en-US" sz="5400" u="none" cap="none" strike="noStrike">
                <a:solidFill>
                  <a:schemeClr val="dk1"/>
                </a:solidFill>
                <a:latin typeface="Calibri"/>
                <a:ea typeface="Calibri"/>
                <a:cs typeface="Calibri"/>
                <a:sym typeface="Calibri"/>
              </a:rPr>
              <a:t>Part I</a:t>
            </a:r>
            <a:endParaRPr b="0" i="0" sz="5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84" name="Google Shape;184;p22"/>
          <p:cNvSpPr txBox="1"/>
          <p:nvPr/>
        </p:nvSpPr>
        <p:spPr>
          <a:xfrm>
            <a:off x="0" y="2573242"/>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Step 1: Array Buffer Objects</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pic>
        <p:nvPicPr>
          <p:cNvPr id="1293" name="Google Shape;1293;p11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294" name="Google Shape;1294;p11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295" name="Google Shape;1295;p112"/>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b="1" lang="en-US" sz="2400" u="sng">
                <a:solidFill>
                  <a:schemeClr val="dk1"/>
                </a:solidFill>
                <a:latin typeface="Calibri"/>
                <a:ea typeface="Calibri"/>
                <a:cs typeface="Calibri"/>
                <a:sym typeface="Calibri"/>
              </a:rPr>
              <a:t>L</a:t>
            </a:r>
            <a:r>
              <a:rPr b="1" lang="en-US" sz="2400" u="sng">
                <a:solidFill>
                  <a:schemeClr val="dk1"/>
                </a:solidFill>
                <a:latin typeface="Calibri"/>
                <a:ea typeface="Calibri"/>
                <a:cs typeface="Calibri"/>
                <a:sym typeface="Calibri"/>
              </a:rPr>
              <a:t>ength</a:t>
            </a:r>
            <a:r>
              <a:rPr lang="en-US" sz="2400">
                <a:solidFill>
                  <a:schemeClr val="dk1"/>
                </a:solidFill>
                <a:latin typeface="Calibri"/>
                <a:ea typeface="Calibri"/>
                <a:cs typeface="Calibri"/>
                <a:sym typeface="Calibri"/>
              </a:rPr>
              <a:t> (or </a:t>
            </a:r>
            <a:r>
              <a:rPr b="1" lang="en-US" sz="2400" u="sng">
                <a:solidFill>
                  <a:schemeClr val="dk1"/>
                </a:solidFill>
                <a:latin typeface="Calibri"/>
                <a:ea typeface="Calibri"/>
                <a:cs typeface="Calibri"/>
                <a:sym typeface="Calibri"/>
              </a:rPr>
              <a:t>magnitude</a:t>
            </a:r>
            <a:r>
              <a:rPr lang="en-US" sz="2400">
                <a:solidFill>
                  <a:schemeClr val="dk1"/>
                </a:solidFill>
                <a:latin typeface="Calibri"/>
                <a:ea typeface="Calibri"/>
                <a:cs typeface="Calibri"/>
                <a:sym typeface="Calibri"/>
              </a:rPr>
              <a:t>) of a vector:</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1296" name="Google Shape;1296;p112"/>
          <p:cNvSpPr txBox="1"/>
          <p:nvPr/>
        </p:nvSpPr>
        <p:spPr>
          <a:xfrm>
            <a:off x="4183944" y="3044952"/>
            <a:ext cx="3824100" cy="2046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indicates how far a vector travels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independent of direction</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always positive</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usually written as </a:t>
            </a:r>
            <a:endParaRPr sz="1800">
              <a:solidFill>
                <a:schemeClr val="dk1"/>
              </a:solidFill>
              <a:latin typeface="Calibri"/>
              <a:ea typeface="Calibri"/>
              <a:cs typeface="Calibri"/>
              <a:sym typeface="Calibri"/>
            </a:endParaRPr>
          </a:p>
        </p:txBody>
      </p:sp>
      <p:sp>
        <p:nvSpPr>
          <p:cNvPr id="1297" name="Google Shape;1297;p112"/>
          <p:cNvSpPr txBox="1"/>
          <p:nvPr/>
        </p:nvSpPr>
        <p:spPr>
          <a:xfrm>
            <a:off x="6425538" y="4452625"/>
            <a:ext cx="8925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v| </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113"/>
          <p:cNvSpPr/>
          <p:nvPr/>
        </p:nvSpPr>
        <p:spPr>
          <a:xfrm>
            <a:off x="595525" y="4614575"/>
            <a:ext cx="2407200" cy="1496400"/>
          </a:xfrm>
          <a:prstGeom prst="rect">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3"/>
          <p:cNvSpPr txBox="1"/>
          <p:nvPr/>
        </p:nvSpPr>
        <p:spPr>
          <a:xfrm>
            <a:off x="3507125" y="3042100"/>
            <a:ext cx="3770700" cy="21732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formula:</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rearrangement of:</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proof:</a:t>
            </a:r>
            <a:endParaRPr sz="1800">
              <a:solidFill>
                <a:schemeClr val="dk1"/>
              </a:solidFill>
              <a:latin typeface="Calibri"/>
              <a:ea typeface="Calibri"/>
              <a:cs typeface="Calibri"/>
              <a:sym typeface="Calibri"/>
            </a:endParaRPr>
          </a:p>
        </p:txBody>
      </p:sp>
      <p:pic>
        <p:nvPicPr>
          <p:cNvPr id="1305" name="Google Shape;1305;p11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306" name="Google Shape;1306;p11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307" name="Google Shape;1307;p113"/>
          <p:cNvSpPr txBox="1"/>
          <p:nvPr/>
        </p:nvSpPr>
        <p:spPr>
          <a:xfrm>
            <a:off x="5873650" y="2806450"/>
            <a:ext cx="36861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 |</a:t>
            </a:r>
            <a:r>
              <a:rPr b="0" i="0" lang="en-US" sz="3600" u="none" cap="none" strike="noStrike">
                <a:solidFill>
                  <a:srgbClr val="002060"/>
                </a:solidFill>
                <a:latin typeface="Calibri"/>
                <a:ea typeface="Calibri"/>
                <a:cs typeface="Calibri"/>
                <a:sym typeface="Calibri"/>
              </a:rPr>
              <a:t>v| = </a:t>
            </a:r>
            <a:r>
              <a:rPr b="0" i="0" lang="en-US" sz="3600" u="none" cap="none" strike="noStrike">
                <a:solidFill>
                  <a:schemeClr val="dk1"/>
                </a:solidFill>
                <a:latin typeface="Arial"/>
                <a:ea typeface="Arial"/>
                <a:cs typeface="Arial"/>
                <a:sym typeface="Arial"/>
              </a:rPr>
              <a:t>√(</a:t>
            </a:r>
            <a:r>
              <a:rPr b="0" i="0" lang="en-US" sz="3600" u="none" cap="none" strike="noStrike">
                <a:solidFill>
                  <a:srgbClr val="002060"/>
                </a:solidFill>
                <a:latin typeface="Calibri"/>
                <a:ea typeface="Calibri"/>
                <a:cs typeface="Calibri"/>
                <a:sym typeface="Calibri"/>
              </a:rPr>
              <a:t>v</a:t>
            </a:r>
            <a:r>
              <a:rPr b="1" i="0" lang="en-US" sz="1800" u="none" cap="none" strike="noStrike">
                <a:solidFill>
                  <a:srgbClr val="002060"/>
                </a:solidFill>
                <a:latin typeface="Calibri"/>
                <a:ea typeface="Calibri"/>
                <a:cs typeface="Calibri"/>
                <a:sym typeface="Calibri"/>
              </a:rPr>
              <a:t>x</a:t>
            </a:r>
            <a:r>
              <a:rPr b="0" i="0" lang="en-US" sz="3600" u="none" cap="none" strike="noStrike">
                <a:solidFill>
                  <a:srgbClr val="002060"/>
                </a:solidFill>
                <a:latin typeface="Calibri"/>
                <a:ea typeface="Calibri"/>
                <a:cs typeface="Calibri"/>
                <a:sym typeface="Calibri"/>
              </a:rPr>
              <a:t>)  + (v</a:t>
            </a:r>
            <a:r>
              <a:rPr b="1" i="0" lang="en-US" sz="1800" u="none" cap="none" strike="noStrike">
                <a:solidFill>
                  <a:srgbClr val="002060"/>
                </a:solidFill>
                <a:latin typeface="Calibri"/>
                <a:ea typeface="Calibri"/>
                <a:cs typeface="Calibri"/>
                <a:sym typeface="Calibri"/>
              </a:rPr>
              <a:t>y</a:t>
            </a:r>
            <a:r>
              <a:rPr b="0" i="0" lang="en-US" sz="3600" u="none" cap="none" strike="noStrike">
                <a:solidFill>
                  <a:srgbClr val="002060"/>
                </a:solidFill>
                <a:latin typeface="Calibri"/>
                <a:ea typeface="Calibri"/>
                <a:cs typeface="Calibri"/>
                <a:sym typeface="Calibri"/>
              </a:rPr>
              <a:t>)</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
        <p:nvSpPr>
          <p:cNvPr id="1308" name="Google Shape;1308;p113"/>
          <p:cNvSpPr txBox="1"/>
          <p:nvPr/>
        </p:nvSpPr>
        <p:spPr>
          <a:xfrm>
            <a:off x="7881865" y="2827200"/>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09" name="Google Shape;1309;p113"/>
          <p:cNvSpPr txBox="1"/>
          <p:nvPr/>
        </p:nvSpPr>
        <p:spPr>
          <a:xfrm>
            <a:off x="9006577" y="2827820"/>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cxnSp>
        <p:nvCxnSpPr>
          <p:cNvPr id="1310" name="Google Shape;1310;p113"/>
          <p:cNvCxnSpPr/>
          <p:nvPr/>
        </p:nvCxnSpPr>
        <p:spPr>
          <a:xfrm rot="10798501">
            <a:off x="7381008" y="2923330"/>
            <a:ext cx="2063700" cy="10800"/>
          </a:xfrm>
          <a:prstGeom prst="straightConnector1">
            <a:avLst/>
          </a:prstGeom>
          <a:noFill/>
          <a:ln cap="flat" cmpd="sng" w="19050">
            <a:solidFill>
              <a:schemeClr val="dk1"/>
            </a:solidFill>
            <a:prstDash val="solid"/>
            <a:round/>
            <a:headEnd len="sm" w="sm" type="none"/>
            <a:tailEnd len="sm" w="sm" type="none"/>
          </a:ln>
        </p:spPr>
      </p:cxnSp>
      <p:sp>
        <p:nvSpPr>
          <p:cNvPr id="1311" name="Google Shape;1311;p113"/>
          <p:cNvSpPr txBox="1"/>
          <p:nvPr/>
        </p:nvSpPr>
        <p:spPr>
          <a:xfrm>
            <a:off x="5873650" y="5020925"/>
            <a:ext cx="40200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 |</a:t>
            </a:r>
            <a:r>
              <a:rPr b="0" i="0" lang="en-US" sz="3600" u="none" cap="none" strike="noStrike">
                <a:solidFill>
                  <a:srgbClr val="002060"/>
                </a:solidFill>
                <a:latin typeface="Calibri"/>
                <a:ea typeface="Calibri"/>
                <a:cs typeface="Calibri"/>
                <a:sym typeface="Calibri"/>
              </a:rPr>
              <a:t>v| = </a:t>
            </a:r>
            <a:r>
              <a:rPr b="0" i="0" lang="en-US" sz="3600" u="none" cap="none" strike="noStrike">
                <a:solidFill>
                  <a:schemeClr val="dk1"/>
                </a:solidFill>
                <a:latin typeface="Arial"/>
                <a:ea typeface="Arial"/>
                <a:cs typeface="Arial"/>
                <a:sym typeface="Arial"/>
              </a:rPr>
              <a:t>√(</a:t>
            </a:r>
            <a:r>
              <a:rPr lang="en-US" sz="3600">
                <a:solidFill>
                  <a:srgbClr val="002060"/>
                </a:solidFill>
                <a:latin typeface="Calibri"/>
                <a:ea typeface="Calibri"/>
                <a:cs typeface="Calibri"/>
                <a:sym typeface="Calibri"/>
              </a:rPr>
              <a:t>3</a:t>
            </a:r>
            <a:r>
              <a:rPr b="0" i="0" lang="en-US" sz="3600" u="none" cap="none" strike="noStrike">
                <a:solidFill>
                  <a:srgbClr val="002060"/>
                </a:solidFill>
                <a:latin typeface="Calibri"/>
                <a:ea typeface="Calibri"/>
                <a:cs typeface="Calibri"/>
                <a:sym typeface="Calibri"/>
              </a:rPr>
              <a:t>)  + (</a:t>
            </a:r>
            <a:r>
              <a:rPr lang="en-US" sz="3600">
                <a:solidFill>
                  <a:srgbClr val="002060"/>
                </a:solidFill>
                <a:latin typeface="Calibri"/>
                <a:ea typeface="Calibri"/>
                <a:cs typeface="Calibri"/>
                <a:sym typeface="Calibri"/>
              </a:rPr>
              <a:t>4</a:t>
            </a:r>
            <a:r>
              <a:rPr b="0" i="0" lang="en-US" sz="3600" u="none" cap="none" strike="noStrike">
                <a:solidFill>
                  <a:srgbClr val="002060"/>
                </a:solidFill>
                <a:latin typeface="Calibri"/>
                <a:ea typeface="Calibri"/>
                <a:cs typeface="Calibri"/>
                <a:sym typeface="Calibri"/>
              </a:rPr>
              <a:t>)  </a:t>
            </a:r>
            <a:r>
              <a:rPr lang="en-US" sz="3600">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lang="en-US" sz="3600">
                <a:solidFill>
                  <a:srgbClr val="002060"/>
                </a:solidFill>
                <a:latin typeface="Calibri"/>
                <a:ea typeface="Calibri"/>
                <a:cs typeface="Calibri"/>
                <a:sym typeface="Calibri"/>
              </a:rPr>
              <a:t>5</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
        <p:nvSpPr>
          <p:cNvPr id="1312" name="Google Shape;1312;p113"/>
          <p:cNvSpPr txBox="1"/>
          <p:nvPr/>
        </p:nvSpPr>
        <p:spPr>
          <a:xfrm>
            <a:off x="7782215" y="504167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13" name="Google Shape;1313;p113"/>
          <p:cNvSpPr txBox="1"/>
          <p:nvPr/>
        </p:nvSpPr>
        <p:spPr>
          <a:xfrm>
            <a:off x="8830727" y="504229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cxnSp>
        <p:nvCxnSpPr>
          <p:cNvPr id="1314" name="Google Shape;1314;p113"/>
          <p:cNvCxnSpPr/>
          <p:nvPr/>
        </p:nvCxnSpPr>
        <p:spPr>
          <a:xfrm rot="9703">
            <a:off x="7366504" y="5137058"/>
            <a:ext cx="1700707" cy="11100"/>
          </a:xfrm>
          <a:prstGeom prst="straightConnector1">
            <a:avLst/>
          </a:prstGeom>
          <a:noFill/>
          <a:ln cap="flat" cmpd="sng" w="19050">
            <a:solidFill>
              <a:schemeClr val="dk1"/>
            </a:solidFill>
            <a:prstDash val="solid"/>
            <a:round/>
            <a:headEnd len="sm" w="sm" type="none"/>
            <a:tailEnd len="sm" w="sm" type="none"/>
          </a:ln>
        </p:spPr>
      </p:cxnSp>
      <p:sp>
        <p:nvSpPr>
          <p:cNvPr id="1315" name="Google Shape;1315;p113"/>
          <p:cNvSpPr txBox="1"/>
          <p:nvPr/>
        </p:nvSpPr>
        <p:spPr>
          <a:xfrm>
            <a:off x="803426" y="5039650"/>
            <a:ext cx="1991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060"/>
                </a:solidFill>
                <a:latin typeface="Calibri"/>
                <a:ea typeface="Calibri"/>
                <a:cs typeface="Calibri"/>
                <a:sym typeface="Calibri"/>
              </a:rPr>
              <a:t>v </a:t>
            </a:r>
            <a:r>
              <a:rPr b="0" i="0" lang="en-US" sz="3600" u="none" cap="none" strike="noStrike">
                <a:solidFill>
                  <a:srgbClr val="002060"/>
                </a:solidFill>
                <a:latin typeface="Calibri"/>
                <a:ea typeface="Calibri"/>
                <a:cs typeface="Calibri"/>
                <a:sym typeface="Calibri"/>
              </a:rPr>
              <a:t>= v =</a:t>
            </a:r>
            <a:endParaRPr b="0" i="0" sz="3600" u="none" cap="none" strike="noStrike">
              <a:solidFill>
                <a:srgbClr val="002060"/>
              </a:solidFill>
              <a:latin typeface="Calibri"/>
              <a:ea typeface="Calibri"/>
              <a:cs typeface="Calibri"/>
              <a:sym typeface="Calibri"/>
            </a:endParaRPr>
          </a:p>
        </p:txBody>
      </p:sp>
      <p:cxnSp>
        <p:nvCxnSpPr>
          <p:cNvPr id="1316" name="Google Shape;1316;p113"/>
          <p:cNvCxnSpPr/>
          <p:nvPr/>
        </p:nvCxnSpPr>
        <p:spPr>
          <a:xfrm>
            <a:off x="1546767" y="5247055"/>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317" name="Google Shape;1317;p113"/>
          <p:cNvSpPr/>
          <p:nvPr/>
        </p:nvSpPr>
        <p:spPr>
          <a:xfrm>
            <a:off x="2153939" y="4972629"/>
            <a:ext cx="5259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3</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4</a:t>
            </a:r>
            <a:endParaRPr b="0" i="0" sz="2400" u="none" cap="none" strike="noStrike">
              <a:solidFill>
                <a:srgbClr val="002060"/>
              </a:solidFill>
              <a:latin typeface="Calibri"/>
              <a:ea typeface="Calibri"/>
              <a:cs typeface="Calibri"/>
              <a:sym typeface="Calibri"/>
            </a:endParaRPr>
          </a:p>
        </p:txBody>
      </p:sp>
      <p:sp>
        <p:nvSpPr>
          <p:cNvPr id="1318" name="Google Shape;1318;p113"/>
          <p:cNvSpPr txBox="1"/>
          <p:nvPr/>
        </p:nvSpPr>
        <p:spPr>
          <a:xfrm>
            <a:off x="6204400" y="3887975"/>
            <a:ext cx="23637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latin typeface="Calibri"/>
                <a:ea typeface="Calibri"/>
                <a:cs typeface="Calibri"/>
                <a:sym typeface="Calibri"/>
              </a:rPr>
              <a:t> c</a:t>
            </a:r>
            <a:r>
              <a:rPr i="0" lang="en-US" sz="3600" u="none" cap="none" strike="noStrike">
                <a:latin typeface="Calibri"/>
                <a:ea typeface="Calibri"/>
                <a:cs typeface="Calibri"/>
                <a:sym typeface="Calibri"/>
              </a:rPr>
              <a:t>  = </a:t>
            </a:r>
            <a:r>
              <a:rPr lang="en-US" sz="3600">
                <a:latin typeface="Calibri"/>
                <a:ea typeface="Calibri"/>
                <a:cs typeface="Calibri"/>
                <a:sym typeface="Calibri"/>
              </a:rPr>
              <a:t>a </a:t>
            </a:r>
            <a:r>
              <a:rPr i="0" lang="en-US" sz="3600" u="none" cap="none" strike="noStrike">
                <a:latin typeface="Calibri"/>
                <a:ea typeface="Calibri"/>
                <a:cs typeface="Calibri"/>
                <a:sym typeface="Calibri"/>
              </a:rPr>
              <a:t> + </a:t>
            </a:r>
            <a:r>
              <a:rPr lang="en-US" sz="3600">
                <a:latin typeface="Calibri"/>
                <a:ea typeface="Calibri"/>
                <a:cs typeface="Calibri"/>
                <a:sym typeface="Calibri"/>
              </a:rPr>
              <a:t>b</a:t>
            </a:r>
            <a:endParaRPr i="0" sz="36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
        <p:nvSpPr>
          <p:cNvPr id="1319" name="Google Shape;1319;p113"/>
          <p:cNvSpPr txBox="1"/>
          <p:nvPr/>
        </p:nvSpPr>
        <p:spPr>
          <a:xfrm>
            <a:off x="7259266" y="3944507"/>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20" name="Google Shape;1320;p113"/>
          <p:cNvSpPr txBox="1"/>
          <p:nvPr/>
        </p:nvSpPr>
        <p:spPr>
          <a:xfrm>
            <a:off x="8054140" y="3944507"/>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21" name="Google Shape;1321;p113"/>
          <p:cNvSpPr txBox="1"/>
          <p:nvPr/>
        </p:nvSpPr>
        <p:spPr>
          <a:xfrm>
            <a:off x="6509458" y="3944507"/>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22" name="Google Shape;1322;p113"/>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a:t>
            </a:r>
            <a:r>
              <a:rPr b="1" lang="en-US" sz="2400" u="sng">
                <a:solidFill>
                  <a:schemeClr val="dk1"/>
                </a:solidFill>
                <a:latin typeface="Calibri"/>
                <a:ea typeface="Calibri"/>
                <a:cs typeface="Calibri"/>
                <a:sym typeface="Calibri"/>
              </a:rPr>
              <a:t>length</a:t>
            </a:r>
            <a:r>
              <a:rPr lang="en-US" sz="2400">
                <a:solidFill>
                  <a:schemeClr val="dk1"/>
                </a:solidFill>
                <a:latin typeface="Calibri"/>
                <a:ea typeface="Calibri"/>
                <a:cs typeface="Calibri"/>
                <a:sym typeface="Calibri"/>
              </a:rPr>
              <a:t> (or </a:t>
            </a:r>
            <a:r>
              <a:rPr b="1" lang="en-US" sz="2400" u="sng">
                <a:solidFill>
                  <a:schemeClr val="dk1"/>
                </a:solidFill>
                <a:latin typeface="Calibri"/>
                <a:ea typeface="Calibri"/>
                <a:cs typeface="Calibri"/>
                <a:sym typeface="Calibri"/>
              </a:rPr>
              <a:t>magnitude</a:t>
            </a:r>
            <a:r>
              <a:rPr lang="en-US" sz="2400">
                <a:solidFill>
                  <a:schemeClr val="dk1"/>
                </a:solidFill>
                <a:latin typeface="Calibri"/>
                <a:ea typeface="Calibri"/>
                <a:cs typeface="Calibri"/>
                <a:sym typeface="Calibri"/>
              </a:rPr>
              <a:t>) of a 2D vector:</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114"/>
          <p:cNvSpPr/>
          <p:nvPr/>
        </p:nvSpPr>
        <p:spPr>
          <a:xfrm>
            <a:off x="595525" y="4614575"/>
            <a:ext cx="2407200" cy="1496400"/>
          </a:xfrm>
          <a:prstGeom prst="rect">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14"/>
          <p:cNvSpPr txBox="1"/>
          <p:nvPr/>
        </p:nvSpPr>
        <p:spPr>
          <a:xfrm>
            <a:off x="3507125" y="3042100"/>
            <a:ext cx="3770700" cy="21732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formula:</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rearrangement of:</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proof:</a:t>
            </a:r>
            <a:endParaRPr sz="1800">
              <a:solidFill>
                <a:schemeClr val="dk1"/>
              </a:solidFill>
              <a:latin typeface="Calibri"/>
              <a:ea typeface="Calibri"/>
              <a:cs typeface="Calibri"/>
              <a:sym typeface="Calibri"/>
            </a:endParaRPr>
          </a:p>
        </p:txBody>
      </p:sp>
      <p:pic>
        <p:nvPicPr>
          <p:cNvPr id="1330" name="Google Shape;1330;p11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331" name="Google Shape;1331;p11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332" name="Google Shape;1332;p114"/>
          <p:cNvSpPr txBox="1"/>
          <p:nvPr/>
        </p:nvSpPr>
        <p:spPr>
          <a:xfrm>
            <a:off x="5873650" y="2806450"/>
            <a:ext cx="46626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 |</a:t>
            </a:r>
            <a:r>
              <a:rPr b="0" i="0" lang="en-US" sz="3600" u="none" cap="none" strike="noStrike">
                <a:solidFill>
                  <a:srgbClr val="002060"/>
                </a:solidFill>
                <a:latin typeface="Calibri"/>
                <a:ea typeface="Calibri"/>
                <a:cs typeface="Calibri"/>
                <a:sym typeface="Calibri"/>
              </a:rPr>
              <a:t>v| = </a:t>
            </a:r>
            <a:r>
              <a:rPr b="0" i="0" lang="en-US" sz="3600" u="none" cap="none" strike="noStrike">
                <a:solidFill>
                  <a:schemeClr val="dk1"/>
                </a:solidFill>
                <a:latin typeface="Arial"/>
                <a:ea typeface="Arial"/>
                <a:cs typeface="Arial"/>
                <a:sym typeface="Arial"/>
              </a:rPr>
              <a:t>√(</a:t>
            </a:r>
            <a:r>
              <a:rPr b="0" i="0" lang="en-US" sz="3600" u="none" cap="none" strike="noStrike">
                <a:solidFill>
                  <a:srgbClr val="002060"/>
                </a:solidFill>
                <a:latin typeface="Calibri"/>
                <a:ea typeface="Calibri"/>
                <a:cs typeface="Calibri"/>
                <a:sym typeface="Calibri"/>
              </a:rPr>
              <a:t>v</a:t>
            </a:r>
            <a:r>
              <a:rPr b="1" i="0" lang="en-US" sz="1800" u="none" cap="none" strike="noStrike">
                <a:solidFill>
                  <a:srgbClr val="002060"/>
                </a:solidFill>
                <a:latin typeface="Calibri"/>
                <a:ea typeface="Calibri"/>
                <a:cs typeface="Calibri"/>
                <a:sym typeface="Calibri"/>
              </a:rPr>
              <a:t>x</a:t>
            </a:r>
            <a:r>
              <a:rPr b="0" i="0" lang="en-US" sz="3600" u="none" cap="none" strike="noStrike">
                <a:solidFill>
                  <a:srgbClr val="002060"/>
                </a:solidFill>
                <a:latin typeface="Calibri"/>
                <a:ea typeface="Calibri"/>
                <a:cs typeface="Calibri"/>
                <a:sym typeface="Calibri"/>
              </a:rPr>
              <a:t>)  + (v</a:t>
            </a:r>
            <a:r>
              <a:rPr b="1" i="0" lang="en-US" sz="1800" u="none" cap="none" strike="noStrike">
                <a:solidFill>
                  <a:srgbClr val="002060"/>
                </a:solidFill>
                <a:latin typeface="Calibri"/>
                <a:ea typeface="Calibri"/>
                <a:cs typeface="Calibri"/>
                <a:sym typeface="Calibri"/>
              </a:rPr>
              <a:t>y</a:t>
            </a:r>
            <a:r>
              <a:rPr b="0" i="0" lang="en-US" sz="3600" u="none" cap="none" strike="noStrike">
                <a:solidFill>
                  <a:srgbClr val="002060"/>
                </a:solidFill>
                <a:latin typeface="Calibri"/>
                <a:ea typeface="Calibri"/>
                <a:cs typeface="Calibri"/>
                <a:sym typeface="Calibri"/>
              </a:rPr>
              <a:t>)  + </a:t>
            </a:r>
            <a:r>
              <a:rPr lang="en-US" sz="3600">
                <a:solidFill>
                  <a:srgbClr val="002060"/>
                </a:solidFill>
                <a:latin typeface="Calibri"/>
                <a:ea typeface="Calibri"/>
                <a:cs typeface="Calibri"/>
                <a:sym typeface="Calibri"/>
              </a:rPr>
              <a:t>(v</a:t>
            </a:r>
            <a:r>
              <a:rPr b="1" lang="en-US" sz="1800">
                <a:solidFill>
                  <a:srgbClr val="002060"/>
                </a:solidFill>
                <a:latin typeface="Calibri"/>
                <a:ea typeface="Calibri"/>
                <a:cs typeface="Calibri"/>
                <a:sym typeface="Calibri"/>
              </a:rPr>
              <a:t>z</a:t>
            </a:r>
            <a:r>
              <a:rPr lang="en-US" sz="3600">
                <a:solidFill>
                  <a:srgbClr val="002060"/>
                </a:solidFill>
                <a:latin typeface="Calibri"/>
                <a:ea typeface="Calibri"/>
                <a:cs typeface="Calibri"/>
                <a:sym typeface="Calibri"/>
              </a:rPr>
              <a:t>)</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
        <p:nvSpPr>
          <p:cNvPr id="1333" name="Google Shape;1333;p114"/>
          <p:cNvSpPr txBox="1"/>
          <p:nvPr/>
        </p:nvSpPr>
        <p:spPr>
          <a:xfrm>
            <a:off x="7881865" y="2827200"/>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34" name="Google Shape;1334;p114"/>
          <p:cNvSpPr txBox="1"/>
          <p:nvPr/>
        </p:nvSpPr>
        <p:spPr>
          <a:xfrm>
            <a:off x="9006577" y="2827820"/>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35" name="Google Shape;1335;p114"/>
          <p:cNvSpPr txBox="1"/>
          <p:nvPr/>
        </p:nvSpPr>
        <p:spPr>
          <a:xfrm>
            <a:off x="5873650" y="5020925"/>
            <a:ext cx="56325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 |</a:t>
            </a:r>
            <a:r>
              <a:rPr b="0" i="0" lang="en-US" sz="3600" u="none" cap="none" strike="noStrike">
                <a:solidFill>
                  <a:srgbClr val="002060"/>
                </a:solidFill>
                <a:latin typeface="Calibri"/>
                <a:ea typeface="Calibri"/>
                <a:cs typeface="Calibri"/>
                <a:sym typeface="Calibri"/>
              </a:rPr>
              <a:t>v| = </a:t>
            </a:r>
            <a:r>
              <a:rPr b="0" i="0" lang="en-US" sz="3600" u="none" cap="none" strike="noStrike">
                <a:solidFill>
                  <a:schemeClr val="dk1"/>
                </a:solidFill>
                <a:latin typeface="Arial"/>
                <a:ea typeface="Arial"/>
                <a:cs typeface="Arial"/>
                <a:sym typeface="Arial"/>
              </a:rPr>
              <a:t>√(</a:t>
            </a:r>
            <a:r>
              <a:rPr lang="en-US" sz="3600">
                <a:solidFill>
                  <a:srgbClr val="002060"/>
                </a:solidFill>
                <a:latin typeface="Calibri"/>
                <a:ea typeface="Calibri"/>
                <a:cs typeface="Calibri"/>
                <a:sym typeface="Calibri"/>
              </a:rPr>
              <a:t>3</a:t>
            </a:r>
            <a:r>
              <a:rPr b="0" i="0" lang="en-US" sz="3600" u="none" cap="none" strike="noStrike">
                <a:solidFill>
                  <a:srgbClr val="002060"/>
                </a:solidFill>
                <a:latin typeface="Calibri"/>
                <a:ea typeface="Calibri"/>
                <a:cs typeface="Calibri"/>
                <a:sym typeface="Calibri"/>
              </a:rPr>
              <a:t>)  + (</a:t>
            </a:r>
            <a:r>
              <a:rPr lang="en-US" sz="3600">
                <a:solidFill>
                  <a:srgbClr val="002060"/>
                </a:solidFill>
                <a:latin typeface="Calibri"/>
                <a:ea typeface="Calibri"/>
                <a:cs typeface="Calibri"/>
                <a:sym typeface="Calibri"/>
              </a:rPr>
              <a:t>4</a:t>
            </a:r>
            <a:r>
              <a:rPr b="0" i="0" lang="en-US" sz="3600" u="none" cap="none" strike="noStrike">
                <a:solidFill>
                  <a:srgbClr val="002060"/>
                </a:solidFill>
                <a:latin typeface="Calibri"/>
                <a:ea typeface="Calibri"/>
                <a:cs typeface="Calibri"/>
                <a:sym typeface="Calibri"/>
              </a:rPr>
              <a:t>)  + (5)  </a:t>
            </a:r>
            <a:r>
              <a:rPr lang="en-US" sz="3600">
                <a:solidFill>
                  <a:schemeClr val="dk1"/>
                </a:solidFill>
                <a:latin typeface="Calibri"/>
                <a:ea typeface="Calibri"/>
                <a:cs typeface="Calibri"/>
                <a:sym typeface="Calibri"/>
              </a:rPr>
              <a:t>≈</a:t>
            </a:r>
            <a:r>
              <a:rPr lang="en-US" sz="3600">
                <a:solidFill>
                  <a:srgbClr val="002060"/>
                </a:solidFill>
                <a:latin typeface="Calibri"/>
                <a:ea typeface="Calibri"/>
                <a:cs typeface="Calibri"/>
                <a:sym typeface="Calibri"/>
              </a:rPr>
              <a:t> 7.07</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
        <p:nvSpPr>
          <p:cNvPr id="1336" name="Google Shape;1336;p114"/>
          <p:cNvSpPr txBox="1"/>
          <p:nvPr/>
        </p:nvSpPr>
        <p:spPr>
          <a:xfrm>
            <a:off x="7782215" y="504167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37" name="Google Shape;1337;p114"/>
          <p:cNvSpPr txBox="1"/>
          <p:nvPr/>
        </p:nvSpPr>
        <p:spPr>
          <a:xfrm>
            <a:off x="8830727" y="504229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cxnSp>
        <p:nvCxnSpPr>
          <p:cNvPr id="1338" name="Google Shape;1338;p114"/>
          <p:cNvCxnSpPr/>
          <p:nvPr/>
        </p:nvCxnSpPr>
        <p:spPr>
          <a:xfrm rot="10320">
            <a:off x="7370058" y="5138858"/>
            <a:ext cx="2798113" cy="11100"/>
          </a:xfrm>
          <a:prstGeom prst="straightConnector1">
            <a:avLst/>
          </a:prstGeom>
          <a:noFill/>
          <a:ln cap="flat" cmpd="sng" w="19050">
            <a:solidFill>
              <a:schemeClr val="dk1"/>
            </a:solidFill>
            <a:prstDash val="solid"/>
            <a:round/>
            <a:headEnd len="sm" w="sm" type="none"/>
            <a:tailEnd len="sm" w="sm" type="none"/>
          </a:ln>
        </p:spPr>
      </p:cxnSp>
      <p:sp>
        <p:nvSpPr>
          <p:cNvPr id="1339" name="Google Shape;1339;p114"/>
          <p:cNvSpPr txBox="1"/>
          <p:nvPr/>
        </p:nvSpPr>
        <p:spPr>
          <a:xfrm>
            <a:off x="804672" y="5039675"/>
            <a:ext cx="1993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060"/>
                </a:solidFill>
                <a:latin typeface="Calibri"/>
                <a:ea typeface="Calibri"/>
                <a:cs typeface="Calibri"/>
                <a:sym typeface="Calibri"/>
              </a:rPr>
              <a:t>v </a:t>
            </a:r>
            <a:r>
              <a:rPr b="0" i="0" lang="en-US" sz="3600" u="none" cap="none" strike="noStrike">
                <a:solidFill>
                  <a:srgbClr val="002060"/>
                </a:solidFill>
                <a:latin typeface="Calibri"/>
                <a:ea typeface="Calibri"/>
                <a:cs typeface="Calibri"/>
                <a:sym typeface="Calibri"/>
              </a:rPr>
              <a:t>= v =</a:t>
            </a:r>
            <a:endParaRPr b="0" i="0" sz="3600" u="none" cap="none" strike="noStrike">
              <a:solidFill>
                <a:srgbClr val="002060"/>
              </a:solidFill>
              <a:latin typeface="Calibri"/>
              <a:ea typeface="Calibri"/>
              <a:cs typeface="Calibri"/>
              <a:sym typeface="Calibri"/>
            </a:endParaRPr>
          </a:p>
        </p:txBody>
      </p:sp>
      <p:cxnSp>
        <p:nvCxnSpPr>
          <p:cNvPr id="1340" name="Google Shape;1340;p114"/>
          <p:cNvCxnSpPr/>
          <p:nvPr/>
        </p:nvCxnSpPr>
        <p:spPr>
          <a:xfrm>
            <a:off x="1545336" y="5247080"/>
            <a:ext cx="210600" cy="0"/>
          </a:xfrm>
          <a:prstGeom prst="straightConnector1">
            <a:avLst/>
          </a:prstGeom>
          <a:noFill/>
          <a:ln cap="flat" cmpd="sng" w="9525">
            <a:solidFill>
              <a:srgbClr val="002060"/>
            </a:solidFill>
            <a:prstDash val="solid"/>
            <a:miter lim="800000"/>
            <a:headEnd len="sm" w="sm" type="none"/>
            <a:tailEnd len="med" w="med" type="triangle"/>
          </a:ln>
        </p:spPr>
      </p:cxnSp>
      <p:sp>
        <p:nvSpPr>
          <p:cNvPr id="1341" name="Google Shape;1341;p114"/>
          <p:cNvSpPr/>
          <p:nvPr/>
        </p:nvSpPr>
        <p:spPr>
          <a:xfrm>
            <a:off x="2159200" y="4806125"/>
            <a:ext cx="525900" cy="1113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3</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4</a:t>
            </a:r>
            <a:endParaRPr sz="2400">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5</a:t>
            </a:r>
            <a:endParaRPr sz="2400">
              <a:solidFill>
                <a:srgbClr val="002060"/>
              </a:solidFill>
              <a:latin typeface="Calibri"/>
              <a:ea typeface="Calibri"/>
              <a:cs typeface="Calibri"/>
              <a:sym typeface="Calibri"/>
            </a:endParaRPr>
          </a:p>
        </p:txBody>
      </p:sp>
      <p:sp>
        <p:nvSpPr>
          <p:cNvPr id="1342" name="Google Shape;1342;p114"/>
          <p:cNvSpPr txBox="1"/>
          <p:nvPr/>
        </p:nvSpPr>
        <p:spPr>
          <a:xfrm>
            <a:off x="6153912" y="3887975"/>
            <a:ext cx="30540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latin typeface="Calibri"/>
                <a:ea typeface="Calibri"/>
                <a:cs typeface="Calibri"/>
                <a:sym typeface="Calibri"/>
              </a:rPr>
              <a:t> d</a:t>
            </a:r>
            <a:r>
              <a:rPr i="0" lang="en-US" sz="3600" u="none" cap="none" strike="noStrike">
                <a:latin typeface="Calibri"/>
                <a:ea typeface="Calibri"/>
                <a:cs typeface="Calibri"/>
                <a:sym typeface="Calibri"/>
              </a:rPr>
              <a:t>  = </a:t>
            </a:r>
            <a:r>
              <a:rPr lang="en-US" sz="3600">
                <a:latin typeface="Calibri"/>
                <a:ea typeface="Calibri"/>
                <a:cs typeface="Calibri"/>
                <a:sym typeface="Calibri"/>
              </a:rPr>
              <a:t>a </a:t>
            </a:r>
            <a:r>
              <a:rPr i="0" lang="en-US" sz="3600" u="none" cap="none" strike="noStrike">
                <a:latin typeface="Calibri"/>
                <a:ea typeface="Calibri"/>
                <a:cs typeface="Calibri"/>
                <a:sym typeface="Calibri"/>
              </a:rPr>
              <a:t> + </a:t>
            </a:r>
            <a:r>
              <a:rPr lang="en-US" sz="3600">
                <a:latin typeface="Calibri"/>
                <a:ea typeface="Calibri"/>
                <a:cs typeface="Calibri"/>
                <a:sym typeface="Calibri"/>
              </a:rPr>
              <a:t>b  + c</a:t>
            </a:r>
            <a:endParaRPr i="0" sz="36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
        <p:nvSpPr>
          <p:cNvPr id="1343" name="Google Shape;1343;p114"/>
          <p:cNvSpPr txBox="1"/>
          <p:nvPr/>
        </p:nvSpPr>
        <p:spPr>
          <a:xfrm>
            <a:off x="7259266" y="3944507"/>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44" name="Google Shape;1344;p114"/>
          <p:cNvSpPr txBox="1"/>
          <p:nvPr/>
        </p:nvSpPr>
        <p:spPr>
          <a:xfrm>
            <a:off x="8054140" y="3944507"/>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45" name="Google Shape;1345;p114"/>
          <p:cNvSpPr txBox="1"/>
          <p:nvPr/>
        </p:nvSpPr>
        <p:spPr>
          <a:xfrm>
            <a:off x="6509458" y="3944507"/>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46" name="Google Shape;1346;p114"/>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a:t>
            </a:r>
            <a:r>
              <a:rPr b="1" lang="en-US" sz="2400" u="sng">
                <a:solidFill>
                  <a:schemeClr val="dk1"/>
                </a:solidFill>
                <a:latin typeface="Calibri"/>
                <a:ea typeface="Calibri"/>
                <a:cs typeface="Calibri"/>
                <a:sym typeface="Calibri"/>
              </a:rPr>
              <a:t>length</a:t>
            </a:r>
            <a:r>
              <a:rPr lang="en-US" sz="2400">
                <a:solidFill>
                  <a:schemeClr val="dk1"/>
                </a:solidFill>
                <a:latin typeface="Calibri"/>
                <a:ea typeface="Calibri"/>
                <a:cs typeface="Calibri"/>
                <a:sym typeface="Calibri"/>
              </a:rPr>
              <a:t> (or </a:t>
            </a:r>
            <a:r>
              <a:rPr b="1" lang="en-US" sz="2400" u="sng">
                <a:solidFill>
                  <a:schemeClr val="dk1"/>
                </a:solidFill>
                <a:latin typeface="Calibri"/>
                <a:ea typeface="Calibri"/>
                <a:cs typeface="Calibri"/>
                <a:sym typeface="Calibri"/>
              </a:rPr>
              <a:t>magnitude</a:t>
            </a:r>
            <a:r>
              <a:rPr lang="en-US" sz="2400">
                <a:solidFill>
                  <a:schemeClr val="dk1"/>
                </a:solidFill>
                <a:latin typeface="Calibri"/>
                <a:ea typeface="Calibri"/>
                <a:cs typeface="Calibri"/>
                <a:sym typeface="Calibri"/>
              </a:rPr>
              <a:t>) of a 3D vector:</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1347" name="Google Shape;1347;p114"/>
          <p:cNvSpPr txBox="1"/>
          <p:nvPr/>
        </p:nvSpPr>
        <p:spPr>
          <a:xfrm>
            <a:off x="10149840" y="282719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48" name="Google Shape;1348;p114"/>
          <p:cNvSpPr txBox="1"/>
          <p:nvPr/>
        </p:nvSpPr>
        <p:spPr>
          <a:xfrm>
            <a:off x="8816140" y="3944507"/>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49" name="Google Shape;1349;p114"/>
          <p:cNvSpPr txBox="1"/>
          <p:nvPr/>
        </p:nvSpPr>
        <p:spPr>
          <a:xfrm>
            <a:off x="9897527" y="504229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cxnSp>
        <p:nvCxnSpPr>
          <p:cNvPr id="1350" name="Google Shape;1350;p114"/>
          <p:cNvCxnSpPr/>
          <p:nvPr/>
        </p:nvCxnSpPr>
        <p:spPr>
          <a:xfrm rot="10798993">
            <a:off x="7376448" y="2923330"/>
            <a:ext cx="3072300" cy="1080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pic>
        <p:nvPicPr>
          <p:cNvPr id="1356" name="Google Shape;1356;p11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357" name="Google Shape;1357;p11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p:txBody>
      </p:sp>
      <p:sp>
        <p:nvSpPr>
          <p:cNvPr id="1358" name="Google Shape;1358;p115"/>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359" name="Google Shape;1359;p115"/>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3D vector</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Vector length</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Unit vector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Dot product</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Cross product</a:t>
            </a:r>
            <a:endParaRPr sz="1800">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pic>
        <p:nvPicPr>
          <p:cNvPr id="1365" name="Google Shape;1365;p11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366" name="Google Shape;1366;p11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367" name="Google Shape;1367;p116"/>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a:t>
            </a:r>
            <a:r>
              <a:rPr b="1" lang="en-US" sz="2400" u="sng">
                <a:solidFill>
                  <a:schemeClr val="dk1"/>
                </a:solidFill>
                <a:latin typeface="Calibri"/>
                <a:ea typeface="Calibri"/>
                <a:cs typeface="Calibri"/>
                <a:sym typeface="Calibri"/>
              </a:rPr>
              <a:t>unit vector</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1368" name="Google Shape;1368;p116"/>
          <p:cNvSpPr txBox="1"/>
          <p:nvPr/>
        </p:nvSpPr>
        <p:spPr>
          <a:xfrm>
            <a:off x="4183944" y="3044952"/>
            <a:ext cx="3824100" cy="2046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length of 1</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useful in calculations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lang="en-US" sz="1800" u="sng">
                <a:solidFill>
                  <a:schemeClr val="dk1"/>
                </a:solidFill>
                <a:latin typeface="Calibri"/>
                <a:ea typeface="Calibri"/>
                <a:cs typeface="Calibri"/>
                <a:sym typeface="Calibri"/>
              </a:rPr>
              <a:t>normalizing</a:t>
            </a:r>
            <a:endParaRPr b="1" sz="1800" u="sng">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usually written as </a:t>
            </a:r>
            <a:endParaRPr sz="1800">
              <a:solidFill>
                <a:schemeClr val="dk1"/>
              </a:solidFill>
              <a:latin typeface="Calibri"/>
              <a:ea typeface="Calibri"/>
              <a:cs typeface="Calibri"/>
              <a:sym typeface="Calibri"/>
            </a:endParaRPr>
          </a:p>
        </p:txBody>
      </p:sp>
      <p:sp>
        <p:nvSpPr>
          <p:cNvPr id="1369" name="Google Shape;1369;p116"/>
          <p:cNvSpPr txBox="1"/>
          <p:nvPr/>
        </p:nvSpPr>
        <p:spPr>
          <a:xfrm>
            <a:off x="6281063" y="4485300"/>
            <a:ext cx="8925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  </a:t>
            </a:r>
            <a:r>
              <a:rPr b="0" i="0" lang="en-US" sz="3600" u="none" cap="none" strike="noStrike">
                <a:solidFill>
                  <a:srgbClr val="002060"/>
                </a:solidFill>
                <a:latin typeface="Calibri"/>
                <a:ea typeface="Calibri"/>
                <a:cs typeface="Calibri"/>
                <a:sym typeface="Calibri"/>
              </a:rPr>
              <a:t>v </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
        <p:nvSpPr>
          <p:cNvPr id="1370" name="Google Shape;1370;p116"/>
          <p:cNvSpPr/>
          <p:nvPr/>
        </p:nvSpPr>
        <p:spPr>
          <a:xfrm rot="2700000">
            <a:off x="6636391" y="4708556"/>
            <a:ext cx="91641" cy="91641"/>
          </a:xfrm>
          <a:prstGeom prst="halfFrame">
            <a:avLst>
              <a:gd fmla="val 33333" name="adj1"/>
              <a:gd fmla="val 33333" name="adj2"/>
            </a:avLst>
          </a:prstGeom>
          <a:solidFill>
            <a:srgbClr val="002060"/>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117"/>
          <p:cNvSpPr/>
          <p:nvPr/>
        </p:nvSpPr>
        <p:spPr>
          <a:xfrm>
            <a:off x="0" y="1943400"/>
            <a:ext cx="4579500" cy="4914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7"/>
          <p:cNvSpPr/>
          <p:nvPr/>
        </p:nvSpPr>
        <p:spPr>
          <a:xfrm>
            <a:off x="66700" y="4647675"/>
            <a:ext cx="4434900" cy="1496400"/>
          </a:xfrm>
          <a:prstGeom prst="rect">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7"/>
          <p:cNvSpPr/>
          <p:nvPr/>
        </p:nvSpPr>
        <p:spPr>
          <a:xfrm>
            <a:off x="1080550" y="2414975"/>
            <a:ext cx="2407200" cy="1496400"/>
          </a:xfrm>
          <a:prstGeom prst="rect">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7"/>
          <p:cNvSpPr txBox="1"/>
          <p:nvPr/>
        </p:nvSpPr>
        <p:spPr>
          <a:xfrm>
            <a:off x="4970075" y="3028450"/>
            <a:ext cx="3770700" cy="21732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formula:</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proof:</a:t>
            </a:r>
            <a:endParaRPr sz="1800">
              <a:solidFill>
                <a:schemeClr val="dk1"/>
              </a:solidFill>
              <a:latin typeface="Calibri"/>
              <a:ea typeface="Calibri"/>
              <a:cs typeface="Calibri"/>
              <a:sym typeface="Calibri"/>
            </a:endParaRPr>
          </a:p>
        </p:txBody>
      </p:sp>
      <p:pic>
        <p:nvPicPr>
          <p:cNvPr id="1380" name="Google Shape;1380;p11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381" name="Google Shape;1381;p11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382" name="Google Shape;1382;p117"/>
          <p:cNvSpPr txBox="1"/>
          <p:nvPr/>
        </p:nvSpPr>
        <p:spPr>
          <a:xfrm>
            <a:off x="-77800" y="5054025"/>
            <a:ext cx="45795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 </a:t>
            </a:r>
            <a:r>
              <a:rPr lang="en-US" sz="3600">
                <a:solidFill>
                  <a:srgbClr val="002060"/>
                </a:solidFill>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v|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Arial"/>
                <a:ea typeface="Arial"/>
                <a:cs typeface="Arial"/>
                <a:sym typeface="Arial"/>
              </a:rPr>
              <a:t>√(</a:t>
            </a:r>
            <a:r>
              <a:rPr lang="en-US" sz="3600">
                <a:solidFill>
                  <a:srgbClr val="002060"/>
                </a:solidFill>
                <a:latin typeface="Calibri"/>
                <a:ea typeface="Calibri"/>
                <a:cs typeface="Calibri"/>
                <a:sym typeface="Calibri"/>
              </a:rPr>
              <a:t>3</a:t>
            </a:r>
            <a:r>
              <a:rPr b="0" i="0" lang="en-US" sz="3600" u="none" cap="none" strike="noStrike">
                <a:latin typeface="Calibri"/>
                <a:ea typeface="Calibri"/>
                <a:cs typeface="Calibri"/>
                <a:sym typeface="Calibri"/>
              </a:rPr>
              <a:t>)  + (</a:t>
            </a:r>
            <a:r>
              <a:rPr lang="en-US" sz="3600">
                <a:solidFill>
                  <a:srgbClr val="002060"/>
                </a:solidFill>
                <a:latin typeface="Calibri"/>
                <a:ea typeface="Calibri"/>
                <a:cs typeface="Calibri"/>
                <a:sym typeface="Calibri"/>
              </a:rPr>
              <a:t>4</a:t>
            </a:r>
            <a:r>
              <a:rPr b="0" i="0" lang="en-US" sz="3600" cap="none" strike="noStrike">
                <a:latin typeface="Calibri"/>
                <a:ea typeface="Calibri"/>
                <a:cs typeface="Calibri"/>
                <a:sym typeface="Calibri"/>
              </a:rPr>
              <a:t>)  </a:t>
            </a:r>
            <a:r>
              <a:rPr lang="en-US" sz="3600">
                <a:latin typeface="Calibri"/>
                <a:ea typeface="Calibri"/>
                <a:cs typeface="Calibri"/>
                <a:sym typeface="Calibri"/>
              </a:rPr>
              <a:t>=</a:t>
            </a:r>
            <a:r>
              <a:rPr b="0" i="0" lang="en-US" sz="3600" cap="none" strike="noStrike">
                <a:latin typeface="Calibri"/>
                <a:ea typeface="Calibri"/>
                <a:cs typeface="Calibri"/>
                <a:sym typeface="Calibri"/>
              </a:rPr>
              <a:t> </a:t>
            </a:r>
            <a:r>
              <a:rPr lang="en-US" sz="3600">
                <a:solidFill>
                  <a:srgbClr val="002060"/>
                </a:solidFill>
                <a:latin typeface="Calibri"/>
                <a:ea typeface="Calibri"/>
                <a:cs typeface="Calibri"/>
                <a:sym typeface="Calibri"/>
              </a:rPr>
              <a:t>5</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
        <p:nvSpPr>
          <p:cNvPr id="1383" name="Google Shape;1383;p117"/>
          <p:cNvSpPr txBox="1"/>
          <p:nvPr/>
        </p:nvSpPr>
        <p:spPr>
          <a:xfrm>
            <a:off x="1830765" y="507477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384" name="Google Shape;1384;p117"/>
          <p:cNvSpPr txBox="1"/>
          <p:nvPr/>
        </p:nvSpPr>
        <p:spPr>
          <a:xfrm>
            <a:off x="2879277" y="507539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cxnSp>
        <p:nvCxnSpPr>
          <p:cNvPr id="1385" name="Google Shape;1385;p117"/>
          <p:cNvCxnSpPr/>
          <p:nvPr/>
        </p:nvCxnSpPr>
        <p:spPr>
          <a:xfrm rot="9703">
            <a:off x="1415054" y="5170158"/>
            <a:ext cx="1700707" cy="11100"/>
          </a:xfrm>
          <a:prstGeom prst="straightConnector1">
            <a:avLst/>
          </a:prstGeom>
          <a:noFill/>
          <a:ln cap="flat" cmpd="sng" w="19050">
            <a:solidFill>
              <a:schemeClr val="dk1"/>
            </a:solidFill>
            <a:prstDash val="solid"/>
            <a:round/>
            <a:headEnd len="sm" w="sm" type="none"/>
            <a:tailEnd len="sm" w="sm" type="none"/>
          </a:ln>
        </p:spPr>
      </p:cxnSp>
      <p:sp>
        <p:nvSpPr>
          <p:cNvPr id="1386" name="Google Shape;1386;p117"/>
          <p:cNvSpPr txBox="1"/>
          <p:nvPr/>
        </p:nvSpPr>
        <p:spPr>
          <a:xfrm>
            <a:off x="1288451" y="2840050"/>
            <a:ext cx="1991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060"/>
                </a:solidFill>
                <a:latin typeface="Calibri"/>
                <a:ea typeface="Calibri"/>
                <a:cs typeface="Calibri"/>
                <a:sym typeface="Calibri"/>
              </a:rPr>
              <a:t>v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v </a:t>
            </a:r>
            <a:r>
              <a:rPr b="0" i="0" lang="en-US" sz="3600" u="none" cap="none" strike="noStrike">
                <a:latin typeface="Calibri"/>
                <a:ea typeface="Calibri"/>
                <a:cs typeface="Calibri"/>
                <a:sym typeface="Calibri"/>
              </a:rPr>
              <a:t>=</a:t>
            </a:r>
            <a:endParaRPr b="0" i="0" sz="3600" u="none" cap="none" strike="noStrike">
              <a:latin typeface="Calibri"/>
              <a:ea typeface="Calibri"/>
              <a:cs typeface="Calibri"/>
              <a:sym typeface="Calibri"/>
            </a:endParaRPr>
          </a:p>
        </p:txBody>
      </p:sp>
      <p:cxnSp>
        <p:nvCxnSpPr>
          <p:cNvPr id="1387" name="Google Shape;1387;p117"/>
          <p:cNvCxnSpPr/>
          <p:nvPr/>
        </p:nvCxnSpPr>
        <p:spPr>
          <a:xfrm>
            <a:off x="2031792" y="3047455"/>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388" name="Google Shape;1388;p117"/>
          <p:cNvSpPr/>
          <p:nvPr/>
        </p:nvSpPr>
        <p:spPr>
          <a:xfrm>
            <a:off x="2692289" y="2788604"/>
            <a:ext cx="5259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3</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4</a:t>
            </a:r>
            <a:endParaRPr b="0" i="0" sz="2400" u="none" cap="none" strike="noStrike">
              <a:solidFill>
                <a:srgbClr val="002060"/>
              </a:solidFill>
              <a:latin typeface="Calibri"/>
              <a:ea typeface="Calibri"/>
              <a:cs typeface="Calibri"/>
              <a:sym typeface="Calibri"/>
            </a:endParaRPr>
          </a:p>
        </p:txBody>
      </p:sp>
      <p:sp>
        <p:nvSpPr>
          <p:cNvPr id="1389" name="Google Shape;1389;p117"/>
          <p:cNvSpPr txBox="1"/>
          <p:nvPr/>
        </p:nvSpPr>
        <p:spPr>
          <a:xfrm>
            <a:off x="4579495" y="2039325"/>
            <a:ext cx="76125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(2D) </a:t>
            </a:r>
            <a:r>
              <a:rPr b="1" lang="en-US" sz="2400" u="sng">
                <a:solidFill>
                  <a:schemeClr val="dk1"/>
                </a:solidFill>
                <a:latin typeface="Calibri"/>
                <a:ea typeface="Calibri"/>
                <a:cs typeface="Calibri"/>
                <a:sym typeface="Calibri"/>
              </a:rPr>
              <a:t>unit vector</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1390" name="Google Shape;1390;p117"/>
          <p:cNvSpPr txBox="1"/>
          <p:nvPr/>
        </p:nvSpPr>
        <p:spPr>
          <a:xfrm>
            <a:off x="6762850" y="2794000"/>
            <a:ext cx="2056500" cy="7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002060"/>
                </a:solidFill>
                <a:latin typeface="Calibri"/>
                <a:ea typeface="Calibri"/>
                <a:cs typeface="Calibri"/>
                <a:sym typeface="Calibri"/>
              </a:rPr>
              <a:t>v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v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|v|</a:t>
            </a:r>
            <a:endParaRPr/>
          </a:p>
        </p:txBody>
      </p:sp>
      <p:sp>
        <p:nvSpPr>
          <p:cNvPr id="1391" name="Google Shape;1391;p117"/>
          <p:cNvSpPr/>
          <p:nvPr/>
        </p:nvSpPr>
        <p:spPr>
          <a:xfrm rot="2700000">
            <a:off x="6909663" y="3013076"/>
            <a:ext cx="91641" cy="91641"/>
          </a:xfrm>
          <a:prstGeom prst="halfFrame">
            <a:avLst>
              <a:gd fmla="val 33333" name="adj1"/>
              <a:gd fmla="val 33333" name="adj2"/>
            </a:avLst>
          </a:prstGeom>
          <a:solidFill>
            <a:srgbClr val="002060"/>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2" name="Google Shape;1392;p117"/>
          <p:cNvCxnSpPr/>
          <p:nvPr/>
        </p:nvCxnSpPr>
        <p:spPr>
          <a:xfrm>
            <a:off x="7508025" y="3058893"/>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393" name="Google Shape;1393;p117"/>
          <p:cNvSpPr txBox="1"/>
          <p:nvPr/>
        </p:nvSpPr>
        <p:spPr>
          <a:xfrm>
            <a:off x="1876000" y="2045669"/>
            <a:ext cx="816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lang="en-US" sz="1800">
                <a:solidFill>
                  <a:srgbClr val="002060"/>
                </a:solidFill>
                <a:latin typeface="Calibri"/>
                <a:ea typeface="Calibri"/>
                <a:cs typeface="Calibri"/>
                <a:sym typeface="Calibri"/>
              </a:rPr>
              <a:t>Vector</a:t>
            </a:r>
            <a:endParaRPr b="0" i="0" sz="1800" u="none" cap="none" strike="noStrike">
              <a:solidFill>
                <a:srgbClr val="002060"/>
              </a:solidFill>
              <a:latin typeface="Calibri"/>
              <a:ea typeface="Calibri"/>
              <a:cs typeface="Calibri"/>
              <a:sym typeface="Calibri"/>
            </a:endParaRPr>
          </a:p>
        </p:txBody>
      </p:sp>
      <p:sp>
        <p:nvSpPr>
          <p:cNvPr id="1394" name="Google Shape;1394;p117"/>
          <p:cNvSpPr txBox="1"/>
          <p:nvPr/>
        </p:nvSpPr>
        <p:spPr>
          <a:xfrm>
            <a:off x="1814050" y="4278363"/>
            <a:ext cx="940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lang="en-US" sz="1800">
                <a:solidFill>
                  <a:srgbClr val="002060"/>
                </a:solidFill>
                <a:latin typeface="Calibri"/>
                <a:ea typeface="Calibri"/>
                <a:cs typeface="Calibri"/>
                <a:sym typeface="Calibri"/>
              </a:rPr>
              <a:t>Length</a:t>
            </a:r>
            <a:endParaRPr b="0" i="0" sz="1800" u="none" cap="none" strike="noStrike">
              <a:solidFill>
                <a:srgbClr val="002060"/>
              </a:solidFill>
              <a:latin typeface="Calibri"/>
              <a:ea typeface="Calibri"/>
              <a:cs typeface="Calibri"/>
              <a:sym typeface="Calibri"/>
            </a:endParaRPr>
          </a:p>
        </p:txBody>
      </p:sp>
      <p:sp>
        <p:nvSpPr>
          <p:cNvPr id="1395" name="Google Shape;1395;p117"/>
          <p:cNvSpPr txBox="1"/>
          <p:nvPr/>
        </p:nvSpPr>
        <p:spPr>
          <a:xfrm>
            <a:off x="6762850" y="3940288"/>
            <a:ext cx="4678200" cy="7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002060"/>
                </a:solidFill>
                <a:latin typeface="Calibri"/>
                <a:ea typeface="Calibri"/>
                <a:cs typeface="Calibri"/>
                <a:sym typeface="Calibri"/>
              </a:rPr>
              <a:t>v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a:t>
            </a:r>
            <a:endParaRPr/>
          </a:p>
        </p:txBody>
      </p:sp>
      <p:sp>
        <p:nvSpPr>
          <p:cNvPr id="1396" name="Google Shape;1396;p117"/>
          <p:cNvSpPr/>
          <p:nvPr/>
        </p:nvSpPr>
        <p:spPr>
          <a:xfrm rot="2700000">
            <a:off x="6909663" y="4159351"/>
            <a:ext cx="91641" cy="91641"/>
          </a:xfrm>
          <a:prstGeom prst="halfFrame">
            <a:avLst>
              <a:gd fmla="val 33333" name="adj1"/>
              <a:gd fmla="val 33333" name="adj2"/>
            </a:avLst>
          </a:prstGeom>
          <a:solidFill>
            <a:srgbClr val="002060"/>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7"/>
          <p:cNvSpPr/>
          <p:nvPr/>
        </p:nvSpPr>
        <p:spPr>
          <a:xfrm>
            <a:off x="7508034" y="3934900"/>
            <a:ext cx="9699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3 / 5</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4 / 5</a:t>
            </a:r>
            <a:endParaRPr b="0" i="0" sz="2400" u="none" cap="none" strike="noStrike">
              <a:solidFill>
                <a:srgbClr val="002060"/>
              </a:solidFill>
              <a:latin typeface="Calibri"/>
              <a:ea typeface="Calibri"/>
              <a:cs typeface="Calibri"/>
              <a:sym typeface="Calibri"/>
            </a:endParaRPr>
          </a:p>
        </p:txBody>
      </p:sp>
      <p:sp>
        <p:nvSpPr>
          <p:cNvPr id="1398" name="Google Shape;1398;p117"/>
          <p:cNvSpPr/>
          <p:nvPr/>
        </p:nvSpPr>
        <p:spPr>
          <a:xfrm>
            <a:off x="8965678" y="3934888"/>
            <a:ext cx="6999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0.6</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0.8</a:t>
            </a:r>
            <a:endParaRPr b="0" i="0" sz="2400" u="none" cap="none" strike="noStrike">
              <a:solidFill>
                <a:srgbClr val="002060"/>
              </a:solidFill>
              <a:latin typeface="Calibri"/>
              <a:ea typeface="Calibri"/>
              <a:cs typeface="Calibri"/>
              <a:sym typeface="Calibri"/>
            </a:endParaRPr>
          </a:p>
        </p:txBody>
      </p:sp>
      <p:sp>
        <p:nvSpPr>
          <p:cNvPr id="1399" name="Google Shape;1399;p117"/>
          <p:cNvSpPr txBox="1"/>
          <p:nvPr/>
        </p:nvSpPr>
        <p:spPr>
          <a:xfrm>
            <a:off x="5196275" y="5435025"/>
            <a:ext cx="65571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v|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Arial"/>
                <a:ea typeface="Arial"/>
                <a:cs typeface="Arial"/>
                <a:sym typeface="Arial"/>
              </a:rPr>
              <a:t>√(</a:t>
            </a:r>
            <a:r>
              <a:rPr lang="en-US" sz="3600">
                <a:solidFill>
                  <a:srgbClr val="002060"/>
                </a:solidFill>
                <a:latin typeface="Calibri"/>
                <a:ea typeface="Calibri"/>
                <a:cs typeface="Calibri"/>
                <a:sym typeface="Calibri"/>
              </a:rPr>
              <a:t>0.6</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 (</a:t>
            </a:r>
            <a:r>
              <a:rPr lang="en-US" sz="3600">
                <a:solidFill>
                  <a:srgbClr val="002060"/>
                </a:solidFill>
                <a:latin typeface="Calibri"/>
                <a:ea typeface="Calibri"/>
                <a:cs typeface="Calibri"/>
                <a:sym typeface="Calibri"/>
              </a:rPr>
              <a:t>0.8</a:t>
            </a:r>
            <a:r>
              <a:rPr b="0" i="0" lang="en-US" sz="3600" u="none" cap="none" strike="noStrike">
                <a:latin typeface="Calibri"/>
                <a:ea typeface="Calibri"/>
                <a:cs typeface="Calibri"/>
                <a:sym typeface="Calibri"/>
              </a:rPr>
              <a:t>)</a:t>
            </a:r>
            <a:r>
              <a:rPr lang="en-US" sz="3600">
                <a:solidFill>
                  <a:srgbClr val="002060"/>
                </a:solidFill>
                <a:latin typeface="Calibri"/>
                <a:ea typeface="Calibri"/>
                <a:cs typeface="Calibri"/>
                <a:sym typeface="Calibri"/>
              </a:rPr>
              <a:t> </a:t>
            </a:r>
            <a:r>
              <a:rPr b="0" i="0" lang="en-US" sz="3600" u="none" cap="none" strike="noStrike">
                <a:solidFill>
                  <a:srgbClr val="002060"/>
                </a:solidFill>
                <a:latin typeface="Calibri"/>
                <a:ea typeface="Calibri"/>
                <a:cs typeface="Calibri"/>
                <a:sym typeface="Calibri"/>
              </a:rPr>
              <a:t>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a:t>
            </a:r>
            <a:r>
              <a:rPr lang="en-US" sz="3600">
                <a:solidFill>
                  <a:schemeClr val="dk1"/>
                </a:solidFill>
              </a:rPr>
              <a:t>√</a:t>
            </a:r>
            <a:r>
              <a:rPr lang="en-US" sz="3600">
                <a:solidFill>
                  <a:srgbClr val="002060"/>
                </a:solidFill>
                <a:latin typeface="Calibri"/>
                <a:ea typeface="Calibri"/>
                <a:cs typeface="Calibri"/>
                <a:sym typeface="Calibri"/>
              </a:rPr>
              <a:t>1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1</a:t>
            </a:r>
            <a:endParaRPr b="0" i="0" sz="3600" u="none" cap="none" strike="noStrike">
              <a:solidFill>
                <a:srgbClr val="002060"/>
              </a:solidFill>
              <a:latin typeface="Calibri"/>
              <a:ea typeface="Calibri"/>
              <a:cs typeface="Calibri"/>
              <a:sym typeface="Calibri"/>
            </a:endParaRPr>
          </a:p>
        </p:txBody>
      </p:sp>
      <p:sp>
        <p:nvSpPr>
          <p:cNvPr id="1400" name="Google Shape;1400;p117"/>
          <p:cNvSpPr txBox="1"/>
          <p:nvPr/>
        </p:nvSpPr>
        <p:spPr>
          <a:xfrm>
            <a:off x="7373112" y="5449750"/>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401" name="Google Shape;1401;p117"/>
          <p:cNvSpPr txBox="1"/>
          <p:nvPr/>
        </p:nvSpPr>
        <p:spPr>
          <a:xfrm>
            <a:off x="8764499" y="544974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cxnSp>
        <p:nvCxnSpPr>
          <p:cNvPr id="1402" name="Google Shape;1402;p117"/>
          <p:cNvCxnSpPr/>
          <p:nvPr/>
        </p:nvCxnSpPr>
        <p:spPr>
          <a:xfrm>
            <a:off x="6578034" y="5545804"/>
            <a:ext cx="2377800" cy="11136"/>
          </a:xfrm>
          <a:prstGeom prst="straightConnector1">
            <a:avLst/>
          </a:prstGeom>
          <a:noFill/>
          <a:ln cap="flat" cmpd="sng" w="19050">
            <a:solidFill>
              <a:schemeClr val="dk1"/>
            </a:solidFill>
            <a:prstDash val="solid"/>
            <a:round/>
            <a:headEnd len="sm" w="sm" type="none"/>
            <a:tailEnd len="sm" w="sm" type="none"/>
          </a:ln>
        </p:spPr>
      </p:cxnSp>
      <p:cxnSp>
        <p:nvCxnSpPr>
          <p:cNvPr id="1403" name="Google Shape;1403;p117"/>
          <p:cNvCxnSpPr/>
          <p:nvPr/>
        </p:nvCxnSpPr>
        <p:spPr>
          <a:xfrm rot="-150517">
            <a:off x="9634540" y="5539891"/>
            <a:ext cx="274163" cy="11116"/>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8" name="Shape 1408"/>
        <p:cNvGrpSpPr/>
        <p:nvPr/>
      </p:nvGrpSpPr>
      <p:grpSpPr>
        <a:xfrm>
          <a:off x="0" y="0"/>
          <a:ext cx="0" cy="0"/>
          <a:chOff x="0" y="0"/>
          <a:chExt cx="0" cy="0"/>
        </a:xfrm>
      </p:grpSpPr>
      <p:sp>
        <p:nvSpPr>
          <p:cNvPr id="1409" name="Google Shape;1409;p118"/>
          <p:cNvSpPr/>
          <p:nvPr/>
        </p:nvSpPr>
        <p:spPr>
          <a:xfrm>
            <a:off x="0" y="1943400"/>
            <a:ext cx="4579500" cy="4914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8"/>
          <p:cNvSpPr/>
          <p:nvPr/>
        </p:nvSpPr>
        <p:spPr>
          <a:xfrm>
            <a:off x="66700" y="4647675"/>
            <a:ext cx="4434900" cy="1496400"/>
          </a:xfrm>
          <a:prstGeom prst="rect">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8"/>
          <p:cNvSpPr/>
          <p:nvPr/>
        </p:nvSpPr>
        <p:spPr>
          <a:xfrm>
            <a:off x="1080550" y="2414975"/>
            <a:ext cx="2407200" cy="1496400"/>
          </a:xfrm>
          <a:prstGeom prst="rect">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8"/>
          <p:cNvSpPr txBox="1"/>
          <p:nvPr/>
        </p:nvSpPr>
        <p:spPr>
          <a:xfrm>
            <a:off x="4970075" y="3028450"/>
            <a:ext cx="3770700" cy="21732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formula:</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proof:</a:t>
            </a:r>
            <a:endParaRPr sz="1800">
              <a:solidFill>
                <a:schemeClr val="dk1"/>
              </a:solidFill>
              <a:latin typeface="Calibri"/>
              <a:ea typeface="Calibri"/>
              <a:cs typeface="Calibri"/>
              <a:sym typeface="Calibri"/>
            </a:endParaRPr>
          </a:p>
        </p:txBody>
      </p:sp>
      <p:pic>
        <p:nvPicPr>
          <p:cNvPr id="1413" name="Google Shape;1413;p11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414" name="Google Shape;1414;p11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415" name="Google Shape;1415;p118"/>
          <p:cNvSpPr txBox="1"/>
          <p:nvPr/>
        </p:nvSpPr>
        <p:spPr>
          <a:xfrm>
            <a:off x="-77900" y="4799475"/>
            <a:ext cx="4579500" cy="119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 |</a:t>
            </a:r>
            <a:r>
              <a:rPr b="0" i="0" lang="en-US" sz="3600" u="none" cap="none" strike="noStrike">
                <a:solidFill>
                  <a:srgbClr val="002060"/>
                </a:solidFill>
                <a:latin typeface="Calibri"/>
                <a:ea typeface="Calibri"/>
                <a:cs typeface="Calibri"/>
                <a:sym typeface="Calibri"/>
              </a:rPr>
              <a:t>v|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Arial"/>
                <a:ea typeface="Arial"/>
                <a:cs typeface="Arial"/>
                <a:sym typeface="Arial"/>
              </a:rPr>
              <a:t>√(</a:t>
            </a:r>
            <a:r>
              <a:rPr lang="en-US" sz="3600">
                <a:solidFill>
                  <a:srgbClr val="002060"/>
                </a:solidFill>
                <a:latin typeface="Calibri"/>
                <a:ea typeface="Calibri"/>
                <a:cs typeface="Calibri"/>
                <a:sym typeface="Calibri"/>
              </a:rPr>
              <a:t>3</a:t>
            </a:r>
            <a:r>
              <a:rPr b="0" i="0" lang="en-US" sz="3600" u="none" cap="none" strike="noStrike">
                <a:latin typeface="Calibri"/>
                <a:ea typeface="Calibri"/>
                <a:cs typeface="Calibri"/>
                <a:sym typeface="Calibri"/>
              </a:rPr>
              <a:t>)  + (</a:t>
            </a:r>
            <a:r>
              <a:rPr lang="en-US" sz="3600">
                <a:solidFill>
                  <a:srgbClr val="002060"/>
                </a:solidFill>
                <a:latin typeface="Calibri"/>
                <a:ea typeface="Calibri"/>
                <a:cs typeface="Calibri"/>
                <a:sym typeface="Calibri"/>
              </a:rPr>
              <a:t>4</a:t>
            </a:r>
            <a:r>
              <a:rPr b="0" i="0" lang="en-US" sz="3600" u="none" cap="none" strike="noStrike">
                <a:latin typeface="Calibri"/>
                <a:ea typeface="Calibri"/>
                <a:cs typeface="Calibri"/>
                <a:sym typeface="Calibri"/>
              </a:rPr>
              <a:t>)  + (</a:t>
            </a:r>
            <a:r>
              <a:rPr b="0" i="0" lang="en-US" sz="3600" u="none" cap="none" strike="noStrike">
                <a:solidFill>
                  <a:srgbClr val="002060"/>
                </a:solidFill>
                <a:latin typeface="Calibri"/>
                <a:ea typeface="Calibri"/>
                <a:cs typeface="Calibri"/>
                <a:sym typeface="Calibri"/>
              </a:rPr>
              <a:t>5</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endParaRPr sz="3600">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7.07</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
        <p:nvSpPr>
          <p:cNvPr id="1416" name="Google Shape;1416;p118"/>
          <p:cNvSpPr txBox="1"/>
          <p:nvPr/>
        </p:nvSpPr>
        <p:spPr>
          <a:xfrm>
            <a:off x="1830665" y="482022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417" name="Google Shape;1417;p118"/>
          <p:cNvSpPr txBox="1"/>
          <p:nvPr/>
        </p:nvSpPr>
        <p:spPr>
          <a:xfrm>
            <a:off x="2879177" y="482084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cxnSp>
        <p:nvCxnSpPr>
          <p:cNvPr id="1418" name="Google Shape;1418;p118"/>
          <p:cNvCxnSpPr/>
          <p:nvPr/>
        </p:nvCxnSpPr>
        <p:spPr>
          <a:xfrm>
            <a:off x="1414957" y="4913208"/>
            <a:ext cx="2788800" cy="600"/>
          </a:xfrm>
          <a:prstGeom prst="straightConnector1">
            <a:avLst/>
          </a:prstGeom>
          <a:noFill/>
          <a:ln cap="flat" cmpd="sng" w="19050">
            <a:solidFill>
              <a:schemeClr val="dk1"/>
            </a:solidFill>
            <a:prstDash val="solid"/>
            <a:round/>
            <a:headEnd len="sm" w="sm" type="none"/>
            <a:tailEnd len="sm" w="sm" type="none"/>
          </a:ln>
        </p:spPr>
      </p:cxnSp>
      <p:sp>
        <p:nvSpPr>
          <p:cNvPr id="1419" name="Google Shape;1419;p118"/>
          <p:cNvSpPr txBox="1"/>
          <p:nvPr/>
        </p:nvSpPr>
        <p:spPr>
          <a:xfrm>
            <a:off x="1288451" y="2840050"/>
            <a:ext cx="1991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060"/>
                </a:solidFill>
                <a:latin typeface="Calibri"/>
                <a:ea typeface="Calibri"/>
                <a:cs typeface="Calibri"/>
                <a:sym typeface="Calibri"/>
              </a:rPr>
              <a:t>v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v </a:t>
            </a:r>
            <a:r>
              <a:rPr b="0" i="0" lang="en-US" sz="3600" u="none" cap="none" strike="noStrike">
                <a:latin typeface="Calibri"/>
                <a:ea typeface="Calibri"/>
                <a:cs typeface="Calibri"/>
                <a:sym typeface="Calibri"/>
              </a:rPr>
              <a:t>=</a:t>
            </a:r>
            <a:endParaRPr b="0" i="0" sz="3600" u="none" cap="none" strike="noStrike">
              <a:latin typeface="Calibri"/>
              <a:ea typeface="Calibri"/>
              <a:cs typeface="Calibri"/>
              <a:sym typeface="Calibri"/>
            </a:endParaRPr>
          </a:p>
        </p:txBody>
      </p:sp>
      <p:cxnSp>
        <p:nvCxnSpPr>
          <p:cNvPr id="1420" name="Google Shape;1420;p118"/>
          <p:cNvCxnSpPr/>
          <p:nvPr/>
        </p:nvCxnSpPr>
        <p:spPr>
          <a:xfrm>
            <a:off x="2031792" y="3047455"/>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421" name="Google Shape;1421;p118"/>
          <p:cNvSpPr/>
          <p:nvPr/>
        </p:nvSpPr>
        <p:spPr>
          <a:xfrm>
            <a:off x="2692300" y="2672050"/>
            <a:ext cx="525900" cy="10134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3</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4</a:t>
            </a:r>
            <a:endParaRPr sz="2400">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5</a:t>
            </a:r>
            <a:endParaRPr sz="2400">
              <a:solidFill>
                <a:srgbClr val="002060"/>
              </a:solidFill>
              <a:latin typeface="Calibri"/>
              <a:ea typeface="Calibri"/>
              <a:cs typeface="Calibri"/>
              <a:sym typeface="Calibri"/>
            </a:endParaRPr>
          </a:p>
        </p:txBody>
      </p:sp>
      <p:sp>
        <p:nvSpPr>
          <p:cNvPr id="1422" name="Google Shape;1422;p118"/>
          <p:cNvSpPr txBox="1"/>
          <p:nvPr/>
        </p:nvSpPr>
        <p:spPr>
          <a:xfrm>
            <a:off x="4579495" y="2039325"/>
            <a:ext cx="76125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(3D) </a:t>
            </a:r>
            <a:r>
              <a:rPr b="1" lang="en-US" sz="2400" u="sng">
                <a:solidFill>
                  <a:schemeClr val="dk1"/>
                </a:solidFill>
                <a:latin typeface="Calibri"/>
                <a:ea typeface="Calibri"/>
                <a:cs typeface="Calibri"/>
                <a:sym typeface="Calibri"/>
              </a:rPr>
              <a:t>unit vector</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1423" name="Google Shape;1423;p118"/>
          <p:cNvSpPr txBox="1"/>
          <p:nvPr/>
        </p:nvSpPr>
        <p:spPr>
          <a:xfrm>
            <a:off x="6762850" y="2794000"/>
            <a:ext cx="2056500" cy="7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002060"/>
                </a:solidFill>
                <a:latin typeface="Calibri"/>
                <a:ea typeface="Calibri"/>
                <a:cs typeface="Calibri"/>
                <a:sym typeface="Calibri"/>
              </a:rPr>
              <a:t>v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v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|v|</a:t>
            </a:r>
            <a:endParaRPr/>
          </a:p>
        </p:txBody>
      </p:sp>
      <p:sp>
        <p:nvSpPr>
          <p:cNvPr id="1424" name="Google Shape;1424;p118"/>
          <p:cNvSpPr/>
          <p:nvPr/>
        </p:nvSpPr>
        <p:spPr>
          <a:xfrm rot="2700000">
            <a:off x="6909663" y="3013076"/>
            <a:ext cx="91641" cy="91641"/>
          </a:xfrm>
          <a:prstGeom prst="halfFrame">
            <a:avLst>
              <a:gd fmla="val 33333" name="adj1"/>
              <a:gd fmla="val 33333" name="adj2"/>
            </a:avLst>
          </a:prstGeom>
          <a:solidFill>
            <a:srgbClr val="002060"/>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5" name="Google Shape;1425;p118"/>
          <p:cNvCxnSpPr/>
          <p:nvPr/>
        </p:nvCxnSpPr>
        <p:spPr>
          <a:xfrm>
            <a:off x="7508025" y="3058893"/>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426" name="Google Shape;1426;p118"/>
          <p:cNvSpPr txBox="1"/>
          <p:nvPr/>
        </p:nvSpPr>
        <p:spPr>
          <a:xfrm>
            <a:off x="1876000" y="2045669"/>
            <a:ext cx="816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lang="en-US" sz="1800">
                <a:solidFill>
                  <a:srgbClr val="002060"/>
                </a:solidFill>
                <a:latin typeface="Calibri"/>
                <a:ea typeface="Calibri"/>
                <a:cs typeface="Calibri"/>
                <a:sym typeface="Calibri"/>
              </a:rPr>
              <a:t>Vector</a:t>
            </a:r>
            <a:endParaRPr b="0" i="0" sz="1800" u="none" cap="none" strike="noStrike">
              <a:solidFill>
                <a:srgbClr val="002060"/>
              </a:solidFill>
              <a:latin typeface="Calibri"/>
              <a:ea typeface="Calibri"/>
              <a:cs typeface="Calibri"/>
              <a:sym typeface="Calibri"/>
            </a:endParaRPr>
          </a:p>
        </p:txBody>
      </p:sp>
      <p:sp>
        <p:nvSpPr>
          <p:cNvPr id="1427" name="Google Shape;1427;p118"/>
          <p:cNvSpPr txBox="1"/>
          <p:nvPr/>
        </p:nvSpPr>
        <p:spPr>
          <a:xfrm>
            <a:off x="1814050" y="4278363"/>
            <a:ext cx="940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lang="en-US" sz="1800">
                <a:solidFill>
                  <a:srgbClr val="002060"/>
                </a:solidFill>
                <a:latin typeface="Calibri"/>
                <a:ea typeface="Calibri"/>
                <a:cs typeface="Calibri"/>
                <a:sym typeface="Calibri"/>
              </a:rPr>
              <a:t>Length</a:t>
            </a:r>
            <a:endParaRPr b="0" i="0" sz="1800" u="none" cap="none" strike="noStrike">
              <a:solidFill>
                <a:srgbClr val="002060"/>
              </a:solidFill>
              <a:latin typeface="Calibri"/>
              <a:ea typeface="Calibri"/>
              <a:cs typeface="Calibri"/>
              <a:sym typeface="Calibri"/>
            </a:endParaRPr>
          </a:p>
        </p:txBody>
      </p:sp>
      <p:sp>
        <p:nvSpPr>
          <p:cNvPr id="1428" name="Google Shape;1428;p118"/>
          <p:cNvSpPr txBox="1"/>
          <p:nvPr/>
        </p:nvSpPr>
        <p:spPr>
          <a:xfrm>
            <a:off x="6762850" y="3940288"/>
            <a:ext cx="4678200" cy="7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002060"/>
                </a:solidFill>
                <a:latin typeface="Calibri"/>
                <a:ea typeface="Calibri"/>
                <a:cs typeface="Calibri"/>
                <a:sym typeface="Calibri"/>
              </a:rPr>
              <a:t>v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endParaRPr/>
          </a:p>
        </p:txBody>
      </p:sp>
      <p:sp>
        <p:nvSpPr>
          <p:cNvPr id="1429" name="Google Shape;1429;p118"/>
          <p:cNvSpPr/>
          <p:nvPr/>
        </p:nvSpPr>
        <p:spPr>
          <a:xfrm rot="2700000">
            <a:off x="6909663" y="4159351"/>
            <a:ext cx="91641" cy="91641"/>
          </a:xfrm>
          <a:prstGeom prst="halfFrame">
            <a:avLst>
              <a:gd fmla="val 33333" name="adj1"/>
              <a:gd fmla="val 33333" name="adj2"/>
            </a:avLst>
          </a:prstGeom>
          <a:solidFill>
            <a:srgbClr val="002060"/>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18"/>
          <p:cNvSpPr/>
          <p:nvPr/>
        </p:nvSpPr>
        <p:spPr>
          <a:xfrm>
            <a:off x="7508025" y="3791050"/>
            <a:ext cx="1349100" cy="10134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3 / 7.07</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4 / 7.07</a:t>
            </a:r>
            <a:endParaRPr sz="2400">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5 / 7.07</a:t>
            </a:r>
            <a:endParaRPr sz="2400">
              <a:solidFill>
                <a:srgbClr val="002060"/>
              </a:solidFill>
              <a:latin typeface="Calibri"/>
              <a:ea typeface="Calibri"/>
              <a:cs typeface="Calibri"/>
              <a:sym typeface="Calibri"/>
            </a:endParaRPr>
          </a:p>
        </p:txBody>
      </p:sp>
      <p:sp>
        <p:nvSpPr>
          <p:cNvPr id="1431" name="Google Shape;1431;p118"/>
          <p:cNvSpPr/>
          <p:nvPr/>
        </p:nvSpPr>
        <p:spPr>
          <a:xfrm>
            <a:off x="9250675" y="3791050"/>
            <a:ext cx="1157700" cy="10134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400"/>
              <a:buFont typeface="Arial"/>
              <a:buNone/>
            </a:pPr>
            <a:r>
              <a:rPr lang="en-US" sz="2400">
                <a:solidFill>
                  <a:srgbClr val="002060"/>
                </a:solidFill>
                <a:latin typeface="Calibri"/>
                <a:ea typeface="Calibri"/>
                <a:cs typeface="Calibri"/>
                <a:sym typeface="Calibri"/>
              </a:rPr>
              <a:t>0.424</a:t>
            </a:r>
            <a:endParaRPr sz="2400">
              <a:solidFill>
                <a:srgbClr val="00206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2400">
                <a:solidFill>
                  <a:srgbClr val="002060"/>
                </a:solidFill>
                <a:latin typeface="Calibri"/>
                <a:ea typeface="Calibri"/>
                <a:cs typeface="Calibri"/>
                <a:sym typeface="Calibri"/>
              </a:rPr>
              <a:t>0.566</a:t>
            </a:r>
            <a:endParaRPr sz="2400">
              <a:solidFill>
                <a:srgbClr val="00206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2400">
                <a:solidFill>
                  <a:srgbClr val="002060"/>
                </a:solidFill>
                <a:latin typeface="Calibri"/>
                <a:ea typeface="Calibri"/>
                <a:cs typeface="Calibri"/>
                <a:sym typeface="Calibri"/>
              </a:rPr>
              <a:t>0.707</a:t>
            </a:r>
            <a:endParaRPr sz="2400">
              <a:solidFill>
                <a:srgbClr val="002060"/>
              </a:solidFill>
              <a:latin typeface="Calibri"/>
              <a:ea typeface="Calibri"/>
              <a:cs typeface="Calibri"/>
              <a:sym typeface="Calibri"/>
            </a:endParaRPr>
          </a:p>
        </p:txBody>
      </p:sp>
      <p:sp>
        <p:nvSpPr>
          <p:cNvPr id="1432" name="Google Shape;1432;p118"/>
          <p:cNvSpPr txBox="1"/>
          <p:nvPr/>
        </p:nvSpPr>
        <p:spPr>
          <a:xfrm>
            <a:off x="3945977" y="482084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433" name="Google Shape;1433;p118"/>
          <p:cNvSpPr txBox="1"/>
          <p:nvPr/>
        </p:nvSpPr>
        <p:spPr>
          <a:xfrm>
            <a:off x="5191800" y="5435025"/>
            <a:ext cx="123714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v|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Arial"/>
                <a:ea typeface="Arial"/>
                <a:cs typeface="Arial"/>
                <a:sym typeface="Arial"/>
              </a:rPr>
              <a:t>√(</a:t>
            </a:r>
            <a:r>
              <a:rPr lang="en-US" sz="3600">
                <a:solidFill>
                  <a:srgbClr val="002060"/>
                </a:solidFill>
                <a:latin typeface="Calibri"/>
                <a:ea typeface="Calibri"/>
                <a:cs typeface="Calibri"/>
                <a:sym typeface="Calibri"/>
              </a:rPr>
              <a:t>0.424</a:t>
            </a:r>
            <a:r>
              <a:rPr b="0" i="0" lang="en-US" sz="3600" u="none" cap="none" strike="noStrike">
                <a:latin typeface="Calibri"/>
                <a:ea typeface="Calibri"/>
                <a:cs typeface="Calibri"/>
                <a:sym typeface="Calibri"/>
              </a:rPr>
              <a:t>) + (</a:t>
            </a:r>
            <a:r>
              <a:rPr lang="en-US" sz="3600">
                <a:solidFill>
                  <a:srgbClr val="002060"/>
                </a:solidFill>
                <a:latin typeface="Calibri"/>
                <a:ea typeface="Calibri"/>
                <a:cs typeface="Calibri"/>
                <a:sym typeface="Calibri"/>
              </a:rPr>
              <a:t>0.566</a:t>
            </a:r>
            <a:r>
              <a:rPr b="0" i="0" lang="en-US" sz="3600" u="none" cap="none" strike="noStrike">
                <a:latin typeface="Calibri"/>
                <a:ea typeface="Calibri"/>
                <a:cs typeface="Calibri"/>
                <a:sym typeface="Calibri"/>
              </a:rPr>
              <a:t>)</a:t>
            </a:r>
            <a:r>
              <a:rPr lang="en-US" sz="3600">
                <a:latin typeface="Calibri"/>
                <a:ea typeface="Calibri"/>
                <a:cs typeface="Calibri"/>
                <a:sym typeface="Calibri"/>
              </a:rPr>
              <a:t> + (</a:t>
            </a:r>
            <a:r>
              <a:rPr lang="en-US" sz="3600">
                <a:solidFill>
                  <a:srgbClr val="002060"/>
                </a:solidFill>
                <a:latin typeface="Calibri"/>
                <a:ea typeface="Calibri"/>
                <a:cs typeface="Calibri"/>
                <a:sym typeface="Calibri"/>
              </a:rPr>
              <a:t>0.707</a:t>
            </a:r>
            <a:r>
              <a:rPr lang="en-US" sz="3600">
                <a:latin typeface="Calibri"/>
                <a:ea typeface="Calibri"/>
                <a:cs typeface="Calibri"/>
                <a:sym typeface="Calibri"/>
              </a:rPr>
              <a:t>) </a:t>
            </a:r>
            <a:endParaRPr sz="36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600"/>
              <a:buFont typeface="Arial"/>
              <a:buNone/>
            </a:pPr>
            <a:r>
              <a:rPr lang="en-US" sz="3600">
                <a:latin typeface="Calibri"/>
                <a:ea typeface="Calibri"/>
                <a:cs typeface="Calibri"/>
                <a:sym typeface="Calibri"/>
              </a:rPr>
              <a:t>       = </a:t>
            </a:r>
            <a:r>
              <a:rPr lang="en-US" sz="3600"/>
              <a:t>√</a:t>
            </a:r>
            <a:r>
              <a:rPr lang="en-US" sz="3600">
                <a:solidFill>
                  <a:srgbClr val="002060"/>
                </a:solidFill>
                <a:latin typeface="Calibri"/>
                <a:ea typeface="Calibri"/>
                <a:cs typeface="Calibri"/>
                <a:sym typeface="Calibri"/>
              </a:rPr>
              <a:t>1 </a:t>
            </a:r>
            <a:r>
              <a:rPr lang="en-US" sz="3600">
                <a:latin typeface="Calibri"/>
                <a:ea typeface="Calibri"/>
                <a:cs typeface="Calibri"/>
                <a:sym typeface="Calibri"/>
              </a:rPr>
              <a:t>= </a:t>
            </a:r>
            <a:r>
              <a:rPr lang="en-US" sz="3600">
                <a:solidFill>
                  <a:srgbClr val="002060"/>
                </a:solidFill>
                <a:latin typeface="Calibri"/>
                <a:ea typeface="Calibri"/>
                <a:cs typeface="Calibri"/>
                <a:sym typeface="Calibri"/>
              </a:rPr>
              <a:t>1</a:t>
            </a:r>
            <a:endParaRPr b="0" i="0" sz="3600" u="none" cap="none" strike="noStrike">
              <a:solidFill>
                <a:srgbClr val="002060"/>
              </a:solidFill>
              <a:latin typeface="Calibri"/>
              <a:ea typeface="Calibri"/>
              <a:cs typeface="Calibri"/>
              <a:sym typeface="Calibri"/>
            </a:endParaRPr>
          </a:p>
        </p:txBody>
      </p:sp>
      <p:sp>
        <p:nvSpPr>
          <p:cNvPr id="1434" name="Google Shape;1434;p118"/>
          <p:cNvSpPr txBox="1"/>
          <p:nvPr/>
        </p:nvSpPr>
        <p:spPr>
          <a:xfrm>
            <a:off x="7841397" y="5435025"/>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435" name="Google Shape;1435;p118"/>
          <p:cNvSpPr txBox="1"/>
          <p:nvPr/>
        </p:nvSpPr>
        <p:spPr>
          <a:xfrm>
            <a:off x="9597759" y="5435020"/>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cxnSp>
        <p:nvCxnSpPr>
          <p:cNvPr id="1436" name="Google Shape;1436;p118"/>
          <p:cNvCxnSpPr/>
          <p:nvPr/>
        </p:nvCxnSpPr>
        <p:spPr>
          <a:xfrm rot="1025">
            <a:off x="6587178" y="5545820"/>
            <a:ext cx="5029200" cy="11136"/>
          </a:xfrm>
          <a:prstGeom prst="straightConnector1">
            <a:avLst/>
          </a:prstGeom>
          <a:noFill/>
          <a:ln cap="flat" cmpd="sng" w="19050">
            <a:solidFill>
              <a:schemeClr val="dk1"/>
            </a:solidFill>
            <a:prstDash val="solid"/>
            <a:round/>
            <a:headEnd len="sm" w="sm" type="none"/>
            <a:tailEnd len="sm" w="sm" type="none"/>
          </a:ln>
        </p:spPr>
      </p:cxnSp>
      <p:sp>
        <p:nvSpPr>
          <p:cNvPr id="1437" name="Google Shape;1437;p118"/>
          <p:cNvSpPr txBox="1"/>
          <p:nvPr/>
        </p:nvSpPr>
        <p:spPr>
          <a:xfrm>
            <a:off x="11354109" y="5435020"/>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cxnSp>
        <p:nvCxnSpPr>
          <p:cNvPr id="1438" name="Google Shape;1438;p118"/>
          <p:cNvCxnSpPr/>
          <p:nvPr/>
        </p:nvCxnSpPr>
        <p:spPr>
          <a:xfrm rot="-161790">
            <a:off x="6568588" y="6093298"/>
            <a:ext cx="274204" cy="11116"/>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pic>
        <p:nvPicPr>
          <p:cNvPr id="1444" name="Google Shape;1444;p11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445" name="Google Shape;1445;p11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p:txBody>
      </p:sp>
      <p:sp>
        <p:nvSpPr>
          <p:cNvPr id="1446" name="Google Shape;1446;p119"/>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447" name="Google Shape;1447;p119"/>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3D vector</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Vector length</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Unit vector</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Dot product</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Cross product</a:t>
            </a:r>
            <a:endParaRPr sz="18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pic>
        <p:nvPicPr>
          <p:cNvPr id="1453" name="Google Shape;1453;p12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454" name="Google Shape;1454;p12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455" name="Google Shape;1455;p120"/>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a:t>
            </a:r>
            <a:r>
              <a:rPr b="1" lang="en-US" sz="2400" u="sng">
                <a:solidFill>
                  <a:schemeClr val="dk1"/>
                </a:solidFill>
                <a:latin typeface="Calibri"/>
                <a:ea typeface="Calibri"/>
                <a:cs typeface="Calibri"/>
                <a:sym typeface="Calibri"/>
              </a:rPr>
              <a:t>dot product</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1456" name="Google Shape;1456;p120"/>
          <p:cNvSpPr txBox="1"/>
          <p:nvPr/>
        </p:nvSpPr>
        <p:spPr>
          <a:xfrm>
            <a:off x="4183944" y="3044952"/>
            <a:ext cx="3824100" cy="2046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“multiplying” vectors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results in a scalar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angle</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usually written as </a:t>
            </a:r>
            <a:endParaRPr sz="1800">
              <a:solidFill>
                <a:schemeClr val="dk1"/>
              </a:solidFill>
              <a:latin typeface="Calibri"/>
              <a:ea typeface="Calibri"/>
              <a:cs typeface="Calibri"/>
              <a:sym typeface="Calibri"/>
            </a:endParaRPr>
          </a:p>
        </p:txBody>
      </p:sp>
      <p:sp>
        <p:nvSpPr>
          <p:cNvPr id="1457" name="Google Shape;1457;p120"/>
          <p:cNvSpPr txBox="1"/>
          <p:nvPr/>
        </p:nvSpPr>
        <p:spPr>
          <a:xfrm>
            <a:off x="6526000" y="4457125"/>
            <a:ext cx="9786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0" i="0" lang="en-US" sz="3600" u="none" cap="none" strike="noStrike">
                <a:solidFill>
                  <a:srgbClr val="002060"/>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endParaRPr b="0"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pic>
        <p:nvPicPr>
          <p:cNvPr id="1463" name="Google Shape;1463;p12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464" name="Google Shape;1464;p12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465" name="Google Shape;1465;p121"/>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a:t>
            </a:r>
            <a:r>
              <a:rPr b="1" lang="en-US" sz="2400" u="sng">
                <a:solidFill>
                  <a:schemeClr val="dk1"/>
                </a:solidFill>
                <a:latin typeface="Calibri"/>
                <a:ea typeface="Calibri"/>
                <a:cs typeface="Calibri"/>
                <a:sym typeface="Calibri"/>
              </a:rPr>
              <a:t>dot product</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1466" name="Google Shape;1466;p121"/>
          <p:cNvSpPr txBox="1"/>
          <p:nvPr/>
        </p:nvSpPr>
        <p:spPr>
          <a:xfrm>
            <a:off x="4183950" y="3044950"/>
            <a:ext cx="1619100" cy="35070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positive:</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0:</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sp>
        <p:nvSpPr>
          <p:cNvPr id="1467" name="Google Shape;1467;p121"/>
          <p:cNvSpPr/>
          <p:nvPr/>
        </p:nvSpPr>
        <p:spPr>
          <a:xfrm>
            <a:off x="6182750" y="3320488"/>
            <a:ext cx="1339800" cy="369300"/>
          </a:xfrm>
          <a:prstGeom prst="rightArrow">
            <a:avLst>
              <a:gd fmla="val 50000" name="adj1"/>
              <a:gd fmla="val 65671"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21"/>
          <p:cNvSpPr/>
          <p:nvPr/>
        </p:nvSpPr>
        <p:spPr>
          <a:xfrm>
            <a:off x="6182750" y="2879563"/>
            <a:ext cx="1339800" cy="369300"/>
          </a:xfrm>
          <a:prstGeom prst="rightArrow">
            <a:avLst>
              <a:gd fmla="val 50000" name="adj1"/>
              <a:gd fmla="val 65671"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21"/>
          <p:cNvSpPr/>
          <p:nvPr/>
        </p:nvSpPr>
        <p:spPr>
          <a:xfrm>
            <a:off x="6552050" y="4432463"/>
            <a:ext cx="970500" cy="369300"/>
          </a:xfrm>
          <a:prstGeom prst="rightArrow">
            <a:avLst>
              <a:gd fmla="val 50000" name="adj1"/>
              <a:gd fmla="val 65671"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21"/>
          <p:cNvSpPr/>
          <p:nvPr/>
        </p:nvSpPr>
        <p:spPr>
          <a:xfrm>
            <a:off x="6182750" y="6112250"/>
            <a:ext cx="1339800" cy="369300"/>
          </a:xfrm>
          <a:prstGeom prst="rightArrow">
            <a:avLst>
              <a:gd fmla="val 50000" name="adj1"/>
              <a:gd fmla="val 65671"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21"/>
          <p:cNvSpPr/>
          <p:nvPr/>
        </p:nvSpPr>
        <p:spPr>
          <a:xfrm flipH="1">
            <a:off x="6182750" y="5687725"/>
            <a:ext cx="1339800" cy="369300"/>
          </a:xfrm>
          <a:prstGeom prst="rightArrow">
            <a:avLst>
              <a:gd fmla="val 50000" name="adj1"/>
              <a:gd fmla="val 65671"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21"/>
          <p:cNvSpPr/>
          <p:nvPr/>
        </p:nvSpPr>
        <p:spPr>
          <a:xfrm rot="-5400000">
            <a:off x="5766050" y="4340713"/>
            <a:ext cx="1202700" cy="369300"/>
          </a:xfrm>
          <a:prstGeom prst="rightArrow">
            <a:avLst>
              <a:gd fmla="val 50000" name="adj1"/>
              <a:gd fmla="val 65671"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3"/>
          <p:cNvSpPr/>
          <p:nvPr/>
        </p:nvSpPr>
        <p:spPr>
          <a:xfrm>
            <a:off x="8365825" y="3202603"/>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23"/>
          <p:cNvSpPr/>
          <p:nvPr/>
        </p:nvSpPr>
        <p:spPr>
          <a:xfrm>
            <a:off x="5318341" y="3199942"/>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23"/>
          <p:cNvSpPr/>
          <p:nvPr/>
        </p:nvSpPr>
        <p:spPr>
          <a:xfrm>
            <a:off x="2270857" y="3199942"/>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3" name="Google Shape;193;p2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94" name="Google Shape;194;p23"/>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Array Buffer Objects</a:t>
            </a:r>
            <a:endParaRPr b="0" i="0" sz="4400" u="none" cap="none" strike="noStrike">
              <a:solidFill>
                <a:schemeClr val="lt1"/>
              </a:solidFill>
              <a:latin typeface="Calibri"/>
              <a:ea typeface="Calibri"/>
              <a:cs typeface="Calibri"/>
              <a:sym typeface="Calibri"/>
            </a:endParaRPr>
          </a:p>
        </p:txBody>
      </p:sp>
      <p:sp>
        <p:nvSpPr>
          <p:cNvPr id="195" name="Google Shape;195;p23"/>
          <p:cNvSpPr txBox="1"/>
          <p:nvPr/>
        </p:nvSpPr>
        <p:spPr>
          <a:xfrm>
            <a:off x="2270857" y="1358985"/>
            <a:ext cx="8249056"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Vertex Buffer contains information about each vertice, which shaders will use for calculations and translations.</a:t>
            </a:r>
            <a:endParaRPr b="0" i="0" sz="1800" u="none" cap="none" strike="noStrike">
              <a:solidFill>
                <a:schemeClr val="dk1"/>
              </a:solidFill>
              <a:latin typeface="Calibri"/>
              <a:ea typeface="Calibri"/>
              <a:cs typeface="Calibri"/>
              <a:sym typeface="Calibri"/>
            </a:endParaRPr>
          </a:p>
        </p:txBody>
      </p:sp>
      <p:sp>
        <p:nvSpPr>
          <p:cNvPr id="196" name="Google Shape;196;p23"/>
          <p:cNvSpPr txBox="1"/>
          <p:nvPr/>
        </p:nvSpPr>
        <p:spPr>
          <a:xfrm>
            <a:off x="3021151" y="2434751"/>
            <a:ext cx="614969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Our vertex buffer will only contain 3d positions for each vertice:</a:t>
            </a:r>
            <a:endParaRPr b="0" i="0" sz="1800" u="none" cap="none" strike="noStrike">
              <a:solidFill>
                <a:schemeClr val="dk1"/>
              </a:solidFill>
              <a:latin typeface="Calibri"/>
              <a:ea typeface="Calibri"/>
              <a:cs typeface="Calibri"/>
              <a:sym typeface="Calibri"/>
            </a:endParaRPr>
          </a:p>
        </p:txBody>
      </p:sp>
      <p:sp>
        <p:nvSpPr>
          <p:cNvPr id="197" name="Google Shape;197;p23"/>
          <p:cNvSpPr/>
          <p:nvPr/>
        </p:nvSpPr>
        <p:spPr>
          <a:xfrm>
            <a:off x="2270857" y="3679258"/>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x</a:t>
            </a:r>
            <a:endParaRPr b="0" i="0" sz="1600" u="none" cap="none" strike="noStrike">
              <a:solidFill>
                <a:schemeClr val="lt1"/>
              </a:solidFill>
              <a:latin typeface="Calibri"/>
              <a:ea typeface="Calibri"/>
              <a:cs typeface="Calibri"/>
              <a:sym typeface="Calibri"/>
            </a:endParaRPr>
          </a:p>
        </p:txBody>
      </p:sp>
      <p:sp>
        <p:nvSpPr>
          <p:cNvPr id="198" name="Google Shape;198;p23"/>
          <p:cNvSpPr/>
          <p:nvPr/>
        </p:nvSpPr>
        <p:spPr>
          <a:xfrm>
            <a:off x="3286685" y="3679258"/>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y</a:t>
            </a:r>
            <a:endParaRPr b="0" i="0" sz="1600" u="none" cap="none" strike="noStrike">
              <a:solidFill>
                <a:schemeClr val="lt1"/>
              </a:solidFill>
              <a:latin typeface="Calibri"/>
              <a:ea typeface="Calibri"/>
              <a:cs typeface="Calibri"/>
              <a:sym typeface="Calibri"/>
            </a:endParaRPr>
          </a:p>
        </p:txBody>
      </p:sp>
      <p:sp>
        <p:nvSpPr>
          <p:cNvPr id="199" name="Google Shape;199;p23"/>
          <p:cNvSpPr/>
          <p:nvPr/>
        </p:nvSpPr>
        <p:spPr>
          <a:xfrm>
            <a:off x="4302513" y="3679258"/>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z</a:t>
            </a:r>
            <a:endParaRPr b="0" i="0" sz="1600" u="none" cap="none" strike="noStrike">
              <a:solidFill>
                <a:schemeClr val="lt1"/>
              </a:solidFill>
              <a:latin typeface="Calibri"/>
              <a:ea typeface="Calibri"/>
              <a:cs typeface="Calibri"/>
              <a:sym typeface="Calibri"/>
            </a:endParaRPr>
          </a:p>
        </p:txBody>
      </p:sp>
      <p:sp>
        <p:nvSpPr>
          <p:cNvPr id="200" name="Google Shape;200;p23"/>
          <p:cNvSpPr/>
          <p:nvPr/>
        </p:nvSpPr>
        <p:spPr>
          <a:xfrm>
            <a:off x="5318341" y="3679258"/>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x</a:t>
            </a:r>
            <a:endParaRPr b="0" i="0" sz="1600" u="none" cap="none" strike="noStrike">
              <a:solidFill>
                <a:schemeClr val="lt1"/>
              </a:solidFill>
              <a:latin typeface="Calibri"/>
              <a:ea typeface="Calibri"/>
              <a:cs typeface="Calibri"/>
              <a:sym typeface="Calibri"/>
            </a:endParaRPr>
          </a:p>
        </p:txBody>
      </p:sp>
      <p:sp>
        <p:nvSpPr>
          <p:cNvPr id="201" name="Google Shape;201;p23"/>
          <p:cNvSpPr/>
          <p:nvPr/>
        </p:nvSpPr>
        <p:spPr>
          <a:xfrm>
            <a:off x="6334169" y="3679258"/>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y</a:t>
            </a:r>
            <a:endParaRPr b="0" i="0" sz="1600" u="none" cap="none" strike="noStrike">
              <a:solidFill>
                <a:schemeClr val="lt1"/>
              </a:solidFill>
              <a:latin typeface="Calibri"/>
              <a:ea typeface="Calibri"/>
              <a:cs typeface="Calibri"/>
              <a:sym typeface="Calibri"/>
            </a:endParaRPr>
          </a:p>
        </p:txBody>
      </p:sp>
      <p:sp>
        <p:nvSpPr>
          <p:cNvPr id="202" name="Google Shape;202;p23"/>
          <p:cNvSpPr/>
          <p:nvPr/>
        </p:nvSpPr>
        <p:spPr>
          <a:xfrm>
            <a:off x="7349997" y="3679258"/>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z</a:t>
            </a:r>
            <a:endParaRPr b="0" i="0" sz="1600" u="none" cap="none" strike="noStrike">
              <a:solidFill>
                <a:schemeClr val="lt1"/>
              </a:solidFill>
              <a:latin typeface="Calibri"/>
              <a:ea typeface="Calibri"/>
              <a:cs typeface="Calibri"/>
              <a:sym typeface="Calibri"/>
            </a:endParaRPr>
          </a:p>
        </p:txBody>
      </p:sp>
      <p:sp>
        <p:nvSpPr>
          <p:cNvPr id="203" name="Google Shape;203;p23"/>
          <p:cNvSpPr/>
          <p:nvPr/>
        </p:nvSpPr>
        <p:spPr>
          <a:xfrm>
            <a:off x="8365825" y="3679258"/>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x</a:t>
            </a:r>
            <a:endParaRPr b="0" i="0" sz="1600" u="none" cap="none" strike="noStrike">
              <a:solidFill>
                <a:schemeClr val="lt1"/>
              </a:solidFill>
              <a:latin typeface="Calibri"/>
              <a:ea typeface="Calibri"/>
              <a:cs typeface="Calibri"/>
              <a:sym typeface="Calibri"/>
            </a:endParaRPr>
          </a:p>
        </p:txBody>
      </p:sp>
      <p:sp>
        <p:nvSpPr>
          <p:cNvPr id="204" name="Google Shape;204;p23"/>
          <p:cNvSpPr/>
          <p:nvPr/>
        </p:nvSpPr>
        <p:spPr>
          <a:xfrm>
            <a:off x="9381653" y="3679258"/>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y</a:t>
            </a:r>
            <a:endParaRPr b="0" i="0" sz="1600" u="none" cap="none" strike="noStrike">
              <a:solidFill>
                <a:schemeClr val="lt1"/>
              </a:solidFill>
              <a:latin typeface="Calibri"/>
              <a:ea typeface="Calibri"/>
              <a:cs typeface="Calibri"/>
              <a:sym typeface="Calibri"/>
            </a:endParaRPr>
          </a:p>
        </p:txBody>
      </p:sp>
      <p:sp>
        <p:nvSpPr>
          <p:cNvPr id="205" name="Google Shape;205;p23"/>
          <p:cNvSpPr/>
          <p:nvPr/>
        </p:nvSpPr>
        <p:spPr>
          <a:xfrm>
            <a:off x="10397481" y="3679258"/>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z</a:t>
            </a:r>
            <a:endParaRPr b="0" i="0" sz="1600" u="none" cap="none" strike="noStrike">
              <a:solidFill>
                <a:schemeClr val="lt1"/>
              </a:solidFill>
              <a:latin typeface="Calibri"/>
              <a:ea typeface="Calibri"/>
              <a:cs typeface="Calibri"/>
              <a:sym typeface="Calibri"/>
            </a:endParaRPr>
          </a:p>
        </p:txBody>
      </p:sp>
      <p:sp>
        <p:nvSpPr>
          <p:cNvPr id="206" name="Google Shape;206;p23"/>
          <p:cNvSpPr/>
          <p:nvPr/>
        </p:nvSpPr>
        <p:spPr>
          <a:xfrm>
            <a:off x="415662" y="3679258"/>
            <a:ext cx="1678734"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VERTEX BUFFER</a:t>
            </a:r>
            <a:endParaRPr b="0" i="0" sz="1800" u="none" cap="none" strike="noStrike">
              <a:solidFill>
                <a:schemeClr val="lt1"/>
              </a:solidFill>
              <a:latin typeface="Calibri"/>
              <a:ea typeface="Calibri"/>
              <a:cs typeface="Calibri"/>
              <a:sym typeface="Calibri"/>
            </a:endParaRPr>
          </a:p>
        </p:txBody>
      </p:sp>
      <p:sp>
        <p:nvSpPr>
          <p:cNvPr id="207" name="Google Shape;207;p23"/>
          <p:cNvSpPr txBox="1"/>
          <p:nvPr/>
        </p:nvSpPr>
        <p:spPr>
          <a:xfrm>
            <a:off x="11488366" y="3679258"/>
            <a:ext cx="53685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pic>
        <p:nvPicPr>
          <p:cNvPr id="1478" name="Google Shape;1478;p12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479" name="Google Shape;1479;p12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480" name="Google Shape;1480;p122"/>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a:t>
            </a:r>
            <a:r>
              <a:rPr b="1" lang="en-US" sz="2400" u="sng">
                <a:solidFill>
                  <a:schemeClr val="dk1"/>
                </a:solidFill>
                <a:latin typeface="Calibri"/>
                <a:ea typeface="Calibri"/>
                <a:cs typeface="Calibri"/>
                <a:sym typeface="Calibri"/>
              </a:rPr>
              <a:t>dot product</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1481" name="Google Shape;1481;p122"/>
          <p:cNvSpPr txBox="1"/>
          <p:nvPr/>
        </p:nvSpPr>
        <p:spPr>
          <a:xfrm>
            <a:off x="4183950" y="3044950"/>
            <a:ext cx="1772700" cy="35070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Formula 1</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Formula 2:</a:t>
            </a:r>
            <a:endParaRPr sz="1800">
              <a:solidFill>
                <a:schemeClr val="dk1"/>
              </a:solidFill>
              <a:latin typeface="Calibri"/>
              <a:ea typeface="Calibri"/>
              <a:cs typeface="Calibri"/>
              <a:sym typeface="Calibri"/>
            </a:endParaRPr>
          </a:p>
        </p:txBody>
      </p:sp>
      <p:sp>
        <p:nvSpPr>
          <p:cNvPr id="1482" name="Google Shape;1482;p122"/>
          <p:cNvSpPr txBox="1"/>
          <p:nvPr/>
        </p:nvSpPr>
        <p:spPr>
          <a:xfrm>
            <a:off x="4958125" y="3687050"/>
            <a:ext cx="42138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latin typeface="Calibri"/>
                <a:ea typeface="Calibri"/>
                <a:cs typeface="Calibri"/>
                <a:sym typeface="Calibri"/>
              </a:rPr>
              <a:t>·</a:t>
            </a:r>
            <a:r>
              <a:rPr b="0"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b="0" i="0" lang="en-US" sz="3600" u="none" cap="none" strike="noStrike">
                <a:solidFill>
                  <a:schemeClr val="dk1"/>
                </a:solidFill>
                <a:latin typeface="Calibri"/>
                <a:ea typeface="Calibri"/>
                <a:cs typeface="Calibri"/>
                <a:sym typeface="Calibri"/>
              </a:rPr>
              <a:t> = </a:t>
            </a:r>
            <a:r>
              <a:rPr lang="en-US" sz="3600">
                <a:solidFill>
                  <a:srgbClr val="002060"/>
                </a:solidFill>
                <a:latin typeface="Calibri"/>
                <a:ea typeface="Calibri"/>
                <a:cs typeface="Calibri"/>
                <a:sym typeface="Calibri"/>
              </a:rPr>
              <a:t>|a|</a:t>
            </a:r>
            <a:r>
              <a:rPr lang="en-US" sz="3600">
                <a:solidFill>
                  <a:schemeClr val="dk1"/>
                </a:solidFill>
                <a:latin typeface="Calibri"/>
                <a:ea typeface="Calibri"/>
                <a:cs typeface="Calibri"/>
                <a:sym typeface="Calibri"/>
              </a:rPr>
              <a:t>·</a:t>
            </a:r>
            <a:r>
              <a:rPr lang="en-US" sz="3600">
                <a:solidFill>
                  <a:srgbClr val="FF0000"/>
                </a:solidFill>
                <a:latin typeface="Calibri"/>
                <a:ea typeface="Calibri"/>
                <a:cs typeface="Calibri"/>
                <a:sym typeface="Calibri"/>
              </a:rPr>
              <a:t>|b|</a:t>
            </a:r>
            <a:r>
              <a:rPr lang="en-US" sz="3600">
                <a:solidFill>
                  <a:schemeClr val="dk1"/>
                </a:solidFill>
                <a:latin typeface="Calibri"/>
                <a:ea typeface="Calibri"/>
                <a:cs typeface="Calibri"/>
                <a:sym typeface="Calibri"/>
              </a:rPr>
              <a:t>·</a:t>
            </a:r>
            <a:r>
              <a:rPr b="1" lang="en-US" sz="36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cosθ</a:t>
            </a:r>
            <a:endParaRPr b="0" i="0" sz="3600" u="none" cap="none" strike="noStrike">
              <a:solidFill>
                <a:schemeClr val="dk1"/>
              </a:solidFill>
              <a:latin typeface="Calibri"/>
              <a:ea typeface="Calibri"/>
              <a:cs typeface="Calibri"/>
              <a:sym typeface="Calibri"/>
            </a:endParaRPr>
          </a:p>
        </p:txBody>
      </p:sp>
      <p:cxnSp>
        <p:nvCxnSpPr>
          <p:cNvPr id="1483" name="Google Shape;1483;p122"/>
          <p:cNvCxnSpPr/>
          <p:nvPr/>
        </p:nvCxnSpPr>
        <p:spPr>
          <a:xfrm>
            <a:off x="5217915" y="3799355"/>
            <a:ext cx="209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484" name="Google Shape;1484;p122"/>
          <p:cNvCxnSpPr/>
          <p:nvPr/>
        </p:nvCxnSpPr>
        <p:spPr>
          <a:xfrm>
            <a:off x="5766555" y="3797868"/>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485" name="Google Shape;1485;p122"/>
          <p:cNvSpPr txBox="1"/>
          <p:nvPr/>
        </p:nvSpPr>
        <p:spPr>
          <a:xfrm>
            <a:off x="5123900" y="5415750"/>
            <a:ext cx="5858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latin typeface="Calibri"/>
                <a:ea typeface="Calibri"/>
                <a:cs typeface="Calibri"/>
                <a:sym typeface="Calibri"/>
              </a:rPr>
              <a:t>·</a:t>
            </a:r>
            <a:r>
              <a:rPr b="0"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b="0" i="0" lang="en-US" sz="3600" u="none" cap="none" strike="noStrike">
                <a:solidFill>
                  <a:schemeClr val="dk1"/>
                </a:solidFill>
                <a:latin typeface="Calibri"/>
                <a:ea typeface="Calibri"/>
                <a:cs typeface="Calibri"/>
                <a:sym typeface="Calibri"/>
              </a:rPr>
              <a:t> =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x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x</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y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y</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a:t>
            </a:r>
            <a:r>
              <a:rPr lang="en-US" sz="3600">
                <a:solidFill>
                  <a:srgbClr val="002060"/>
                </a:solidFill>
                <a:latin typeface="Calibri"/>
                <a:ea typeface="Calibri"/>
                <a:cs typeface="Calibri"/>
                <a:sym typeface="Calibri"/>
              </a:rPr>
              <a:t> a</a:t>
            </a:r>
            <a:r>
              <a:rPr lang="en-US" sz="1800">
                <a:solidFill>
                  <a:srgbClr val="002060"/>
                </a:solidFill>
                <a:latin typeface="Calibri"/>
                <a:ea typeface="Calibri"/>
                <a:cs typeface="Calibri"/>
                <a:sym typeface="Calibri"/>
              </a:rPr>
              <a:t>z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z</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cxnSp>
        <p:nvCxnSpPr>
          <p:cNvPr id="1486" name="Google Shape;1486;p122"/>
          <p:cNvCxnSpPr/>
          <p:nvPr/>
        </p:nvCxnSpPr>
        <p:spPr>
          <a:xfrm>
            <a:off x="5223073" y="5526570"/>
            <a:ext cx="209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487" name="Google Shape;1487;p122"/>
          <p:cNvCxnSpPr/>
          <p:nvPr/>
        </p:nvCxnSpPr>
        <p:spPr>
          <a:xfrm>
            <a:off x="5799145" y="5526568"/>
            <a:ext cx="209400" cy="0"/>
          </a:xfrm>
          <a:prstGeom prst="straightConnector1">
            <a:avLst/>
          </a:prstGeom>
          <a:noFill/>
          <a:ln cap="flat" cmpd="sng" w="9525">
            <a:solidFill>
              <a:srgbClr val="FF0000"/>
            </a:solidFill>
            <a:prstDash val="solid"/>
            <a:miter lim="800000"/>
            <a:headEnd len="sm" w="sm" type="none"/>
            <a:tailEnd len="med" w="med" type="triangl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2" name="Shape 1492"/>
        <p:cNvGrpSpPr/>
        <p:nvPr/>
      </p:nvGrpSpPr>
      <p:grpSpPr>
        <a:xfrm>
          <a:off x="0" y="0"/>
          <a:ext cx="0" cy="0"/>
          <a:chOff x="0" y="0"/>
          <a:chExt cx="0" cy="0"/>
        </a:xfrm>
      </p:grpSpPr>
      <p:sp>
        <p:nvSpPr>
          <p:cNvPr id="1493" name="Google Shape;1493;p123"/>
          <p:cNvSpPr/>
          <p:nvPr/>
        </p:nvSpPr>
        <p:spPr>
          <a:xfrm>
            <a:off x="0" y="4462225"/>
            <a:ext cx="12192000" cy="2395800"/>
          </a:xfrm>
          <a:prstGeom prst="rect">
            <a:avLst/>
          </a:prstGeom>
          <a:no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23"/>
          <p:cNvSpPr/>
          <p:nvPr/>
        </p:nvSpPr>
        <p:spPr>
          <a:xfrm>
            <a:off x="0" y="2980950"/>
            <a:ext cx="12192000" cy="1481400"/>
          </a:xfrm>
          <a:prstGeom prst="rect">
            <a:avLst/>
          </a:prstGeom>
          <a:no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23"/>
          <p:cNvSpPr/>
          <p:nvPr/>
        </p:nvSpPr>
        <p:spPr>
          <a:xfrm>
            <a:off x="0" y="1769425"/>
            <a:ext cx="12192000" cy="1211400"/>
          </a:xfrm>
          <a:prstGeom prst="rect">
            <a:avLst/>
          </a:prstGeom>
          <a:no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6" name="Google Shape;1496;p12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497" name="Google Shape;1497;p12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498" name="Google Shape;1498;p123"/>
          <p:cNvSpPr txBox="1"/>
          <p:nvPr/>
        </p:nvSpPr>
        <p:spPr>
          <a:xfrm>
            <a:off x="3610809" y="2052061"/>
            <a:ext cx="216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b="0"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a:t>
            </a:r>
            <a:endParaRPr b="0" i="0" sz="3600" u="none" cap="none" strike="noStrike">
              <a:latin typeface="Calibri"/>
              <a:ea typeface="Calibri"/>
              <a:cs typeface="Calibri"/>
              <a:sym typeface="Calibri"/>
            </a:endParaRPr>
          </a:p>
        </p:txBody>
      </p:sp>
      <p:cxnSp>
        <p:nvCxnSpPr>
          <p:cNvPr id="1499" name="Google Shape;1499;p123"/>
          <p:cNvCxnSpPr/>
          <p:nvPr/>
        </p:nvCxnSpPr>
        <p:spPr>
          <a:xfrm>
            <a:off x="4354142" y="2259468"/>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500" name="Google Shape;1500;p123"/>
          <p:cNvSpPr/>
          <p:nvPr/>
        </p:nvSpPr>
        <p:spPr>
          <a:xfrm>
            <a:off x="4961874" y="1874638"/>
            <a:ext cx="525900" cy="10011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3</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4</a:t>
            </a:r>
            <a:endParaRPr sz="2400">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5</a:t>
            </a:r>
            <a:endParaRPr sz="2400">
              <a:solidFill>
                <a:srgbClr val="002060"/>
              </a:solidFill>
              <a:latin typeface="Calibri"/>
              <a:ea typeface="Calibri"/>
              <a:cs typeface="Calibri"/>
              <a:sym typeface="Calibri"/>
            </a:endParaRPr>
          </a:p>
        </p:txBody>
      </p:sp>
      <p:sp>
        <p:nvSpPr>
          <p:cNvPr id="1501" name="Google Shape;1501;p123"/>
          <p:cNvSpPr txBox="1"/>
          <p:nvPr/>
        </p:nvSpPr>
        <p:spPr>
          <a:xfrm>
            <a:off x="4078213" y="4676975"/>
            <a:ext cx="5158500" cy="7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002060"/>
                </a:solidFill>
                <a:latin typeface="Calibri"/>
                <a:ea typeface="Calibri"/>
                <a:cs typeface="Calibri"/>
                <a:sym typeface="Calibri"/>
              </a:rPr>
              <a:t>a</a:t>
            </a:r>
            <a:r>
              <a:rPr lang="en-US" sz="3600">
                <a:solidFill>
                  <a:srgbClr val="002060"/>
                </a:solidFill>
                <a:latin typeface="Calibri"/>
                <a:ea typeface="Calibri"/>
                <a:cs typeface="Calibri"/>
                <a:sym typeface="Calibri"/>
              </a:rPr>
              <a:t>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a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|a|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3600">
                <a:latin typeface="Calibri"/>
                <a:ea typeface="Calibri"/>
                <a:cs typeface="Calibri"/>
                <a:sym typeface="Calibri"/>
              </a:rPr>
              <a:t> </a:t>
            </a:r>
            <a:endParaRPr/>
          </a:p>
        </p:txBody>
      </p:sp>
      <p:sp>
        <p:nvSpPr>
          <p:cNvPr id="1502" name="Google Shape;1502;p123"/>
          <p:cNvSpPr/>
          <p:nvPr/>
        </p:nvSpPr>
        <p:spPr>
          <a:xfrm rot="2700000">
            <a:off x="4225026" y="4896026"/>
            <a:ext cx="91641" cy="91641"/>
          </a:xfrm>
          <a:prstGeom prst="halfFrame">
            <a:avLst>
              <a:gd fmla="val 33333" name="adj1"/>
              <a:gd fmla="val 33333" name="adj2"/>
            </a:avLst>
          </a:prstGeom>
          <a:solidFill>
            <a:srgbClr val="002060"/>
          </a:solidFill>
          <a:ln cap="flat" cmpd="sng" w="9525">
            <a:solidFill>
              <a:srgbClr val="002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3" name="Google Shape;1503;p123"/>
          <p:cNvCxnSpPr/>
          <p:nvPr/>
        </p:nvCxnSpPr>
        <p:spPr>
          <a:xfrm>
            <a:off x="4823388" y="4941843"/>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504" name="Google Shape;1504;p123"/>
          <p:cNvSpPr/>
          <p:nvPr/>
        </p:nvSpPr>
        <p:spPr>
          <a:xfrm>
            <a:off x="6511801" y="4564613"/>
            <a:ext cx="1242900" cy="10011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3 / 7.07</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4 / 7.07</a:t>
            </a:r>
            <a:endParaRPr sz="2400">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5 / 7.07</a:t>
            </a:r>
            <a:endParaRPr sz="2400">
              <a:solidFill>
                <a:srgbClr val="002060"/>
              </a:solidFill>
              <a:latin typeface="Calibri"/>
              <a:ea typeface="Calibri"/>
              <a:cs typeface="Calibri"/>
              <a:sym typeface="Calibri"/>
            </a:endParaRPr>
          </a:p>
        </p:txBody>
      </p:sp>
      <p:sp>
        <p:nvSpPr>
          <p:cNvPr id="1505" name="Google Shape;1505;p123"/>
          <p:cNvSpPr/>
          <p:nvPr/>
        </p:nvSpPr>
        <p:spPr>
          <a:xfrm>
            <a:off x="8277438" y="4564613"/>
            <a:ext cx="1063500" cy="10011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0.424</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0.566</a:t>
            </a:r>
            <a:endParaRPr sz="2400">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0.707</a:t>
            </a:r>
            <a:endParaRPr sz="2400">
              <a:solidFill>
                <a:srgbClr val="002060"/>
              </a:solidFill>
              <a:latin typeface="Calibri"/>
              <a:ea typeface="Calibri"/>
              <a:cs typeface="Calibri"/>
              <a:sym typeface="Calibri"/>
            </a:endParaRPr>
          </a:p>
        </p:txBody>
      </p:sp>
      <p:sp>
        <p:nvSpPr>
          <p:cNvPr id="1506" name="Google Shape;1506;p123"/>
          <p:cNvSpPr txBox="1"/>
          <p:nvPr/>
        </p:nvSpPr>
        <p:spPr>
          <a:xfrm>
            <a:off x="78017" y="2191900"/>
            <a:ext cx="36945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US" sz="1800">
                <a:solidFill>
                  <a:schemeClr val="dk1"/>
                </a:solidFill>
                <a:latin typeface="Calibri"/>
                <a:ea typeface="Calibri"/>
                <a:cs typeface="Calibri"/>
                <a:sym typeface="Calibri"/>
              </a:rPr>
              <a:t>Vector</a:t>
            </a:r>
            <a:endParaRPr b="1" sz="1800">
              <a:solidFill>
                <a:schemeClr val="dk1"/>
              </a:solidFill>
              <a:latin typeface="Calibri"/>
              <a:ea typeface="Calibri"/>
              <a:cs typeface="Calibri"/>
              <a:sym typeface="Calibri"/>
            </a:endParaRPr>
          </a:p>
        </p:txBody>
      </p:sp>
      <p:sp>
        <p:nvSpPr>
          <p:cNvPr id="1507" name="Google Shape;1507;p123"/>
          <p:cNvSpPr txBox="1"/>
          <p:nvPr/>
        </p:nvSpPr>
        <p:spPr>
          <a:xfrm>
            <a:off x="78017" y="3481792"/>
            <a:ext cx="36945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US" sz="1800">
                <a:solidFill>
                  <a:schemeClr val="dk1"/>
                </a:solidFill>
                <a:latin typeface="Calibri"/>
                <a:ea typeface="Calibri"/>
                <a:cs typeface="Calibri"/>
                <a:sym typeface="Calibri"/>
              </a:rPr>
              <a:t>Length</a:t>
            </a:r>
            <a:endParaRPr b="1" sz="1800">
              <a:solidFill>
                <a:schemeClr val="dk1"/>
              </a:solidFill>
              <a:latin typeface="Calibri"/>
              <a:ea typeface="Calibri"/>
              <a:cs typeface="Calibri"/>
              <a:sym typeface="Calibri"/>
            </a:endParaRPr>
          </a:p>
        </p:txBody>
      </p:sp>
      <p:sp>
        <p:nvSpPr>
          <p:cNvPr id="1508" name="Google Shape;1508;p123"/>
          <p:cNvSpPr txBox="1"/>
          <p:nvPr/>
        </p:nvSpPr>
        <p:spPr>
          <a:xfrm>
            <a:off x="88054" y="5446475"/>
            <a:ext cx="36912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US" sz="1800">
                <a:solidFill>
                  <a:schemeClr val="dk1"/>
                </a:solidFill>
                <a:latin typeface="Calibri"/>
                <a:ea typeface="Calibri"/>
                <a:cs typeface="Calibri"/>
                <a:sym typeface="Calibri"/>
              </a:rPr>
              <a:t>Unit vector</a:t>
            </a:r>
            <a:endParaRPr b="1" sz="1800">
              <a:solidFill>
                <a:schemeClr val="dk1"/>
              </a:solidFill>
              <a:latin typeface="Calibri"/>
              <a:ea typeface="Calibri"/>
              <a:cs typeface="Calibri"/>
              <a:sym typeface="Calibri"/>
            </a:endParaRPr>
          </a:p>
        </p:txBody>
      </p:sp>
      <p:cxnSp>
        <p:nvCxnSpPr>
          <p:cNvPr id="1509" name="Google Shape;1509;p123"/>
          <p:cNvCxnSpPr/>
          <p:nvPr/>
        </p:nvCxnSpPr>
        <p:spPr>
          <a:xfrm rot="10320">
            <a:off x="5589363" y="3098877"/>
            <a:ext cx="2798113" cy="11100"/>
          </a:xfrm>
          <a:prstGeom prst="straightConnector1">
            <a:avLst/>
          </a:prstGeom>
          <a:noFill/>
          <a:ln cap="flat" cmpd="sng" w="19050">
            <a:solidFill>
              <a:schemeClr val="dk1"/>
            </a:solidFill>
            <a:prstDash val="solid"/>
            <a:round/>
            <a:headEnd len="sm" w="sm" type="none"/>
            <a:tailEnd len="sm" w="sm" type="none"/>
          </a:ln>
        </p:spPr>
      </p:cxnSp>
      <p:sp>
        <p:nvSpPr>
          <p:cNvPr id="1510" name="Google Shape;1510;p123"/>
          <p:cNvSpPr txBox="1"/>
          <p:nvPr/>
        </p:nvSpPr>
        <p:spPr>
          <a:xfrm>
            <a:off x="4096512" y="2980944"/>
            <a:ext cx="58416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0" i="0" lang="en-US" sz="3600" u="none" cap="none" strike="noStrike">
                <a:solidFill>
                  <a:srgbClr val="002060"/>
                </a:solidFill>
                <a:latin typeface="Calibri"/>
                <a:ea typeface="Calibri"/>
                <a:cs typeface="Calibri"/>
                <a:sym typeface="Calibri"/>
              </a:rPr>
              <a:t>|  = </a:t>
            </a:r>
            <a:r>
              <a:rPr b="0" i="0" lang="en-US" sz="3600" u="none" cap="none" strike="noStrike">
                <a:solidFill>
                  <a:schemeClr val="dk1"/>
                </a:solidFill>
                <a:latin typeface="Arial"/>
                <a:ea typeface="Arial"/>
                <a:cs typeface="Arial"/>
                <a:sym typeface="Arial"/>
              </a:rPr>
              <a:t>√</a:t>
            </a:r>
            <a:r>
              <a:rPr b="0" i="0" lang="en-US" sz="3600" u="none" cap="none" strike="noStrike">
                <a:latin typeface="Arial"/>
                <a:ea typeface="Arial"/>
                <a:cs typeface="Arial"/>
                <a:sym typeface="Arial"/>
              </a:rPr>
              <a:t>(</a:t>
            </a:r>
            <a:r>
              <a:rPr lang="en-US" sz="3600">
                <a:solidFill>
                  <a:srgbClr val="002060"/>
                </a:solidFill>
                <a:latin typeface="Calibri"/>
                <a:ea typeface="Calibri"/>
                <a:cs typeface="Calibri"/>
                <a:sym typeface="Calibri"/>
              </a:rPr>
              <a:t>3</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a:t>
            </a:r>
            <a:r>
              <a:rPr lang="en-US" sz="3600">
                <a:solidFill>
                  <a:srgbClr val="002060"/>
                </a:solidFill>
                <a:latin typeface="Calibri"/>
                <a:ea typeface="Calibri"/>
                <a:cs typeface="Calibri"/>
                <a:sym typeface="Calibri"/>
              </a:rPr>
              <a:t>4</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5</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lang="en-US" sz="3600">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lang="en-US" sz="3600">
                <a:solidFill>
                  <a:srgbClr val="002060"/>
                </a:solidFill>
                <a:latin typeface="Calibri"/>
                <a:ea typeface="Calibri"/>
                <a:cs typeface="Calibri"/>
                <a:sym typeface="Calibri"/>
              </a:rPr>
              <a:t>7.07</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
        <p:nvSpPr>
          <p:cNvPr id="1511" name="Google Shape;1511;p123"/>
          <p:cNvSpPr txBox="1"/>
          <p:nvPr/>
        </p:nvSpPr>
        <p:spPr>
          <a:xfrm>
            <a:off x="6035040" y="2995281"/>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512" name="Google Shape;1512;p123"/>
          <p:cNvSpPr txBox="1"/>
          <p:nvPr/>
        </p:nvSpPr>
        <p:spPr>
          <a:xfrm>
            <a:off x="7083552" y="2995901"/>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513" name="Google Shape;1513;p123"/>
          <p:cNvSpPr txBox="1"/>
          <p:nvPr/>
        </p:nvSpPr>
        <p:spPr>
          <a:xfrm>
            <a:off x="8122908" y="3002314"/>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514" name="Google Shape;1514;p123"/>
          <p:cNvSpPr txBox="1"/>
          <p:nvPr/>
        </p:nvSpPr>
        <p:spPr>
          <a:xfrm>
            <a:off x="6469059" y="2052049"/>
            <a:ext cx="216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FF0000"/>
                </a:solidFill>
                <a:latin typeface="Calibri"/>
                <a:ea typeface="Calibri"/>
                <a:cs typeface="Calibri"/>
                <a:sym typeface="Calibri"/>
              </a:rPr>
              <a:t>b</a:t>
            </a:r>
            <a:r>
              <a:rPr b="1"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 </a:t>
            </a:r>
            <a:r>
              <a:rPr lang="en-US" sz="3600">
                <a:solidFill>
                  <a:srgbClr val="FF0000"/>
                </a:solidFill>
                <a:latin typeface="Calibri"/>
                <a:ea typeface="Calibri"/>
                <a:cs typeface="Calibri"/>
                <a:sym typeface="Calibri"/>
              </a:rPr>
              <a:t>b</a:t>
            </a:r>
            <a:r>
              <a:rPr b="0"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a:t>
            </a:r>
            <a:endParaRPr b="0" i="0" sz="3600" u="none" cap="none" strike="noStrike">
              <a:latin typeface="Calibri"/>
              <a:ea typeface="Calibri"/>
              <a:cs typeface="Calibri"/>
              <a:sym typeface="Calibri"/>
            </a:endParaRPr>
          </a:p>
        </p:txBody>
      </p:sp>
      <p:cxnSp>
        <p:nvCxnSpPr>
          <p:cNvPr id="1515" name="Google Shape;1515;p123"/>
          <p:cNvCxnSpPr/>
          <p:nvPr/>
        </p:nvCxnSpPr>
        <p:spPr>
          <a:xfrm>
            <a:off x="7288592" y="2183255"/>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516" name="Google Shape;1516;p123"/>
          <p:cNvSpPr/>
          <p:nvPr/>
        </p:nvSpPr>
        <p:spPr>
          <a:xfrm>
            <a:off x="7820124" y="1874625"/>
            <a:ext cx="525900" cy="10011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FF0000"/>
                </a:solidFill>
                <a:latin typeface="Calibri"/>
                <a:ea typeface="Calibri"/>
                <a:cs typeface="Calibri"/>
                <a:sym typeface="Calibri"/>
              </a:rPr>
              <a:t>6</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FF0000"/>
                </a:solidFill>
                <a:latin typeface="Calibri"/>
                <a:ea typeface="Calibri"/>
                <a:cs typeface="Calibri"/>
                <a:sym typeface="Calibri"/>
              </a:rPr>
              <a:t>2</a:t>
            </a:r>
            <a:endParaRPr sz="2400">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cxnSp>
        <p:nvCxnSpPr>
          <p:cNvPr id="1517" name="Google Shape;1517;p123"/>
          <p:cNvCxnSpPr/>
          <p:nvPr/>
        </p:nvCxnSpPr>
        <p:spPr>
          <a:xfrm rot="10320">
            <a:off x="5589363" y="3782652"/>
            <a:ext cx="2798113" cy="11100"/>
          </a:xfrm>
          <a:prstGeom prst="straightConnector1">
            <a:avLst/>
          </a:prstGeom>
          <a:noFill/>
          <a:ln cap="flat" cmpd="sng" w="19050">
            <a:solidFill>
              <a:schemeClr val="dk1"/>
            </a:solidFill>
            <a:prstDash val="solid"/>
            <a:round/>
            <a:headEnd len="sm" w="sm" type="none"/>
            <a:tailEnd len="sm" w="sm" type="none"/>
          </a:ln>
        </p:spPr>
      </p:cxnSp>
      <p:sp>
        <p:nvSpPr>
          <p:cNvPr id="1518" name="Google Shape;1518;p123"/>
          <p:cNvSpPr txBox="1"/>
          <p:nvPr/>
        </p:nvSpPr>
        <p:spPr>
          <a:xfrm>
            <a:off x="4078224" y="3664719"/>
            <a:ext cx="58416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FF0000"/>
                </a:solidFill>
                <a:latin typeface="Calibri"/>
                <a:ea typeface="Calibri"/>
                <a:cs typeface="Calibri"/>
                <a:sym typeface="Calibri"/>
              </a:rPr>
              <a:t>|b</a:t>
            </a:r>
            <a:r>
              <a:rPr b="0" i="0" lang="en-US" sz="3600" u="none" cap="none" strike="noStrike">
                <a:solidFill>
                  <a:srgbClr val="FF0000"/>
                </a:solidFill>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 </a:t>
            </a:r>
            <a:r>
              <a:rPr b="0" i="0" lang="en-US" sz="3600" u="none" cap="none" strike="noStrike">
                <a:solidFill>
                  <a:schemeClr val="dk1"/>
                </a:solidFill>
                <a:latin typeface="Arial"/>
                <a:ea typeface="Arial"/>
                <a:cs typeface="Arial"/>
                <a:sym typeface="Arial"/>
              </a:rPr>
              <a:t>√</a:t>
            </a:r>
            <a:r>
              <a:rPr b="0" i="0" lang="en-US" sz="3600" u="none" cap="none" strike="noStrike">
                <a:latin typeface="Arial"/>
                <a:ea typeface="Arial"/>
                <a:cs typeface="Arial"/>
                <a:sym typeface="Arial"/>
              </a:rPr>
              <a:t>(</a:t>
            </a:r>
            <a:r>
              <a:rPr lang="en-US" sz="3600">
                <a:solidFill>
                  <a:srgbClr val="FF0000"/>
                </a:solidFill>
                <a:latin typeface="Calibri"/>
                <a:ea typeface="Calibri"/>
                <a:cs typeface="Calibri"/>
                <a:sym typeface="Calibri"/>
              </a:rPr>
              <a:t>6</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a:t>
            </a:r>
            <a:r>
              <a:rPr lang="en-US" sz="3600">
                <a:solidFill>
                  <a:srgbClr val="FF0000"/>
                </a:solidFill>
                <a:latin typeface="Calibri"/>
                <a:ea typeface="Calibri"/>
                <a:cs typeface="Calibri"/>
                <a:sym typeface="Calibri"/>
              </a:rPr>
              <a:t>2</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b="0" i="0" lang="en-US" sz="3600" u="none" cap="none" strike="noStrike">
                <a:latin typeface="Calibri"/>
                <a:ea typeface="Calibri"/>
                <a:cs typeface="Calibri"/>
                <a:sym typeface="Calibri"/>
              </a:rPr>
              <a:t>(</a:t>
            </a:r>
            <a:r>
              <a:rPr lang="en-US" sz="3600">
                <a:solidFill>
                  <a:srgbClr val="FF0000"/>
                </a:solidFill>
                <a:latin typeface="Calibri"/>
                <a:ea typeface="Calibri"/>
                <a:cs typeface="Calibri"/>
                <a:sym typeface="Calibri"/>
              </a:rPr>
              <a:t>1</a:t>
            </a:r>
            <a:r>
              <a:rPr b="0" i="0" lang="en-US" sz="3600" u="none" cap="none" strike="noStrike">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lang="en-US" sz="3600">
                <a:latin typeface="Calibri"/>
                <a:ea typeface="Calibri"/>
                <a:cs typeface="Calibri"/>
                <a:sym typeface="Calibri"/>
              </a:rPr>
              <a:t>≈</a:t>
            </a:r>
            <a:r>
              <a:rPr b="0" i="0" lang="en-US" sz="3600" u="none" cap="none" strike="noStrike">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6.4</a:t>
            </a:r>
            <a:endParaRPr b="0"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
        <p:nvSpPr>
          <p:cNvPr id="1519" name="Google Shape;1519;p123"/>
          <p:cNvSpPr txBox="1"/>
          <p:nvPr/>
        </p:nvSpPr>
        <p:spPr>
          <a:xfrm>
            <a:off x="6025896" y="3679056"/>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520" name="Google Shape;1520;p123"/>
          <p:cNvSpPr txBox="1"/>
          <p:nvPr/>
        </p:nvSpPr>
        <p:spPr>
          <a:xfrm>
            <a:off x="7074408" y="3679676"/>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521" name="Google Shape;1521;p123"/>
          <p:cNvSpPr txBox="1"/>
          <p:nvPr/>
        </p:nvSpPr>
        <p:spPr>
          <a:xfrm>
            <a:off x="8122908" y="3686089"/>
            <a:ext cx="2094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sp>
        <p:nvSpPr>
          <p:cNvPr id="1522" name="Google Shape;1522;p123"/>
          <p:cNvSpPr txBox="1"/>
          <p:nvPr/>
        </p:nvSpPr>
        <p:spPr>
          <a:xfrm>
            <a:off x="4096488" y="5894275"/>
            <a:ext cx="5158500" cy="7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0000"/>
                </a:solidFill>
                <a:latin typeface="Calibri"/>
                <a:ea typeface="Calibri"/>
                <a:cs typeface="Calibri"/>
                <a:sym typeface="Calibri"/>
              </a:rPr>
              <a:t>b</a:t>
            </a:r>
            <a:r>
              <a:rPr lang="en-US" sz="3600">
                <a:solidFill>
                  <a:srgbClr val="002060"/>
                </a:solidFill>
                <a:latin typeface="Calibri"/>
                <a:ea typeface="Calibri"/>
                <a:cs typeface="Calibri"/>
                <a:sym typeface="Calibri"/>
              </a:rPr>
              <a:t>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3600">
                <a:solidFill>
                  <a:srgbClr val="002060"/>
                </a:solidFill>
                <a:latin typeface="Calibri"/>
                <a:ea typeface="Calibri"/>
                <a:cs typeface="Calibri"/>
                <a:sym typeface="Calibri"/>
              </a:rPr>
              <a:t>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002060"/>
                </a:solidFill>
                <a:latin typeface="Calibri"/>
                <a:ea typeface="Calibri"/>
                <a:cs typeface="Calibri"/>
                <a:sym typeface="Calibri"/>
              </a:rPr>
              <a:t> </a:t>
            </a:r>
            <a:r>
              <a:rPr lang="en-US" sz="3600">
                <a:latin typeface="Calibri"/>
                <a:ea typeface="Calibri"/>
                <a:cs typeface="Calibri"/>
                <a:sym typeface="Calibri"/>
              </a:rPr>
              <a:t>=</a:t>
            </a:r>
            <a:r>
              <a:rPr lang="en-US" sz="3600">
                <a:solidFill>
                  <a:srgbClr val="002060"/>
                </a:solidFill>
                <a:latin typeface="Calibri"/>
                <a:ea typeface="Calibri"/>
                <a:cs typeface="Calibri"/>
                <a:sym typeface="Calibri"/>
              </a:rPr>
              <a:t>              </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3600">
                <a:latin typeface="Calibri"/>
                <a:ea typeface="Calibri"/>
                <a:cs typeface="Calibri"/>
                <a:sym typeface="Calibri"/>
              </a:rPr>
              <a:t> </a:t>
            </a:r>
            <a:endParaRPr/>
          </a:p>
        </p:txBody>
      </p:sp>
      <p:sp>
        <p:nvSpPr>
          <p:cNvPr id="1523" name="Google Shape;1523;p123"/>
          <p:cNvSpPr/>
          <p:nvPr/>
        </p:nvSpPr>
        <p:spPr>
          <a:xfrm rot="2700000">
            <a:off x="4243301" y="6037126"/>
            <a:ext cx="91641" cy="91641"/>
          </a:xfrm>
          <a:prstGeom prst="halfFrame">
            <a:avLst>
              <a:gd fmla="val 33333" name="adj1"/>
              <a:gd fmla="val 33333"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4" name="Google Shape;1524;p123"/>
          <p:cNvCxnSpPr/>
          <p:nvPr/>
        </p:nvCxnSpPr>
        <p:spPr>
          <a:xfrm>
            <a:off x="4917863" y="6082943"/>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525" name="Google Shape;1525;p123"/>
          <p:cNvSpPr/>
          <p:nvPr/>
        </p:nvSpPr>
        <p:spPr>
          <a:xfrm>
            <a:off x="6530076" y="5781913"/>
            <a:ext cx="1242900" cy="10011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FF0000"/>
                </a:solidFill>
                <a:latin typeface="Calibri"/>
                <a:ea typeface="Calibri"/>
                <a:cs typeface="Calibri"/>
                <a:sym typeface="Calibri"/>
              </a:rPr>
              <a:t>6</a:t>
            </a:r>
            <a:r>
              <a:rPr lang="en-US" sz="2400">
                <a:solidFill>
                  <a:srgbClr val="FF0000"/>
                </a:solidFill>
                <a:latin typeface="Calibri"/>
                <a:ea typeface="Calibri"/>
                <a:cs typeface="Calibri"/>
                <a:sym typeface="Calibri"/>
              </a:rPr>
              <a:t> / 6.4</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FF0000"/>
                </a:solidFill>
                <a:latin typeface="Calibri"/>
                <a:ea typeface="Calibri"/>
                <a:cs typeface="Calibri"/>
                <a:sym typeface="Calibri"/>
              </a:rPr>
              <a:t>2</a:t>
            </a:r>
            <a:r>
              <a:rPr lang="en-US" sz="2400">
                <a:solidFill>
                  <a:srgbClr val="FF0000"/>
                </a:solidFill>
                <a:latin typeface="Calibri"/>
                <a:ea typeface="Calibri"/>
                <a:cs typeface="Calibri"/>
                <a:sym typeface="Calibri"/>
              </a:rPr>
              <a:t> / </a:t>
            </a:r>
            <a:r>
              <a:rPr lang="en-US" sz="2400">
                <a:solidFill>
                  <a:srgbClr val="FF0000"/>
                </a:solidFill>
                <a:latin typeface="Calibri"/>
                <a:ea typeface="Calibri"/>
                <a:cs typeface="Calibri"/>
                <a:sym typeface="Calibri"/>
              </a:rPr>
              <a:t>6.4</a:t>
            </a:r>
            <a:endParaRPr sz="2400">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FF0000"/>
                </a:solidFill>
                <a:latin typeface="Calibri"/>
                <a:ea typeface="Calibri"/>
                <a:cs typeface="Calibri"/>
                <a:sym typeface="Calibri"/>
              </a:rPr>
              <a:t>1 / </a:t>
            </a:r>
            <a:r>
              <a:rPr lang="en-US" sz="2400">
                <a:solidFill>
                  <a:srgbClr val="FF0000"/>
                </a:solidFill>
                <a:latin typeface="Calibri"/>
                <a:ea typeface="Calibri"/>
                <a:cs typeface="Calibri"/>
                <a:sym typeface="Calibri"/>
              </a:rPr>
              <a:t>6.4</a:t>
            </a:r>
            <a:endParaRPr sz="2400">
              <a:solidFill>
                <a:srgbClr val="FF0000"/>
              </a:solidFill>
              <a:latin typeface="Calibri"/>
              <a:ea typeface="Calibri"/>
              <a:cs typeface="Calibri"/>
              <a:sym typeface="Calibri"/>
            </a:endParaRPr>
          </a:p>
        </p:txBody>
      </p:sp>
      <p:sp>
        <p:nvSpPr>
          <p:cNvPr id="1526" name="Google Shape;1526;p123"/>
          <p:cNvSpPr/>
          <p:nvPr/>
        </p:nvSpPr>
        <p:spPr>
          <a:xfrm>
            <a:off x="8295713" y="5781913"/>
            <a:ext cx="1063500" cy="10011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FF0000"/>
                </a:solidFill>
                <a:latin typeface="Calibri"/>
                <a:ea typeface="Calibri"/>
                <a:cs typeface="Calibri"/>
                <a:sym typeface="Calibri"/>
              </a:rPr>
              <a:t>0.938</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FF0000"/>
                </a:solidFill>
                <a:latin typeface="Calibri"/>
                <a:ea typeface="Calibri"/>
                <a:cs typeface="Calibri"/>
                <a:sym typeface="Calibri"/>
              </a:rPr>
              <a:t>0.313</a:t>
            </a:r>
            <a:endParaRPr sz="2400">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FF0000"/>
                </a:solidFill>
                <a:latin typeface="Calibri"/>
                <a:ea typeface="Calibri"/>
                <a:cs typeface="Calibri"/>
                <a:sym typeface="Calibri"/>
              </a:rPr>
              <a:t>0.156</a:t>
            </a:r>
            <a:endParaRPr sz="2400">
              <a:solidFill>
                <a:srgbClr val="FF0000"/>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1" name="Shape 1531"/>
        <p:cNvGrpSpPr/>
        <p:nvPr/>
      </p:nvGrpSpPr>
      <p:grpSpPr>
        <a:xfrm>
          <a:off x="0" y="0"/>
          <a:ext cx="0" cy="0"/>
          <a:chOff x="0" y="0"/>
          <a:chExt cx="0" cy="0"/>
        </a:xfrm>
      </p:grpSpPr>
      <p:sp>
        <p:nvSpPr>
          <p:cNvPr id="1532" name="Google Shape;1532;p124"/>
          <p:cNvSpPr/>
          <p:nvPr/>
        </p:nvSpPr>
        <p:spPr>
          <a:xfrm>
            <a:off x="0" y="1769425"/>
            <a:ext cx="12192000" cy="1211400"/>
          </a:xfrm>
          <a:prstGeom prst="rect">
            <a:avLst/>
          </a:prstGeom>
          <a:solidFill>
            <a:srgbClr val="C9DAF8"/>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3" name="Google Shape;1533;p12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534" name="Google Shape;1534;p12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535" name="Google Shape;1535;p124"/>
          <p:cNvSpPr txBox="1"/>
          <p:nvPr/>
        </p:nvSpPr>
        <p:spPr>
          <a:xfrm>
            <a:off x="18288" y="14001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Let’s try to calculate the dot product.</a:t>
            </a:r>
            <a:endParaRPr sz="1800">
              <a:solidFill>
                <a:schemeClr val="dk1"/>
              </a:solidFill>
              <a:latin typeface="Calibri"/>
              <a:ea typeface="Calibri"/>
              <a:cs typeface="Calibri"/>
              <a:sym typeface="Calibri"/>
            </a:endParaRPr>
          </a:p>
        </p:txBody>
      </p:sp>
      <p:sp>
        <p:nvSpPr>
          <p:cNvPr id="1536" name="Google Shape;1536;p124"/>
          <p:cNvSpPr txBox="1"/>
          <p:nvPr/>
        </p:nvSpPr>
        <p:spPr>
          <a:xfrm>
            <a:off x="74322" y="2191900"/>
            <a:ext cx="37041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US" sz="1800">
                <a:solidFill>
                  <a:schemeClr val="dk1"/>
                </a:solidFill>
                <a:latin typeface="Calibri"/>
                <a:ea typeface="Calibri"/>
                <a:cs typeface="Calibri"/>
                <a:sym typeface="Calibri"/>
              </a:rPr>
              <a:t>Method 1</a:t>
            </a:r>
            <a:endParaRPr b="1" sz="1800">
              <a:solidFill>
                <a:schemeClr val="dk1"/>
              </a:solidFill>
              <a:latin typeface="Calibri"/>
              <a:ea typeface="Calibri"/>
              <a:cs typeface="Calibri"/>
              <a:sym typeface="Calibri"/>
            </a:endParaRPr>
          </a:p>
        </p:txBody>
      </p:sp>
      <p:sp>
        <p:nvSpPr>
          <p:cNvPr id="1537" name="Google Shape;1537;p124"/>
          <p:cNvSpPr/>
          <p:nvPr/>
        </p:nvSpPr>
        <p:spPr>
          <a:xfrm>
            <a:off x="3388443" y="2013388"/>
            <a:ext cx="5471700" cy="72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24"/>
          <p:cNvSpPr txBox="1"/>
          <p:nvPr/>
        </p:nvSpPr>
        <p:spPr>
          <a:xfrm>
            <a:off x="3302100" y="2052100"/>
            <a:ext cx="56442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latin typeface="Calibri"/>
                <a:ea typeface="Calibri"/>
                <a:cs typeface="Calibri"/>
                <a:sym typeface="Calibri"/>
              </a:rPr>
              <a:t>·</a:t>
            </a:r>
            <a:r>
              <a:rPr b="0"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b="0" i="0" lang="en-US" sz="3600" u="none" cap="none" strike="noStrike">
                <a:solidFill>
                  <a:schemeClr val="dk1"/>
                </a:solidFill>
                <a:latin typeface="Calibri"/>
                <a:ea typeface="Calibri"/>
                <a:cs typeface="Calibri"/>
                <a:sym typeface="Calibri"/>
              </a:rPr>
              <a:t> =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x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x</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y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y</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z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z</a:t>
            </a:r>
            <a:endParaRPr b="0" i="0" sz="3600" u="none" cap="none" strike="noStrike">
              <a:solidFill>
                <a:schemeClr val="dk1"/>
              </a:solidFill>
              <a:latin typeface="Calibri"/>
              <a:ea typeface="Calibri"/>
              <a:cs typeface="Calibri"/>
              <a:sym typeface="Calibri"/>
            </a:endParaRPr>
          </a:p>
        </p:txBody>
      </p:sp>
      <p:cxnSp>
        <p:nvCxnSpPr>
          <p:cNvPr id="1539" name="Google Shape;1539;p124"/>
          <p:cNvCxnSpPr/>
          <p:nvPr/>
        </p:nvCxnSpPr>
        <p:spPr>
          <a:xfrm>
            <a:off x="3825489" y="2162920"/>
            <a:ext cx="278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540" name="Google Shape;1540;p124"/>
          <p:cNvCxnSpPr/>
          <p:nvPr/>
        </p:nvCxnSpPr>
        <p:spPr>
          <a:xfrm>
            <a:off x="4405488" y="2162918"/>
            <a:ext cx="278400" cy="0"/>
          </a:xfrm>
          <a:prstGeom prst="straightConnector1">
            <a:avLst/>
          </a:prstGeom>
          <a:noFill/>
          <a:ln cap="flat" cmpd="sng" w="9525">
            <a:solidFill>
              <a:srgbClr val="FF0000"/>
            </a:solidFill>
            <a:prstDash val="solid"/>
            <a:miter lim="800000"/>
            <a:headEnd len="sm" w="sm" type="none"/>
            <a:tailEnd len="med" w="med" type="triangle"/>
          </a:ln>
        </p:spPr>
      </p:cxnSp>
      <p:sp>
        <p:nvSpPr>
          <p:cNvPr id="1541" name="Google Shape;1541;p124"/>
          <p:cNvSpPr txBox="1"/>
          <p:nvPr/>
        </p:nvSpPr>
        <p:spPr>
          <a:xfrm>
            <a:off x="3566141" y="3360225"/>
            <a:ext cx="8625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latin typeface="Calibri"/>
                <a:ea typeface="Calibri"/>
                <a:cs typeface="Calibri"/>
                <a:sym typeface="Calibri"/>
              </a:rPr>
              <a:t>·</a:t>
            </a:r>
            <a:r>
              <a:rPr b="0"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b="0" i="0" lang="en-US" sz="3600" u="none" cap="none" strike="noStrike">
                <a:solidFill>
                  <a:schemeClr val="dk1"/>
                </a:solidFill>
                <a:latin typeface="Calibri"/>
                <a:ea typeface="Calibri"/>
                <a:cs typeface="Calibri"/>
                <a:sym typeface="Calibri"/>
              </a:rPr>
              <a:t> = </a:t>
            </a:r>
            <a:r>
              <a:rPr lang="en-US" sz="3600">
                <a:solidFill>
                  <a:srgbClr val="002060"/>
                </a:solidFill>
                <a:latin typeface="Calibri"/>
                <a:ea typeface="Calibri"/>
                <a:cs typeface="Calibri"/>
                <a:sym typeface="Calibri"/>
              </a:rPr>
              <a:t>3</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6</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002060"/>
                </a:solidFill>
                <a:latin typeface="Calibri"/>
                <a:ea typeface="Calibri"/>
                <a:cs typeface="Calibri"/>
                <a:sym typeface="Calibri"/>
              </a:rPr>
              <a:t>4</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2</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002060"/>
                </a:solidFill>
                <a:latin typeface="Calibri"/>
                <a:ea typeface="Calibri"/>
                <a:cs typeface="Calibri"/>
                <a:sym typeface="Calibri"/>
              </a:rPr>
              <a:t>5</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rgbClr val="FF0000"/>
                </a:solidFill>
                <a:latin typeface="Calibri"/>
                <a:ea typeface="Calibri"/>
                <a:cs typeface="Calibri"/>
                <a:sym typeface="Calibri"/>
              </a:rPr>
              <a:t>1</a:t>
            </a:r>
            <a:endParaRPr b="0" i="0" sz="3600" u="none" cap="none" strike="noStrike">
              <a:solidFill>
                <a:schemeClr val="dk1"/>
              </a:solidFill>
              <a:latin typeface="Calibri"/>
              <a:ea typeface="Calibri"/>
              <a:cs typeface="Calibri"/>
              <a:sym typeface="Calibri"/>
            </a:endParaRPr>
          </a:p>
        </p:txBody>
      </p:sp>
      <p:cxnSp>
        <p:nvCxnSpPr>
          <p:cNvPr id="1542" name="Google Shape;1542;p124"/>
          <p:cNvCxnSpPr/>
          <p:nvPr/>
        </p:nvCxnSpPr>
        <p:spPr>
          <a:xfrm>
            <a:off x="3673101" y="3475482"/>
            <a:ext cx="278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543" name="Google Shape;1543;p124"/>
          <p:cNvCxnSpPr/>
          <p:nvPr/>
        </p:nvCxnSpPr>
        <p:spPr>
          <a:xfrm>
            <a:off x="4209600" y="3475480"/>
            <a:ext cx="278400" cy="0"/>
          </a:xfrm>
          <a:prstGeom prst="straightConnector1">
            <a:avLst/>
          </a:prstGeom>
          <a:noFill/>
          <a:ln cap="flat" cmpd="sng" w="9525">
            <a:solidFill>
              <a:srgbClr val="FF0000"/>
            </a:solidFill>
            <a:prstDash val="solid"/>
            <a:miter lim="800000"/>
            <a:headEnd len="sm" w="sm" type="none"/>
            <a:tailEnd len="med" w="med" type="triangle"/>
          </a:ln>
        </p:spPr>
      </p:cxnSp>
      <p:sp>
        <p:nvSpPr>
          <p:cNvPr id="1544" name="Google Shape;1544;p124"/>
          <p:cNvSpPr txBox="1"/>
          <p:nvPr/>
        </p:nvSpPr>
        <p:spPr>
          <a:xfrm>
            <a:off x="3566150" y="4283725"/>
            <a:ext cx="8625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latin typeface="Calibri"/>
                <a:ea typeface="Calibri"/>
                <a:cs typeface="Calibri"/>
                <a:sym typeface="Calibri"/>
              </a:rPr>
              <a:t>·</a:t>
            </a:r>
            <a:r>
              <a:rPr b="0"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b="0" i="0" lang="en-US" sz="3600" u="none" cap="none" strike="noStrike">
                <a:solidFill>
                  <a:schemeClr val="dk1"/>
                </a:solidFill>
                <a:latin typeface="Calibri"/>
                <a:ea typeface="Calibri"/>
                <a:cs typeface="Calibri"/>
                <a:sym typeface="Calibri"/>
              </a:rPr>
              <a:t> = </a:t>
            </a:r>
            <a:r>
              <a:rPr lang="en-US" sz="3600">
                <a:latin typeface="Calibri"/>
                <a:ea typeface="Calibri"/>
                <a:cs typeface="Calibri"/>
                <a:sym typeface="Calibri"/>
              </a:rPr>
              <a:t>18 </a:t>
            </a:r>
            <a:r>
              <a:rPr lang="en-US" sz="3600">
                <a:latin typeface="Calibri"/>
                <a:ea typeface="Calibri"/>
                <a:cs typeface="Calibri"/>
                <a:sym typeface="Calibri"/>
              </a:rPr>
              <a:t>+</a:t>
            </a:r>
            <a:r>
              <a:rPr lang="en-US" sz="1800">
                <a:latin typeface="Calibri"/>
                <a:ea typeface="Calibri"/>
                <a:cs typeface="Calibri"/>
                <a:sym typeface="Calibri"/>
              </a:rPr>
              <a:t> </a:t>
            </a:r>
            <a:r>
              <a:rPr lang="en-US" sz="3600">
                <a:latin typeface="Calibri"/>
                <a:ea typeface="Calibri"/>
                <a:cs typeface="Calibri"/>
                <a:sym typeface="Calibri"/>
              </a:rPr>
              <a:t>8</a:t>
            </a:r>
            <a:r>
              <a:rPr lang="en-US" sz="1800">
                <a:latin typeface="Calibri"/>
                <a:ea typeface="Calibri"/>
                <a:cs typeface="Calibri"/>
                <a:sym typeface="Calibri"/>
              </a:rPr>
              <a:t> </a:t>
            </a:r>
            <a:r>
              <a:rPr lang="en-US" sz="3600">
                <a:latin typeface="Calibri"/>
                <a:ea typeface="Calibri"/>
                <a:cs typeface="Calibri"/>
                <a:sym typeface="Calibri"/>
              </a:rPr>
              <a:t>+</a:t>
            </a:r>
            <a:r>
              <a:rPr lang="en-US" sz="1800">
                <a:latin typeface="Calibri"/>
                <a:ea typeface="Calibri"/>
                <a:cs typeface="Calibri"/>
                <a:sym typeface="Calibri"/>
              </a:rPr>
              <a:t> </a:t>
            </a:r>
            <a:r>
              <a:rPr lang="en-US" sz="3600">
                <a:latin typeface="Calibri"/>
                <a:ea typeface="Calibri"/>
                <a:cs typeface="Calibri"/>
                <a:sym typeface="Calibri"/>
              </a:rPr>
              <a:t>5</a:t>
            </a:r>
            <a:endParaRPr b="0" i="0" sz="3600" u="none" cap="none" strike="noStrike">
              <a:latin typeface="Calibri"/>
              <a:ea typeface="Calibri"/>
              <a:cs typeface="Calibri"/>
              <a:sym typeface="Calibri"/>
            </a:endParaRPr>
          </a:p>
        </p:txBody>
      </p:sp>
      <p:cxnSp>
        <p:nvCxnSpPr>
          <p:cNvPr id="1545" name="Google Shape;1545;p124"/>
          <p:cNvCxnSpPr/>
          <p:nvPr/>
        </p:nvCxnSpPr>
        <p:spPr>
          <a:xfrm>
            <a:off x="3673089" y="4413758"/>
            <a:ext cx="278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546" name="Google Shape;1546;p124"/>
          <p:cNvCxnSpPr/>
          <p:nvPr/>
        </p:nvCxnSpPr>
        <p:spPr>
          <a:xfrm>
            <a:off x="4209588" y="4413755"/>
            <a:ext cx="278400" cy="0"/>
          </a:xfrm>
          <a:prstGeom prst="straightConnector1">
            <a:avLst/>
          </a:prstGeom>
          <a:noFill/>
          <a:ln cap="flat" cmpd="sng" w="9525">
            <a:solidFill>
              <a:srgbClr val="FF0000"/>
            </a:solidFill>
            <a:prstDash val="solid"/>
            <a:miter lim="800000"/>
            <a:headEnd len="sm" w="sm" type="none"/>
            <a:tailEnd len="med" w="med" type="triangle"/>
          </a:ln>
        </p:spPr>
      </p:cxnSp>
      <p:sp>
        <p:nvSpPr>
          <p:cNvPr id="1547" name="Google Shape;1547;p124"/>
          <p:cNvSpPr txBox="1"/>
          <p:nvPr/>
        </p:nvSpPr>
        <p:spPr>
          <a:xfrm>
            <a:off x="3566150" y="5207213"/>
            <a:ext cx="8518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latin typeface="Calibri"/>
                <a:ea typeface="Calibri"/>
                <a:cs typeface="Calibri"/>
                <a:sym typeface="Calibri"/>
              </a:rPr>
              <a:t>·</a:t>
            </a:r>
            <a:r>
              <a:rPr b="0"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b="0" i="0" lang="en-US" sz="3600" u="none" cap="none" strike="noStrike">
                <a:solidFill>
                  <a:schemeClr val="dk1"/>
                </a:solidFill>
                <a:latin typeface="Calibri"/>
                <a:ea typeface="Calibri"/>
                <a:cs typeface="Calibri"/>
                <a:sym typeface="Calibri"/>
              </a:rPr>
              <a:t> = </a:t>
            </a:r>
            <a:r>
              <a:rPr lang="en-US" sz="3600">
                <a:latin typeface="Calibri"/>
                <a:ea typeface="Calibri"/>
                <a:cs typeface="Calibri"/>
                <a:sym typeface="Calibri"/>
              </a:rPr>
              <a:t>31</a:t>
            </a:r>
            <a:endParaRPr b="0" i="0" sz="3600" u="none" cap="none" strike="noStrike">
              <a:latin typeface="Calibri"/>
              <a:ea typeface="Calibri"/>
              <a:cs typeface="Calibri"/>
              <a:sym typeface="Calibri"/>
            </a:endParaRPr>
          </a:p>
        </p:txBody>
      </p:sp>
      <p:cxnSp>
        <p:nvCxnSpPr>
          <p:cNvPr id="1548" name="Google Shape;1548;p124"/>
          <p:cNvCxnSpPr/>
          <p:nvPr/>
        </p:nvCxnSpPr>
        <p:spPr>
          <a:xfrm>
            <a:off x="3673089" y="5337608"/>
            <a:ext cx="278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549" name="Google Shape;1549;p124"/>
          <p:cNvCxnSpPr/>
          <p:nvPr/>
        </p:nvCxnSpPr>
        <p:spPr>
          <a:xfrm>
            <a:off x="4209588" y="5337605"/>
            <a:ext cx="278400" cy="0"/>
          </a:xfrm>
          <a:prstGeom prst="straightConnector1">
            <a:avLst/>
          </a:prstGeom>
          <a:noFill/>
          <a:ln cap="flat" cmpd="sng" w="9525">
            <a:solidFill>
              <a:srgbClr val="FF0000"/>
            </a:solidFill>
            <a:prstDash val="solid"/>
            <a:miter lim="800000"/>
            <a:headEnd len="sm" w="sm" type="none"/>
            <a:tailEnd len="med" w="med" type="triangle"/>
          </a:ln>
        </p:spPr>
      </p:cxnSp>
      <p:sp>
        <p:nvSpPr>
          <p:cNvPr id="1550" name="Google Shape;1550;p124"/>
          <p:cNvSpPr txBox="1"/>
          <p:nvPr/>
        </p:nvSpPr>
        <p:spPr>
          <a:xfrm>
            <a:off x="2410875" y="3382200"/>
            <a:ext cx="86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1.</a:t>
            </a:r>
            <a:endParaRPr b="0" i="0" sz="3600" u="none" cap="none" strike="noStrike">
              <a:solidFill>
                <a:schemeClr val="dk1"/>
              </a:solidFill>
              <a:latin typeface="Calibri"/>
              <a:ea typeface="Calibri"/>
              <a:cs typeface="Calibri"/>
              <a:sym typeface="Calibri"/>
            </a:endParaRPr>
          </a:p>
        </p:txBody>
      </p:sp>
      <p:sp>
        <p:nvSpPr>
          <p:cNvPr id="1551" name="Google Shape;1551;p124"/>
          <p:cNvSpPr txBox="1"/>
          <p:nvPr/>
        </p:nvSpPr>
        <p:spPr>
          <a:xfrm>
            <a:off x="2410875" y="4294700"/>
            <a:ext cx="86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2.</a:t>
            </a:r>
            <a:endParaRPr b="0" i="0" sz="3600" u="none" cap="none" strike="noStrike">
              <a:solidFill>
                <a:schemeClr val="dk1"/>
              </a:solidFill>
              <a:latin typeface="Calibri"/>
              <a:ea typeface="Calibri"/>
              <a:cs typeface="Calibri"/>
              <a:sym typeface="Calibri"/>
            </a:endParaRPr>
          </a:p>
        </p:txBody>
      </p:sp>
      <p:sp>
        <p:nvSpPr>
          <p:cNvPr id="1552" name="Google Shape;1552;p124"/>
          <p:cNvSpPr txBox="1"/>
          <p:nvPr/>
        </p:nvSpPr>
        <p:spPr>
          <a:xfrm>
            <a:off x="2410875" y="5207213"/>
            <a:ext cx="86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3.</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Google Shape;1558;p125"/>
          <p:cNvSpPr/>
          <p:nvPr/>
        </p:nvSpPr>
        <p:spPr>
          <a:xfrm>
            <a:off x="0" y="1769425"/>
            <a:ext cx="12192000" cy="1211400"/>
          </a:xfrm>
          <a:prstGeom prst="rect">
            <a:avLst/>
          </a:prstGeom>
          <a:solidFill>
            <a:srgbClr val="C9DAF8"/>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9" name="Google Shape;1559;p12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560" name="Google Shape;1560;p12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561" name="Google Shape;1561;p125"/>
          <p:cNvSpPr txBox="1"/>
          <p:nvPr/>
        </p:nvSpPr>
        <p:spPr>
          <a:xfrm>
            <a:off x="18288" y="14001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Let’s try to calculate the dot product.</a:t>
            </a:r>
            <a:endParaRPr sz="1800">
              <a:solidFill>
                <a:schemeClr val="dk1"/>
              </a:solidFill>
              <a:latin typeface="Calibri"/>
              <a:ea typeface="Calibri"/>
              <a:cs typeface="Calibri"/>
              <a:sym typeface="Calibri"/>
            </a:endParaRPr>
          </a:p>
        </p:txBody>
      </p:sp>
      <p:sp>
        <p:nvSpPr>
          <p:cNvPr id="1562" name="Google Shape;1562;p125"/>
          <p:cNvSpPr txBox="1"/>
          <p:nvPr/>
        </p:nvSpPr>
        <p:spPr>
          <a:xfrm>
            <a:off x="74322" y="2191900"/>
            <a:ext cx="3704100" cy="3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US" sz="1800">
                <a:solidFill>
                  <a:schemeClr val="dk1"/>
                </a:solidFill>
                <a:latin typeface="Calibri"/>
                <a:ea typeface="Calibri"/>
                <a:cs typeface="Calibri"/>
                <a:sym typeface="Calibri"/>
              </a:rPr>
              <a:t>Method 2</a:t>
            </a:r>
            <a:endParaRPr b="1" sz="1800">
              <a:solidFill>
                <a:schemeClr val="dk1"/>
              </a:solidFill>
              <a:latin typeface="Calibri"/>
              <a:ea typeface="Calibri"/>
              <a:cs typeface="Calibri"/>
              <a:sym typeface="Calibri"/>
            </a:endParaRPr>
          </a:p>
        </p:txBody>
      </p:sp>
      <p:sp>
        <p:nvSpPr>
          <p:cNvPr id="1563" name="Google Shape;1563;p125"/>
          <p:cNvSpPr/>
          <p:nvPr/>
        </p:nvSpPr>
        <p:spPr>
          <a:xfrm>
            <a:off x="3388448" y="2013400"/>
            <a:ext cx="4213800" cy="72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5"/>
          <p:cNvSpPr txBox="1"/>
          <p:nvPr/>
        </p:nvSpPr>
        <p:spPr>
          <a:xfrm>
            <a:off x="3566141" y="3360225"/>
            <a:ext cx="8625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31</a:t>
            </a:r>
            <a:r>
              <a:rPr b="0" i="0" lang="en-US" sz="3600" u="none" cap="none" strike="noStrike">
                <a:solidFill>
                  <a:schemeClr val="dk1"/>
                </a:solidFill>
                <a:latin typeface="Calibri"/>
                <a:ea typeface="Calibri"/>
                <a:cs typeface="Calibri"/>
                <a:sym typeface="Calibri"/>
              </a:rPr>
              <a:t> = </a:t>
            </a:r>
            <a:r>
              <a:rPr lang="en-US" sz="3600">
                <a:solidFill>
                  <a:schemeClr val="dk1"/>
                </a:solidFill>
              </a:rPr>
              <a:t>√</a:t>
            </a:r>
            <a:r>
              <a:rPr lang="en-US" sz="3600">
                <a:solidFill>
                  <a:srgbClr val="002060"/>
                </a:solidFill>
                <a:latin typeface="Calibri"/>
                <a:ea typeface="Calibri"/>
                <a:cs typeface="Calibri"/>
                <a:sym typeface="Calibri"/>
              </a:rPr>
              <a:t>50</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chemeClr val="dk1"/>
                </a:solidFill>
              </a:rPr>
              <a:t>√</a:t>
            </a:r>
            <a:r>
              <a:rPr lang="en-US" sz="3600">
                <a:solidFill>
                  <a:srgbClr val="FF0000"/>
                </a:solidFill>
                <a:latin typeface="Calibri"/>
                <a:ea typeface="Calibri"/>
                <a:cs typeface="Calibri"/>
                <a:sym typeface="Calibri"/>
              </a:rPr>
              <a:t>41</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cosθ</a:t>
            </a:r>
            <a:endParaRPr b="0" i="0" sz="3600" u="none" cap="none" strike="noStrike">
              <a:solidFill>
                <a:schemeClr val="dk1"/>
              </a:solidFill>
              <a:latin typeface="Calibri"/>
              <a:ea typeface="Calibri"/>
              <a:cs typeface="Calibri"/>
              <a:sym typeface="Calibri"/>
            </a:endParaRPr>
          </a:p>
        </p:txBody>
      </p:sp>
      <p:sp>
        <p:nvSpPr>
          <p:cNvPr id="1565" name="Google Shape;1565;p125"/>
          <p:cNvSpPr txBox="1"/>
          <p:nvPr/>
        </p:nvSpPr>
        <p:spPr>
          <a:xfrm>
            <a:off x="3566150" y="4006413"/>
            <a:ext cx="8625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cosθ</a:t>
            </a:r>
            <a:r>
              <a:rPr b="0" i="0" lang="en-US" sz="3600" u="none" cap="none" strike="noStrike">
                <a:solidFill>
                  <a:schemeClr val="dk1"/>
                </a:solidFill>
                <a:latin typeface="Calibri"/>
                <a:ea typeface="Calibri"/>
                <a:cs typeface="Calibri"/>
                <a:sym typeface="Calibri"/>
              </a:rPr>
              <a:t> = </a:t>
            </a:r>
            <a:r>
              <a:rPr lang="en-US" sz="3600">
                <a:solidFill>
                  <a:schemeClr val="dk1"/>
                </a:solidFill>
                <a:latin typeface="Calibri"/>
                <a:ea typeface="Calibri"/>
                <a:cs typeface="Calibri"/>
                <a:sym typeface="Calibri"/>
              </a:rPr>
              <a:t>31 / (</a:t>
            </a:r>
            <a:r>
              <a:rPr lang="en-US" sz="3600">
                <a:solidFill>
                  <a:schemeClr val="dk1"/>
                </a:solidFill>
              </a:rPr>
              <a:t>√</a:t>
            </a:r>
            <a:r>
              <a:rPr lang="en-US" sz="3600">
                <a:solidFill>
                  <a:srgbClr val="002060"/>
                </a:solidFill>
                <a:latin typeface="Calibri"/>
                <a:ea typeface="Calibri"/>
                <a:cs typeface="Calibri"/>
                <a:sym typeface="Calibri"/>
              </a:rPr>
              <a:t>50</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chemeClr val="dk1"/>
                </a:solidFill>
              </a:rPr>
              <a:t>√</a:t>
            </a:r>
            <a:r>
              <a:rPr lang="en-US" sz="3600">
                <a:solidFill>
                  <a:srgbClr val="FF0000"/>
                </a:solidFill>
                <a:latin typeface="Calibri"/>
                <a:ea typeface="Calibri"/>
                <a:cs typeface="Calibri"/>
                <a:sym typeface="Calibri"/>
              </a:rPr>
              <a:t>41</a:t>
            </a:r>
            <a:r>
              <a:rPr lang="en-US" sz="3600">
                <a:latin typeface="Calibri"/>
                <a:ea typeface="Calibri"/>
                <a:cs typeface="Calibri"/>
                <a:sym typeface="Calibri"/>
              </a:rPr>
              <a:t>)</a:t>
            </a:r>
            <a:endParaRPr b="0" i="0" sz="3600" cap="none" strike="noStrike">
              <a:latin typeface="Calibri"/>
              <a:ea typeface="Calibri"/>
              <a:cs typeface="Calibri"/>
              <a:sym typeface="Calibri"/>
            </a:endParaRPr>
          </a:p>
        </p:txBody>
      </p:sp>
      <p:sp>
        <p:nvSpPr>
          <p:cNvPr id="1566" name="Google Shape;1566;p125"/>
          <p:cNvSpPr txBox="1"/>
          <p:nvPr/>
        </p:nvSpPr>
        <p:spPr>
          <a:xfrm>
            <a:off x="3566150" y="4654296"/>
            <a:ext cx="85188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cosθ ≈ 0.6847….</a:t>
            </a:r>
            <a:endParaRPr b="0" i="0" sz="3600" u="none" cap="none" strike="noStrike">
              <a:latin typeface="Calibri"/>
              <a:ea typeface="Calibri"/>
              <a:cs typeface="Calibri"/>
              <a:sym typeface="Calibri"/>
            </a:endParaRPr>
          </a:p>
        </p:txBody>
      </p:sp>
      <p:sp>
        <p:nvSpPr>
          <p:cNvPr id="1567" name="Google Shape;1567;p125"/>
          <p:cNvSpPr txBox="1"/>
          <p:nvPr/>
        </p:nvSpPr>
        <p:spPr>
          <a:xfrm>
            <a:off x="3436475" y="2052025"/>
            <a:ext cx="42138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latin typeface="Calibri"/>
                <a:ea typeface="Calibri"/>
                <a:cs typeface="Calibri"/>
                <a:sym typeface="Calibri"/>
              </a:rPr>
              <a:t>·</a:t>
            </a:r>
            <a:r>
              <a:rPr b="0"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b="0" i="0" lang="en-US" sz="3600" u="none" cap="none" strike="noStrike">
                <a:solidFill>
                  <a:schemeClr val="dk1"/>
                </a:solidFill>
                <a:latin typeface="Calibri"/>
                <a:ea typeface="Calibri"/>
                <a:cs typeface="Calibri"/>
                <a:sym typeface="Calibri"/>
              </a:rPr>
              <a:t> = </a:t>
            </a:r>
            <a:r>
              <a:rPr lang="en-US" sz="3600">
                <a:solidFill>
                  <a:srgbClr val="002060"/>
                </a:solidFill>
                <a:latin typeface="Calibri"/>
                <a:ea typeface="Calibri"/>
                <a:cs typeface="Calibri"/>
                <a:sym typeface="Calibri"/>
              </a:rPr>
              <a:t>|a|</a:t>
            </a:r>
            <a:r>
              <a:rPr lang="en-US" sz="3600">
                <a:solidFill>
                  <a:schemeClr val="dk1"/>
                </a:solidFill>
                <a:latin typeface="Calibri"/>
                <a:ea typeface="Calibri"/>
                <a:cs typeface="Calibri"/>
                <a:sym typeface="Calibri"/>
              </a:rPr>
              <a:t>·</a:t>
            </a:r>
            <a:r>
              <a:rPr lang="en-US" sz="3600">
                <a:solidFill>
                  <a:srgbClr val="FF0000"/>
                </a:solidFill>
                <a:latin typeface="Calibri"/>
                <a:ea typeface="Calibri"/>
                <a:cs typeface="Calibri"/>
                <a:sym typeface="Calibri"/>
              </a:rPr>
              <a:t>|b|</a:t>
            </a:r>
            <a:r>
              <a:rPr lang="en-US" sz="3600">
                <a:solidFill>
                  <a:schemeClr val="dk1"/>
                </a:solidFill>
                <a:latin typeface="Calibri"/>
                <a:ea typeface="Calibri"/>
                <a:cs typeface="Calibri"/>
                <a:sym typeface="Calibri"/>
              </a:rPr>
              <a:t>·</a:t>
            </a:r>
            <a:r>
              <a:rPr b="1" lang="en-US" sz="36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cosθ</a:t>
            </a:r>
            <a:endParaRPr b="0" i="0" sz="3600" u="none" cap="none" strike="noStrike">
              <a:solidFill>
                <a:schemeClr val="dk1"/>
              </a:solidFill>
              <a:latin typeface="Calibri"/>
              <a:ea typeface="Calibri"/>
              <a:cs typeface="Calibri"/>
              <a:sym typeface="Calibri"/>
            </a:endParaRPr>
          </a:p>
        </p:txBody>
      </p:sp>
      <p:cxnSp>
        <p:nvCxnSpPr>
          <p:cNvPr id="1568" name="Google Shape;1568;p125"/>
          <p:cNvCxnSpPr/>
          <p:nvPr/>
        </p:nvCxnSpPr>
        <p:spPr>
          <a:xfrm>
            <a:off x="3696265" y="2164330"/>
            <a:ext cx="209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569" name="Google Shape;1569;p125"/>
          <p:cNvCxnSpPr/>
          <p:nvPr/>
        </p:nvCxnSpPr>
        <p:spPr>
          <a:xfrm>
            <a:off x="4244905" y="2162843"/>
            <a:ext cx="209400" cy="0"/>
          </a:xfrm>
          <a:prstGeom prst="straightConnector1">
            <a:avLst/>
          </a:prstGeom>
          <a:noFill/>
          <a:ln cap="flat" cmpd="sng" w="9525">
            <a:solidFill>
              <a:srgbClr val="FF0000"/>
            </a:solidFill>
            <a:prstDash val="solid"/>
            <a:miter lim="800000"/>
            <a:headEnd len="sm" w="sm" type="none"/>
            <a:tailEnd len="med" w="med" type="triangle"/>
          </a:ln>
        </p:spPr>
      </p:cxnSp>
      <p:cxnSp>
        <p:nvCxnSpPr>
          <p:cNvPr id="1570" name="Google Shape;1570;p125"/>
          <p:cNvCxnSpPr/>
          <p:nvPr/>
        </p:nvCxnSpPr>
        <p:spPr>
          <a:xfrm flipH="1" rot="10800000">
            <a:off x="4791456" y="3419856"/>
            <a:ext cx="507600" cy="1500"/>
          </a:xfrm>
          <a:prstGeom prst="straightConnector1">
            <a:avLst/>
          </a:prstGeom>
          <a:noFill/>
          <a:ln cap="flat" cmpd="sng" w="19050">
            <a:solidFill>
              <a:schemeClr val="dk1"/>
            </a:solidFill>
            <a:prstDash val="solid"/>
            <a:round/>
            <a:headEnd len="sm" w="sm" type="none"/>
            <a:tailEnd len="sm" w="sm" type="none"/>
          </a:ln>
        </p:spPr>
      </p:cxnSp>
      <p:cxnSp>
        <p:nvCxnSpPr>
          <p:cNvPr id="1571" name="Google Shape;1571;p125"/>
          <p:cNvCxnSpPr/>
          <p:nvPr/>
        </p:nvCxnSpPr>
        <p:spPr>
          <a:xfrm flipH="1" rot="10800000">
            <a:off x="5724144" y="3419856"/>
            <a:ext cx="507600" cy="1500"/>
          </a:xfrm>
          <a:prstGeom prst="straightConnector1">
            <a:avLst/>
          </a:prstGeom>
          <a:noFill/>
          <a:ln cap="flat" cmpd="sng" w="19050">
            <a:solidFill>
              <a:schemeClr val="dk1"/>
            </a:solidFill>
            <a:prstDash val="solid"/>
            <a:round/>
            <a:headEnd len="sm" w="sm" type="none"/>
            <a:tailEnd len="sm" w="sm" type="none"/>
          </a:ln>
        </p:spPr>
      </p:cxnSp>
      <p:cxnSp>
        <p:nvCxnSpPr>
          <p:cNvPr id="1572" name="Google Shape;1572;p125"/>
          <p:cNvCxnSpPr/>
          <p:nvPr/>
        </p:nvCxnSpPr>
        <p:spPr>
          <a:xfrm flipH="1" rot="10800000">
            <a:off x="6172200" y="4066088"/>
            <a:ext cx="507600" cy="1500"/>
          </a:xfrm>
          <a:prstGeom prst="straightConnector1">
            <a:avLst/>
          </a:prstGeom>
          <a:noFill/>
          <a:ln cap="flat" cmpd="sng" w="19050">
            <a:solidFill>
              <a:schemeClr val="dk1"/>
            </a:solidFill>
            <a:prstDash val="solid"/>
            <a:round/>
            <a:headEnd len="sm" w="sm" type="none"/>
            <a:tailEnd len="sm" w="sm" type="none"/>
          </a:ln>
        </p:spPr>
      </p:cxnSp>
      <p:cxnSp>
        <p:nvCxnSpPr>
          <p:cNvPr id="1573" name="Google Shape;1573;p125"/>
          <p:cNvCxnSpPr/>
          <p:nvPr/>
        </p:nvCxnSpPr>
        <p:spPr>
          <a:xfrm flipH="1" rot="10800000">
            <a:off x="7104888" y="4066088"/>
            <a:ext cx="507600" cy="1500"/>
          </a:xfrm>
          <a:prstGeom prst="straightConnector1">
            <a:avLst/>
          </a:prstGeom>
          <a:noFill/>
          <a:ln cap="flat" cmpd="sng" w="19050">
            <a:solidFill>
              <a:schemeClr val="dk1"/>
            </a:solidFill>
            <a:prstDash val="solid"/>
            <a:round/>
            <a:headEnd len="sm" w="sm" type="none"/>
            <a:tailEnd len="sm" w="sm" type="none"/>
          </a:ln>
        </p:spPr>
      </p:cxnSp>
      <p:sp>
        <p:nvSpPr>
          <p:cNvPr id="1574" name="Google Shape;1574;p125"/>
          <p:cNvSpPr txBox="1"/>
          <p:nvPr/>
        </p:nvSpPr>
        <p:spPr>
          <a:xfrm>
            <a:off x="3566150" y="5303520"/>
            <a:ext cx="85188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θ = cos</a:t>
            </a:r>
            <a:r>
              <a:rPr baseline="30000" lang="en-US" sz="3600">
                <a:solidFill>
                  <a:schemeClr val="dk1"/>
                </a:solidFill>
              </a:rPr>
              <a:t>-1</a:t>
            </a:r>
            <a:r>
              <a:rPr lang="en-US" sz="3600">
                <a:solidFill>
                  <a:schemeClr val="dk1"/>
                </a:solidFill>
                <a:latin typeface="Calibri"/>
                <a:ea typeface="Calibri"/>
                <a:cs typeface="Calibri"/>
                <a:sym typeface="Calibri"/>
              </a:rPr>
              <a:t> (0.6847….) = 46.79</a:t>
            </a:r>
            <a:endParaRPr b="0" i="0" sz="3600" u="none" cap="none" strike="noStrike">
              <a:latin typeface="Calibri"/>
              <a:ea typeface="Calibri"/>
              <a:cs typeface="Calibri"/>
              <a:sym typeface="Calibri"/>
            </a:endParaRPr>
          </a:p>
        </p:txBody>
      </p:sp>
      <p:sp>
        <p:nvSpPr>
          <p:cNvPr id="1575" name="Google Shape;1575;p125"/>
          <p:cNvSpPr txBox="1"/>
          <p:nvPr/>
        </p:nvSpPr>
        <p:spPr>
          <a:xfrm>
            <a:off x="3566150" y="5952744"/>
            <a:ext cx="8518800" cy="64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600"/>
              <a:buFont typeface="Arial"/>
              <a:buNone/>
            </a:pPr>
            <a:r>
              <a:rPr lang="en-US" sz="3600">
                <a:solidFill>
                  <a:schemeClr val="dk1"/>
                </a:solidFill>
              </a:rPr>
              <a:t>√</a:t>
            </a:r>
            <a:r>
              <a:rPr lang="en-US" sz="3600">
                <a:solidFill>
                  <a:srgbClr val="002060"/>
                </a:solidFill>
                <a:latin typeface="Calibri"/>
                <a:ea typeface="Calibri"/>
                <a:cs typeface="Calibri"/>
                <a:sym typeface="Calibri"/>
              </a:rPr>
              <a:t>50</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chemeClr val="dk1"/>
                </a:solidFill>
              </a:rPr>
              <a:t>√</a:t>
            </a:r>
            <a:r>
              <a:rPr lang="en-US" sz="3600">
                <a:solidFill>
                  <a:srgbClr val="FF0000"/>
                </a:solidFill>
                <a:latin typeface="Calibri"/>
                <a:ea typeface="Calibri"/>
                <a:cs typeface="Calibri"/>
                <a:sym typeface="Calibri"/>
              </a:rPr>
              <a:t>41</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cos(46.79)</a:t>
            </a:r>
            <a:r>
              <a:rPr lang="en-US" sz="3600">
                <a:solidFill>
                  <a:schemeClr val="dk1"/>
                </a:solidFill>
                <a:latin typeface="Calibri"/>
                <a:ea typeface="Calibri"/>
                <a:cs typeface="Calibri"/>
                <a:sym typeface="Calibri"/>
              </a:rPr>
              <a:t> = 31</a:t>
            </a:r>
            <a:endParaRPr b="0" i="0" sz="3600" u="none" cap="none" strike="noStrike">
              <a:latin typeface="Calibri"/>
              <a:ea typeface="Calibri"/>
              <a:cs typeface="Calibri"/>
              <a:sym typeface="Calibri"/>
            </a:endParaRPr>
          </a:p>
        </p:txBody>
      </p:sp>
      <p:cxnSp>
        <p:nvCxnSpPr>
          <p:cNvPr id="1576" name="Google Shape;1576;p125"/>
          <p:cNvCxnSpPr/>
          <p:nvPr/>
        </p:nvCxnSpPr>
        <p:spPr>
          <a:xfrm flipH="1" rot="10800000">
            <a:off x="3895344" y="6009901"/>
            <a:ext cx="507600" cy="1500"/>
          </a:xfrm>
          <a:prstGeom prst="straightConnector1">
            <a:avLst/>
          </a:prstGeom>
          <a:noFill/>
          <a:ln cap="flat" cmpd="sng" w="19050">
            <a:solidFill>
              <a:schemeClr val="dk1"/>
            </a:solidFill>
            <a:prstDash val="solid"/>
            <a:round/>
            <a:headEnd len="sm" w="sm" type="none"/>
            <a:tailEnd len="sm" w="sm" type="none"/>
          </a:ln>
        </p:spPr>
      </p:cxnSp>
      <p:cxnSp>
        <p:nvCxnSpPr>
          <p:cNvPr id="1577" name="Google Shape;1577;p125"/>
          <p:cNvCxnSpPr/>
          <p:nvPr/>
        </p:nvCxnSpPr>
        <p:spPr>
          <a:xfrm flipH="1" rot="10800000">
            <a:off x="4828032" y="6009901"/>
            <a:ext cx="507600" cy="1500"/>
          </a:xfrm>
          <a:prstGeom prst="straightConnector1">
            <a:avLst/>
          </a:prstGeom>
          <a:noFill/>
          <a:ln cap="flat" cmpd="sng" w="19050">
            <a:solidFill>
              <a:schemeClr val="dk1"/>
            </a:solidFill>
            <a:prstDash val="solid"/>
            <a:round/>
            <a:headEnd len="sm" w="sm" type="none"/>
            <a:tailEnd len="sm" w="sm" type="none"/>
          </a:ln>
        </p:spPr>
      </p:cxnSp>
      <p:sp>
        <p:nvSpPr>
          <p:cNvPr id="1578" name="Google Shape;1578;p125"/>
          <p:cNvSpPr txBox="1"/>
          <p:nvPr/>
        </p:nvSpPr>
        <p:spPr>
          <a:xfrm>
            <a:off x="2410875" y="3382200"/>
            <a:ext cx="86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1.</a:t>
            </a:r>
            <a:endParaRPr b="0" i="0" sz="3600" u="none" cap="none" strike="noStrike">
              <a:solidFill>
                <a:schemeClr val="dk1"/>
              </a:solidFill>
              <a:latin typeface="Calibri"/>
              <a:ea typeface="Calibri"/>
              <a:cs typeface="Calibri"/>
              <a:sym typeface="Calibri"/>
            </a:endParaRPr>
          </a:p>
        </p:txBody>
      </p:sp>
      <p:sp>
        <p:nvSpPr>
          <p:cNvPr id="1579" name="Google Shape;1579;p125"/>
          <p:cNvSpPr txBox="1"/>
          <p:nvPr/>
        </p:nvSpPr>
        <p:spPr>
          <a:xfrm>
            <a:off x="2410875" y="4006425"/>
            <a:ext cx="86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2</a:t>
            </a:r>
            <a:r>
              <a:rPr lang="en-US" sz="3600">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1580" name="Google Shape;1580;p125"/>
          <p:cNvSpPr txBox="1"/>
          <p:nvPr/>
        </p:nvSpPr>
        <p:spPr>
          <a:xfrm>
            <a:off x="2410875" y="4654300"/>
            <a:ext cx="86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3</a:t>
            </a:r>
            <a:r>
              <a:rPr lang="en-US" sz="3600">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1581" name="Google Shape;1581;p125"/>
          <p:cNvSpPr txBox="1"/>
          <p:nvPr/>
        </p:nvSpPr>
        <p:spPr>
          <a:xfrm>
            <a:off x="2410875" y="5303525"/>
            <a:ext cx="86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4</a:t>
            </a:r>
            <a:r>
              <a:rPr lang="en-US" sz="3600">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1582" name="Google Shape;1582;p125"/>
          <p:cNvSpPr txBox="1"/>
          <p:nvPr/>
        </p:nvSpPr>
        <p:spPr>
          <a:xfrm>
            <a:off x="2410875" y="5926400"/>
            <a:ext cx="864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5.</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7" name="Shape 1587"/>
        <p:cNvGrpSpPr/>
        <p:nvPr/>
      </p:nvGrpSpPr>
      <p:grpSpPr>
        <a:xfrm>
          <a:off x="0" y="0"/>
          <a:ext cx="0" cy="0"/>
          <a:chOff x="0" y="0"/>
          <a:chExt cx="0" cy="0"/>
        </a:xfrm>
      </p:grpSpPr>
      <p:pic>
        <p:nvPicPr>
          <p:cNvPr id="1588" name="Google Shape;1588;p12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589" name="Google Shape;1589;p12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p:txBody>
      </p:sp>
      <p:sp>
        <p:nvSpPr>
          <p:cNvPr id="1590" name="Google Shape;1590;p126"/>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591" name="Google Shape;1591;p126"/>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3D vector</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Vector length</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Unit vector</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Dot product</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Cross product</a:t>
            </a:r>
            <a:endParaRPr sz="1800">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pic>
        <p:nvPicPr>
          <p:cNvPr id="1597" name="Google Shape;1597;p12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598" name="Google Shape;1598;p12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599" name="Google Shape;1599;p127"/>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a:t>
            </a:r>
            <a:r>
              <a:rPr b="1" lang="en-US" sz="2400" u="sng">
                <a:solidFill>
                  <a:schemeClr val="dk1"/>
                </a:solidFill>
                <a:latin typeface="Calibri"/>
                <a:ea typeface="Calibri"/>
                <a:cs typeface="Calibri"/>
                <a:sym typeface="Calibri"/>
              </a:rPr>
              <a:t>cross </a:t>
            </a:r>
            <a:r>
              <a:rPr b="1" lang="en-US" sz="2400" u="sng">
                <a:solidFill>
                  <a:schemeClr val="dk1"/>
                </a:solidFill>
                <a:latin typeface="Calibri"/>
                <a:ea typeface="Calibri"/>
                <a:cs typeface="Calibri"/>
                <a:sym typeface="Calibri"/>
              </a:rPr>
              <a:t>product</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1600" name="Google Shape;1600;p127"/>
          <p:cNvSpPr txBox="1"/>
          <p:nvPr/>
        </p:nvSpPr>
        <p:spPr>
          <a:xfrm>
            <a:off x="4183944" y="3044952"/>
            <a:ext cx="3824100" cy="2046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“multiplying” vectors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results in a vector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right angle</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usually written as </a:t>
            </a:r>
            <a:endParaRPr sz="1800">
              <a:solidFill>
                <a:schemeClr val="dk1"/>
              </a:solidFill>
              <a:latin typeface="Calibri"/>
              <a:ea typeface="Calibri"/>
              <a:cs typeface="Calibri"/>
              <a:sym typeface="Calibri"/>
            </a:endParaRPr>
          </a:p>
        </p:txBody>
      </p:sp>
      <p:sp>
        <p:nvSpPr>
          <p:cNvPr id="1601" name="Google Shape;1601;p127"/>
          <p:cNvSpPr txBox="1"/>
          <p:nvPr/>
        </p:nvSpPr>
        <p:spPr>
          <a:xfrm>
            <a:off x="6526000" y="4457125"/>
            <a:ext cx="12333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0" i="0" lang="en-US" sz="3600" u="none" cap="none" strike="noStrike">
                <a:solidFill>
                  <a:srgbClr val="002060"/>
                </a:solidFill>
                <a:latin typeface="Calibri"/>
                <a:ea typeface="Calibri"/>
                <a:cs typeface="Calibri"/>
                <a:sym typeface="Calibri"/>
              </a:rPr>
              <a:t> </a:t>
            </a:r>
            <a:r>
              <a:rPr b="1" lang="en-US" sz="3600">
                <a:solidFill>
                  <a:schemeClr val="dk1"/>
                </a:solidFill>
                <a:latin typeface="Calibri"/>
                <a:ea typeface="Calibri"/>
                <a:cs typeface="Calibri"/>
                <a:sym typeface="Calibri"/>
              </a:rPr>
              <a:t>x</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endParaRPr b="0" i="0" sz="3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2060"/>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28"/>
          <p:cNvSpPr/>
          <p:nvPr/>
        </p:nvSpPr>
        <p:spPr>
          <a:xfrm>
            <a:off x="4985550" y="4266934"/>
            <a:ext cx="5853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8"/>
          <p:cNvSpPr/>
          <p:nvPr/>
        </p:nvSpPr>
        <p:spPr>
          <a:xfrm>
            <a:off x="4985550" y="3718275"/>
            <a:ext cx="5853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8"/>
          <p:cNvSpPr/>
          <p:nvPr/>
        </p:nvSpPr>
        <p:spPr>
          <a:xfrm>
            <a:off x="4985550" y="3169635"/>
            <a:ext cx="5853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 name="Google Shape;1610;p12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611" name="Google Shape;1611;p12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612" name="Google Shape;1612;p128"/>
          <p:cNvSpPr txBox="1"/>
          <p:nvPr/>
        </p:nvSpPr>
        <p:spPr>
          <a:xfrm>
            <a:off x="3570450" y="3568025"/>
            <a:ext cx="14151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i="0" lang="en-US" sz="3600" u="none" cap="none" strike="noStrike">
                <a:solidFill>
                  <a:schemeClr val="dk1"/>
                </a:solidFill>
                <a:latin typeface="Calibri"/>
                <a:ea typeface="Calibri"/>
                <a:cs typeface="Calibri"/>
                <a:sym typeface="Calibri"/>
              </a:rPr>
              <a:t> =        </a:t>
            </a:r>
            <a:endParaRPr i="0" sz="3600" u="none" cap="none" strike="noStrike">
              <a:solidFill>
                <a:schemeClr val="dk1"/>
              </a:solidFill>
              <a:latin typeface="Calibri"/>
              <a:ea typeface="Calibri"/>
              <a:cs typeface="Calibri"/>
              <a:sym typeface="Calibri"/>
            </a:endParaRPr>
          </a:p>
        </p:txBody>
      </p:sp>
      <p:sp>
        <p:nvSpPr>
          <p:cNvPr id="1613" name="Google Shape;1613;p128"/>
          <p:cNvSpPr txBox="1"/>
          <p:nvPr/>
        </p:nvSpPr>
        <p:spPr>
          <a:xfrm>
            <a:off x="5554350" y="3568025"/>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sp>
        <p:nvSpPr>
          <p:cNvPr id="1614" name="Google Shape;1614;p128"/>
          <p:cNvSpPr txBox="1"/>
          <p:nvPr/>
        </p:nvSpPr>
        <p:spPr>
          <a:xfrm>
            <a:off x="6500850" y="3568025"/>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cxnSp>
        <p:nvCxnSpPr>
          <p:cNvPr id="1615" name="Google Shape;1615;p128"/>
          <p:cNvCxnSpPr/>
          <p:nvPr/>
        </p:nvCxnSpPr>
        <p:spPr>
          <a:xfrm>
            <a:off x="3683750" y="3678845"/>
            <a:ext cx="209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616" name="Google Shape;1616;p128"/>
          <p:cNvCxnSpPr/>
          <p:nvPr/>
        </p:nvCxnSpPr>
        <p:spPr>
          <a:xfrm>
            <a:off x="4358670" y="3678843"/>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617" name="Google Shape;1617;p128"/>
          <p:cNvSpPr/>
          <p:nvPr/>
        </p:nvSpPr>
        <p:spPr>
          <a:xfrm>
            <a:off x="5931850" y="3169635"/>
            <a:ext cx="5853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28"/>
          <p:cNvSpPr/>
          <p:nvPr/>
        </p:nvSpPr>
        <p:spPr>
          <a:xfrm>
            <a:off x="5931850" y="3718275"/>
            <a:ext cx="5853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8"/>
          <p:cNvSpPr/>
          <p:nvPr/>
        </p:nvSpPr>
        <p:spPr>
          <a:xfrm>
            <a:off x="5931850" y="4266934"/>
            <a:ext cx="5853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28"/>
          <p:cNvSpPr/>
          <p:nvPr/>
        </p:nvSpPr>
        <p:spPr>
          <a:xfrm>
            <a:off x="7808550" y="3718275"/>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8"/>
          <p:cNvSpPr/>
          <p:nvPr/>
        </p:nvSpPr>
        <p:spPr>
          <a:xfrm>
            <a:off x="7158470" y="4266925"/>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8"/>
          <p:cNvSpPr/>
          <p:nvPr/>
        </p:nvSpPr>
        <p:spPr>
          <a:xfrm>
            <a:off x="8442600" y="3718275"/>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8"/>
          <p:cNvSpPr/>
          <p:nvPr/>
        </p:nvSpPr>
        <p:spPr>
          <a:xfrm>
            <a:off x="9032990" y="4266925"/>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28"/>
          <p:cNvSpPr/>
          <p:nvPr/>
        </p:nvSpPr>
        <p:spPr>
          <a:xfrm>
            <a:off x="7808550" y="4266925"/>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28"/>
          <p:cNvSpPr/>
          <p:nvPr/>
        </p:nvSpPr>
        <p:spPr>
          <a:xfrm>
            <a:off x="8442600" y="4266925"/>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28"/>
          <p:cNvSpPr/>
          <p:nvPr/>
        </p:nvSpPr>
        <p:spPr>
          <a:xfrm>
            <a:off x="7158470" y="3169635"/>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8"/>
          <p:cNvSpPr/>
          <p:nvPr/>
        </p:nvSpPr>
        <p:spPr>
          <a:xfrm>
            <a:off x="9032990" y="3169625"/>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8"/>
          <p:cNvSpPr/>
          <p:nvPr/>
        </p:nvSpPr>
        <p:spPr>
          <a:xfrm>
            <a:off x="7158475" y="3718275"/>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8"/>
          <p:cNvSpPr/>
          <p:nvPr/>
        </p:nvSpPr>
        <p:spPr>
          <a:xfrm>
            <a:off x="7808550" y="3169625"/>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8"/>
          <p:cNvSpPr/>
          <p:nvPr/>
        </p:nvSpPr>
        <p:spPr>
          <a:xfrm>
            <a:off x="9033000" y="3718275"/>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28"/>
          <p:cNvSpPr/>
          <p:nvPr/>
        </p:nvSpPr>
        <p:spPr>
          <a:xfrm>
            <a:off x="8420775" y="3169625"/>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8"/>
          <p:cNvSpPr txBox="1"/>
          <p:nvPr/>
        </p:nvSpPr>
        <p:spPr>
          <a:xfrm>
            <a:off x="9665325" y="3579825"/>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sp>
        <p:nvSpPr>
          <p:cNvPr id="1633" name="Google Shape;1633;p128"/>
          <p:cNvSpPr/>
          <p:nvPr/>
        </p:nvSpPr>
        <p:spPr>
          <a:xfrm>
            <a:off x="10130300" y="4266934"/>
            <a:ext cx="5853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28"/>
          <p:cNvSpPr/>
          <p:nvPr/>
        </p:nvSpPr>
        <p:spPr>
          <a:xfrm>
            <a:off x="10130300" y="3718275"/>
            <a:ext cx="5853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28"/>
          <p:cNvSpPr/>
          <p:nvPr/>
        </p:nvSpPr>
        <p:spPr>
          <a:xfrm>
            <a:off x="10130300" y="3169635"/>
            <a:ext cx="5853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28"/>
          <p:cNvSpPr/>
          <p:nvPr/>
        </p:nvSpPr>
        <p:spPr>
          <a:xfrm>
            <a:off x="5931850" y="2981825"/>
            <a:ext cx="5853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x</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y</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z</a:t>
            </a:r>
            <a:endParaRPr sz="3600">
              <a:solidFill>
                <a:srgbClr val="FF0000"/>
              </a:solidFill>
              <a:latin typeface="Calibri"/>
              <a:ea typeface="Calibri"/>
              <a:cs typeface="Calibri"/>
              <a:sym typeface="Calibri"/>
            </a:endParaRPr>
          </a:p>
        </p:txBody>
      </p:sp>
      <p:sp>
        <p:nvSpPr>
          <p:cNvPr id="1637" name="Google Shape;1637;p128"/>
          <p:cNvSpPr/>
          <p:nvPr/>
        </p:nvSpPr>
        <p:spPr>
          <a:xfrm>
            <a:off x="4985550" y="2981825"/>
            <a:ext cx="5853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x</a:t>
            </a:r>
            <a:endParaRPr i="0" sz="36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y</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z</a:t>
            </a:r>
            <a:endParaRPr sz="3600">
              <a:solidFill>
                <a:srgbClr val="FF0000"/>
              </a:solidFill>
              <a:latin typeface="Calibri"/>
              <a:ea typeface="Calibri"/>
              <a:cs typeface="Calibri"/>
              <a:sym typeface="Calibri"/>
            </a:endParaRPr>
          </a:p>
        </p:txBody>
      </p:sp>
      <p:sp>
        <p:nvSpPr>
          <p:cNvPr id="1638" name="Google Shape;1638;p128"/>
          <p:cNvSpPr/>
          <p:nvPr/>
        </p:nvSpPr>
        <p:spPr>
          <a:xfrm>
            <a:off x="10130300" y="2977611"/>
            <a:ext cx="5853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c</a:t>
            </a:r>
            <a:r>
              <a:rPr lang="en-US" sz="1800">
                <a:latin typeface="Calibri"/>
                <a:ea typeface="Calibri"/>
                <a:cs typeface="Calibri"/>
                <a:sym typeface="Calibri"/>
              </a:rPr>
              <a:t>x</a:t>
            </a:r>
            <a:endParaRPr i="0" sz="3600" u="none" cap="none" strike="noStrike">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c</a:t>
            </a:r>
            <a:r>
              <a:rPr lang="en-US" sz="1800">
                <a:latin typeface="Calibri"/>
                <a:ea typeface="Calibri"/>
                <a:cs typeface="Calibri"/>
                <a:sym typeface="Calibri"/>
              </a:rPr>
              <a:t>y</a:t>
            </a:r>
            <a:endParaRPr i="0" sz="3600" u="none" cap="none" strike="noStrike">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c</a:t>
            </a:r>
            <a:r>
              <a:rPr lang="en-US" sz="1800">
                <a:latin typeface="Calibri"/>
                <a:ea typeface="Calibri"/>
                <a:cs typeface="Calibri"/>
                <a:sym typeface="Calibri"/>
              </a:rPr>
              <a:t>z</a:t>
            </a:r>
            <a:endParaRPr sz="3600">
              <a:latin typeface="Calibri"/>
              <a:ea typeface="Calibri"/>
              <a:cs typeface="Calibri"/>
              <a:sym typeface="Calibri"/>
            </a:endParaRPr>
          </a:p>
        </p:txBody>
      </p:sp>
      <p:sp>
        <p:nvSpPr>
          <p:cNvPr id="1639" name="Google Shape;1639;p128"/>
          <p:cNvSpPr/>
          <p:nvPr/>
        </p:nvSpPr>
        <p:spPr>
          <a:xfrm>
            <a:off x="6982125" y="2981825"/>
            <a:ext cx="26832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y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z</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z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y</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z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x</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x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z</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x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y</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y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x</a:t>
            </a:r>
            <a:endParaRPr sz="3600">
              <a:solidFill>
                <a:srgbClr val="FF0000"/>
              </a:solidFill>
              <a:latin typeface="Calibri"/>
              <a:ea typeface="Calibri"/>
              <a:cs typeface="Calibri"/>
              <a:sym typeface="Calibri"/>
            </a:endParaRPr>
          </a:p>
        </p:txBody>
      </p:sp>
      <p:sp>
        <p:nvSpPr>
          <p:cNvPr id="1640" name="Google Shape;1640;p128"/>
          <p:cNvSpPr txBox="1"/>
          <p:nvPr/>
        </p:nvSpPr>
        <p:spPr>
          <a:xfrm>
            <a:off x="3570450" y="5420700"/>
            <a:ext cx="4629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b="0"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b="0" i="0" lang="en-US" sz="3600" u="none" cap="none" strike="noStrike">
                <a:solidFill>
                  <a:schemeClr val="dk1"/>
                </a:solidFill>
                <a:latin typeface="Calibri"/>
                <a:ea typeface="Calibri"/>
                <a:cs typeface="Calibri"/>
                <a:sym typeface="Calibri"/>
              </a:rPr>
              <a:t> = </a:t>
            </a:r>
            <a:r>
              <a:rPr lang="en-US" sz="3600">
                <a:solidFill>
                  <a:srgbClr val="002060"/>
                </a:solidFill>
                <a:latin typeface="Calibri"/>
                <a:ea typeface="Calibri"/>
                <a:cs typeface="Calibri"/>
                <a:sym typeface="Calibri"/>
              </a:rPr>
              <a:t>|a|</a:t>
            </a:r>
            <a:r>
              <a:rPr lang="en-US" sz="3600">
                <a:solidFill>
                  <a:schemeClr val="dk1"/>
                </a:solidFill>
                <a:latin typeface="Calibri"/>
                <a:ea typeface="Calibri"/>
                <a:cs typeface="Calibri"/>
                <a:sym typeface="Calibri"/>
              </a:rPr>
              <a:t>·</a:t>
            </a:r>
            <a:r>
              <a:rPr lang="en-US" sz="3600">
                <a:solidFill>
                  <a:srgbClr val="FF0000"/>
                </a:solidFill>
                <a:latin typeface="Calibri"/>
                <a:ea typeface="Calibri"/>
                <a:cs typeface="Calibri"/>
                <a:sym typeface="Calibri"/>
              </a:rPr>
              <a:t>|b|</a:t>
            </a:r>
            <a:r>
              <a:rPr lang="en-US" sz="3600">
                <a:solidFill>
                  <a:schemeClr val="dk1"/>
                </a:solidFill>
                <a:latin typeface="Calibri"/>
                <a:ea typeface="Calibri"/>
                <a:cs typeface="Calibri"/>
                <a:sym typeface="Calibri"/>
              </a:rPr>
              <a:t>·</a:t>
            </a:r>
            <a:r>
              <a:rPr b="1" lang="en-US" sz="36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sinθ</a:t>
            </a:r>
            <a:r>
              <a:rPr b="1" lang="en-US" sz="36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a:t>
            </a:r>
            <a:r>
              <a:rPr b="1" lang="en-US" sz="3600">
                <a:solidFill>
                  <a:schemeClr val="dk1"/>
                </a:solidFill>
                <a:latin typeface="Calibri"/>
                <a:ea typeface="Calibri"/>
                <a:cs typeface="Calibri"/>
                <a:sym typeface="Calibri"/>
              </a:rPr>
              <a:t> n</a:t>
            </a:r>
            <a:endParaRPr b="0" i="0" sz="3600" u="none" cap="none" strike="noStrike">
              <a:solidFill>
                <a:schemeClr val="dk1"/>
              </a:solidFill>
              <a:latin typeface="Calibri"/>
              <a:ea typeface="Calibri"/>
              <a:cs typeface="Calibri"/>
              <a:sym typeface="Calibri"/>
            </a:endParaRPr>
          </a:p>
        </p:txBody>
      </p:sp>
      <p:sp>
        <p:nvSpPr>
          <p:cNvPr id="1641" name="Google Shape;1641;p128"/>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a:t>
            </a:r>
            <a:r>
              <a:rPr b="1" lang="en-US" sz="2400" u="sng">
                <a:solidFill>
                  <a:schemeClr val="dk1"/>
                </a:solidFill>
                <a:latin typeface="Calibri"/>
                <a:ea typeface="Calibri"/>
                <a:cs typeface="Calibri"/>
                <a:sym typeface="Calibri"/>
              </a:rPr>
              <a:t>cross</a:t>
            </a:r>
            <a:r>
              <a:rPr b="1" lang="en-US" sz="2400" u="sng">
                <a:solidFill>
                  <a:schemeClr val="dk1"/>
                </a:solidFill>
                <a:latin typeface="Calibri"/>
                <a:ea typeface="Calibri"/>
                <a:cs typeface="Calibri"/>
                <a:sym typeface="Calibri"/>
              </a:rPr>
              <a:t> product</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1642" name="Google Shape;1642;p128"/>
          <p:cNvSpPr txBox="1"/>
          <p:nvPr/>
        </p:nvSpPr>
        <p:spPr>
          <a:xfrm>
            <a:off x="1476400" y="2860700"/>
            <a:ext cx="1772700" cy="35070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Formula 1:</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Formula 2:</a:t>
            </a:r>
            <a:endParaRPr sz="1800">
              <a:solidFill>
                <a:schemeClr val="dk1"/>
              </a:solidFill>
              <a:latin typeface="Calibri"/>
              <a:ea typeface="Calibri"/>
              <a:cs typeface="Calibri"/>
              <a:sym typeface="Calibri"/>
            </a:endParaRPr>
          </a:p>
        </p:txBody>
      </p:sp>
      <p:cxnSp>
        <p:nvCxnSpPr>
          <p:cNvPr id="1643" name="Google Shape;1643;p128"/>
          <p:cNvCxnSpPr/>
          <p:nvPr/>
        </p:nvCxnSpPr>
        <p:spPr>
          <a:xfrm>
            <a:off x="3683750" y="5507645"/>
            <a:ext cx="209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644" name="Google Shape;1644;p128"/>
          <p:cNvCxnSpPr/>
          <p:nvPr/>
        </p:nvCxnSpPr>
        <p:spPr>
          <a:xfrm>
            <a:off x="4358670" y="5507643"/>
            <a:ext cx="209400" cy="0"/>
          </a:xfrm>
          <a:prstGeom prst="straightConnector1">
            <a:avLst/>
          </a:prstGeom>
          <a:noFill/>
          <a:ln cap="flat" cmpd="sng" w="9525">
            <a:solidFill>
              <a:srgbClr val="FF0000"/>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1000"/>
                                        <p:tgtEl>
                                          <p:spTgt spid="1607"/>
                                        </p:tgtEl>
                                      </p:cBhvr>
                                    </p:animEffect>
                                  </p:childTnLst>
                                </p:cTn>
                              </p:par>
                              <p:par>
                                <p:cTn fill="hold" nodeType="withEffect" presetClass="entr" presetID="10" presetSubtype="0">
                                  <p:stCondLst>
                                    <p:cond delay="0"/>
                                  </p:stCondLst>
                                  <p:childTnLst>
                                    <p:set>
                                      <p:cBhvr>
                                        <p:cTn dur="1" fill="hold">
                                          <p:stCondLst>
                                            <p:cond delay="0"/>
                                          </p:stCondLst>
                                        </p:cTn>
                                        <p:tgtEl>
                                          <p:spTgt spid="1608"/>
                                        </p:tgtEl>
                                        <p:attrNameLst>
                                          <p:attrName>style.visibility</p:attrName>
                                        </p:attrNameLst>
                                      </p:cBhvr>
                                      <p:to>
                                        <p:strVal val="visible"/>
                                      </p:to>
                                    </p:set>
                                    <p:animEffect filter="fade" transition="in">
                                      <p:cBhvr>
                                        <p:cTn dur="1000"/>
                                        <p:tgtEl>
                                          <p:spTgt spid="1608"/>
                                        </p:tgtEl>
                                      </p:cBhvr>
                                    </p:animEffect>
                                  </p:childTnLst>
                                </p:cTn>
                              </p:par>
                              <p:par>
                                <p:cTn fill="hold" nodeType="withEffect" presetClass="entr" presetID="10" presetSubtype="0">
                                  <p:stCondLst>
                                    <p:cond delay="0"/>
                                  </p:stCondLst>
                                  <p:childTnLst>
                                    <p:set>
                                      <p:cBhvr>
                                        <p:cTn dur="1" fill="hold">
                                          <p:stCondLst>
                                            <p:cond delay="0"/>
                                          </p:stCondLst>
                                        </p:cTn>
                                        <p:tgtEl>
                                          <p:spTgt spid="1609"/>
                                        </p:tgtEl>
                                        <p:attrNameLst>
                                          <p:attrName>style.visibility</p:attrName>
                                        </p:attrNameLst>
                                      </p:cBhvr>
                                      <p:to>
                                        <p:strVal val="visible"/>
                                      </p:to>
                                    </p:set>
                                    <p:animEffect filter="fade" transition="in">
                                      <p:cBhvr>
                                        <p:cTn dur="1000"/>
                                        <p:tgtEl>
                                          <p:spTgt spid="1609"/>
                                        </p:tgtEl>
                                      </p:cBhvr>
                                    </p:animEffect>
                                  </p:childTnLst>
                                </p:cTn>
                              </p:par>
                              <p:par>
                                <p:cTn fill="hold" nodeType="withEffect" presetClass="entr" presetID="10" presetSubtype="0">
                                  <p:stCondLst>
                                    <p:cond delay="0"/>
                                  </p:stCondLst>
                                  <p:childTnLst>
                                    <p:set>
                                      <p:cBhvr>
                                        <p:cTn dur="1" fill="hold">
                                          <p:stCondLst>
                                            <p:cond delay="0"/>
                                          </p:stCondLst>
                                        </p:cTn>
                                        <p:tgtEl>
                                          <p:spTgt spid="1617"/>
                                        </p:tgtEl>
                                        <p:attrNameLst>
                                          <p:attrName>style.visibility</p:attrName>
                                        </p:attrNameLst>
                                      </p:cBhvr>
                                      <p:to>
                                        <p:strVal val="visible"/>
                                      </p:to>
                                    </p:set>
                                    <p:animEffect filter="fade" transition="in">
                                      <p:cBhvr>
                                        <p:cTn dur="1000"/>
                                        <p:tgtEl>
                                          <p:spTgt spid="1617"/>
                                        </p:tgtEl>
                                      </p:cBhvr>
                                    </p:animEffect>
                                  </p:childTnLst>
                                </p:cTn>
                              </p:par>
                              <p:par>
                                <p:cTn fill="hold" nodeType="withEffect" presetClass="entr" presetID="10" presetSubtype="0">
                                  <p:stCondLst>
                                    <p:cond delay="0"/>
                                  </p:stCondLst>
                                  <p:childTnLst>
                                    <p:set>
                                      <p:cBhvr>
                                        <p:cTn dur="1" fill="hold">
                                          <p:stCondLst>
                                            <p:cond delay="0"/>
                                          </p:stCondLst>
                                        </p:cTn>
                                        <p:tgtEl>
                                          <p:spTgt spid="1618"/>
                                        </p:tgtEl>
                                        <p:attrNameLst>
                                          <p:attrName>style.visibility</p:attrName>
                                        </p:attrNameLst>
                                      </p:cBhvr>
                                      <p:to>
                                        <p:strVal val="visible"/>
                                      </p:to>
                                    </p:set>
                                    <p:animEffect filter="fade" transition="in">
                                      <p:cBhvr>
                                        <p:cTn dur="1000"/>
                                        <p:tgtEl>
                                          <p:spTgt spid="1618"/>
                                        </p:tgtEl>
                                      </p:cBhvr>
                                    </p:animEffect>
                                  </p:childTnLst>
                                </p:cTn>
                              </p:par>
                              <p:par>
                                <p:cTn fill="hold" nodeType="with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1000"/>
                                        <p:tgtEl>
                                          <p:spTgt spid="1619"/>
                                        </p:tgtEl>
                                      </p:cBhvr>
                                    </p:animEffect>
                                  </p:childTnLst>
                                </p:cTn>
                              </p:par>
                              <p:par>
                                <p:cTn fill="hold" nodeType="withEffect" presetClass="entr" presetID="10" presetSubtype="0">
                                  <p:stCondLst>
                                    <p:cond delay="0"/>
                                  </p:stCondLst>
                                  <p:childTnLst>
                                    <p:set>
                                      <p:cBhvr>
                                        <p:cTn dur="1" fill="hold">
                                          <p:stCondLst>
                                            <p:cond delay="0"/>
                                          </p:stCondLst>
                                        </p:cTn>
                                        <p:tgtEl>
                                          <p:spTgt spid="1620"/>
                                        </p:tgtEl>
                                        <p:attrNameLst>
                                          <p:attrName>style.visibility</p:attrName>
                                        </p:attrNameLst>
                                      </p:cBhvr>
                                      <p:to>
                                        <p:strVal val="visible"/>
                                      </p:to>
                                    </p:set>
                                    <p:animEffect filter="fade" transition="in">
                                      <p:cBhvr>
                                        <p:cTn dur="1000"/>
                                        <p:tgtEl>
                                          <p:spTgt spid="1620"/>
                                        </p:tgtEl>
                                      </p:cBhvr>
                                    </p:animEffect>
                                  </p:childTnLst>
                                </p:cTn>
                              </p:par>
                              <p:par>
                                <p:cTn fill="hold" nodeType="withEffect" presetClass="entr" presetID="10" presetSubtype="0">
                                  <p:stCondLst>
                                    <p:cond delay="0"/>
                                  </p:stCondLst>
                                  <p:childTnLst>
                                    <p:set>
                                      <p:cBhvr>
                                        <p:cTn dur="1" fill="hold">
                                          <p:stCondLst>
                                            <p:cond delay="0"/>
                                          </p:stCondLst>
                                        </p:cTn>
                                        <p:tgtEl>
                                          <p:spTgt spid="1621"/>
                                        </p:tgtEl>
                                        <p:attrNameLst>
                                          <p:attrName>style.visibility</p:attrName>
                                        </p:attrNameLst>
                                      </p:cBhvr>
                                      <p:to>
                                        <p:strVal val="visible"/>
                                      </p:to>
                                    </p:set>
                                    <p:animEffect filter="fade" transition="in">
                                      <p:cBhvr>
                                        <p:cTn dur="1000"/>
                                        <p:tgtEl>
                                          <p:spTgt spid="1621"/>
                                        </p:tgtEl>
                                      </p:cBhvr>
                                    </p:animEffect>
                                  </p:childTnLst>
                                </p:cTn>
                              </p:par>
                              <p:par>
                                <p:cTn fill="hold" nodeType="withEffect" presetClass="entr" presetID="10" presetSubtype="0">
                                  <p:stCondLst>
                                    <p:cond delay="0"/>
                                  </p:stCondLst>
                                  <p:childTnLst>
                                    <p:set>
                                      <p:cBhvr>
                                        <p:cTn dur="1" fill="hold">
                                          <p:stCondLst>
                                            <p:cond delay="0"/>
                                          </p:stCondLst>
                                        </p:cTn>
                                        <p:tgtEl>
                                          <p:spTgt spid="1622"/>
                                        </p:tgtEl>
                                        <p:attrNameLst>
                                          <p:attrName>style.visibility</p:attrName>
                                        </p:attrNameLst>
                                      </p:cBhvr>
                                      <p:to>
                                        <p:strVal val="visible"/>
                                      </p:to>
                                    </p:set>
                                    <p:animEffect filter="fade" transition="in">
                                      <p:cBhvr>
                                        <p:cTn dur="1000"/>
                                        <p:tgtEl>
                                          <p:spTgt spid="1622"/>
                                        </p:tgtEl>
                                      </p:cBhvr>
                                    </p:animEffect>
                                  </p:childTnLst>
                                </p:cTn>
                              </p:par>
                              <p:par>
                                <p:cTn fill="hold" nodeType="withEffect" presetClass="entr" presetID="10" presetSubtype="0">
                                  <p:stCondLst>
                                    <p:cond delay="0"/>
                                  </p:stCondLst>
                                  <p:childTnLst>
                                    <p:set>
                                      <p:cBhvr>
                                        <p:cTn dur="1" fill="hold">
                                          <p:stCondLst>
                                            <p:cond delay="0"/>
                                          </p:stCondLst>
                                        </p:cTn>
                                        <p:tgtEl>
                                          <p:spTgt spid="1624"/>
                                        </p:tgtEl>
                                        <p:attrNameLst>
                                          <p:attrName>style.visibility</p:attrName>
                                        </p:attrNameLst>
                                      </p:cBhvr>
                                      <p:to>
                                        <p:strVal val="visible"/>
                                      </p:to>
                                    </p:set>
                                    <p:animEffect filter="fade" transition="in">
                                      <p:cBhvr>
                                        <p:cTn dur="1000"/>
                                        <p:tgtEl>
                                          <p:spTgt spid="1624"/>
                                        </p:tgtEl>
                                      </p:cBhvr>
                                    </p:animEffect>
                                  </p:childTnLst>
                                </p:cTn>
                              </p:par>
                              <p:par>
                                <p:cTn fill="hold" nodeType="withEffect" presetClass="entr" presetID="10" presetSubtype="0">
                                  <p:stCondLst>
                                    <p:cond delay="0"/>
                                  </p:stCondLst>
                                  <p:childTnLst>
                                    <p:set>
                                      <p:cBhvr>
                                        <p:cTn dur="1" fill="hold">
                                          <p:stCondLst>
                                            <p:cond delay="0"/>
                                          </p:stCondLst>
                                        </p:cTn>
                                        <p:tgtEl>
                                          <p:spTgt spid="1625"/>
                                        </p:tgtEl>
                                        <p:attrNameLst>
                                          <p:attrName>style.visibility</p:attrName>
                                        </p:attrNameLst>
                                      </p:cBhvr>
                                      <p:to>
                                        <p:strVal val="visible"/>
                                      </p:to>
                                    </p:set>
                                    <p:animEffect filter="fade" transition="in">
                                      <p:cBhvr>
                                        <p:cTn dur="1000"/>
                                        <p:tgtEl>
                                          <p:spTgt spid="1625"/>
                                        </p:tgtEl>
                                      </p:cBhvr>
                                    </p:animEffect>
                                  </p:childTnLst>
                                </p:cTn>
                              </p:par>
                              <p:par>
                                <p:cTn fill="hold" nodeType="withEffect" presetClass="entr" presetID="10" presetSubtype="0">
                                  <p:stCondLst>
                                    <p:cond delay="0"/>
                                  </p:stCondLst>
                                  <p:childTnLst>
                                    <p:set>
                                      <p:cBhvr>
                                        <p:cTn dur="1" fill="hold">
                                          <p:stCondLst>
                                            <p:cond delay="0"/>
                                          </p:stCondLst>
                                        </p:cTn>
                                        <p:tgtEl>
                                          <p:spTgt spid="1626"/>
                                        </p:tgtEl>
                                        <p:attrNameLst>
                                          <p:attrName>style.visibility</p:attrName>
                                        </p:attrNameLst>
                                      </p:cBhvr>
                                      <p:to>
                                        <p:strVal val="visible"/>
                                      </p:to>
                                    </p:set>
                                    <p:animEffect filter="fade" transition="in">
                                      <p:cBhvr>
                                        <p:cTn dur="1000"/>
                                        <p:tgtEl>
                                          <p:spTgt spid="1626"/>
                                        </p:tgtEl>
                                      </p:cBhvr>
                                    </p:animEffect>
                                  </p:childTnLst>
                                </p:cTn>
                              </p:par>
                              <p:par>
                                <p:cTn fill="hold" nodeType="withEffect" presetClass="entr" presetID="10" presetSubtype="0">
                                  <p:stCondLst>
                                    <p:cond delay="0"/>
                                  </p:stCondLst>
                                  <p:childTnLst>
                                    <p:set>
                                      <p:cBhvr>
                                        <p:cTn dur="1" fill="hold">
                                          <p:stCondLst>
                                            <p:cond delay="0"/>
                                          </p:stCondLst>
                                        </p:cTn>
                                        <p:tgtEl>
                                          <p:spTgt spid="1627"/>
                                        </p:tgtEl>
                                        <p:attrNameLst>
                                          <p:attrName>style.visibility</p:attrName>
                                        </p:attrNameLst>
                                      </p:cBhvr>
                                      <p:to>
                                        <p:strVal val="visible"/>
                                      </p:to>
                                    </p:set>
                                    <p:animEffect filter="fade" transition="in">
                                      <p:cBhvr>
                                        <p:cTn dur="1000"/>
                                        <p:tgtEl>
                                          <p:spTgt spid="1627"/>
                                        </p:tgtEl>
                                      </p:cBhvr>
                                    </p:animEffect>
                                  </p:childTnLst>
                                </p:cTn>
                              </p:par>
                              <p:par>
                                <p:cTn fill="hold" nodeType="withEffect" presetClass="entr" presetID="10" presetSubtype="0">
                                  <p:stCondLst>
                                    <p:cond delay="0"/>
                                  </p:stCondLst>
                                  <p:childTnLst>
                                    <p:set>
                                      <p:cBhvr>
                                        <p:cTn dur="1" fill="hold">
                                          <p:stCondLst>
                                            <p:cond delay="0"/>
                                          </p:stCondLst>
                                        </p:cTn>
                                        <p:tgtEl>
                                          <p:spTgt spid="1628"/>
                                        </p:tgtEl>
                                        <p:attrNameLst>
                                          <p:attrName>style.visibility</p:attrName>
                                        </p:attrNameLst>
                                      </p:cBhvr>
                                      <p:to>
                                        <p:strVal val="visible"/>
                                      </p:to>
                                    </p:set>
                                    <p:animEffect filter="fade" transition="in">
                                      <p:cBhvr>
                                        <p:cTn dur="1000"/>
                                        <p:tgtEl>
                                          <p:spTgt spid="1628"/>
                                        </p:tgtEl>
                                      </p:cBhvr>
                                    </p:animEffect>
                                  </p:childTnLst>
                                </p:cTn>
                              </p:par>
                              <p:par>
                                <p:cTn fill="hold" nodeType="withEffect" presetClass="entr" presetID="10" presetSubtype="0">
                                  <p:stCondLst>
                                    <p:cond delay="0"/>
                                  </p:stCondLst>
                                  <p:childTnLst>
                                    <p:set>
                                      <p:cBhvr>
                                        <p:cTn dur="1" fill="hold">
                                          <p:stCondLst>
                                            <p:cond delay="0"/>
                                          </p:stCondLst>
                                        </p:cTn>
                                        <p:tgtEl>
                                          <p:spTgt spid="1629"/>
                                        </p:tgtEl>
                                        <p:attrNameLst>
                                          <p:attrName>style.visibility</p:attrName>
                                        </p:attrNameLst>
                                      </p:cBhvr>
                                      <p:to>
                                        <p:strVal val="visible"/>
                                      </p:to>
                                    </p:set>
                                    <p:animEffect filter="fade" transition="in">
                                      <p:cBhvr>
                                        <p:cTn dur="1000"/>
                                        <p:tgtEl>
                                          <p:spTgt spid="1629"/>
                                        </p:tgtEl>
                                      </p:cBhvr>
                                    </p:animEffect>
                                  </p:childTnLst>
                                </p:cTn>
                              </p:par>
                              <p:par>
                                <p:cTn fill="hold" nodeType="with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1000"/>
                                        <p:tgtEl>
                                          <p:spTgt spid="1630"/>
                                        </p:tgtEl>
                                      </p:cBhvr>
                                    </p:animEffect>
                                  </p:childTnLst>
                                </p:cTn>
                              </p:par>
                              <p:par>
                                <p:cTn fill="hold" nodeType="withEffect" presetClass="entr" presetID="10" presetSubtype="0">
                                  <p:stCondLst>
                                    <p:cond delay="0"/>
                                  </p:stCondLst>
                                  <p:childTnLst>
                                    <p:set>
                                      <p:cBhvr>
                                        <p:cTn dur="1" fill="hold">
                                          <p:stCondLst>
                                            <p:cond delay="0"/>
                                          </p:stCondLst>
                                        </p:cTn>
                                        <p:tgtEl>
                                          <p:spTgt spid="1631"/>
                                        </p:tgtEl>
                                        <p:attrNameLst>
                                          <p:attrName>style.visibility</p:attrName>
                                        </p:attrNameLst>
                                      </p:cBhvr>
                                      <p:to>
                                        <p:strVal val="visible"/>
                                      </p:to>
                                    </p:set>
                                    <p:animEffect filter="fade" transition="in">
                                      <p:cBhvr>
                                        <p:cTn dur="1000"/>
                                        <p:tgtEl>
                                          <p:spTgt spid="1631"/>
                                        </p:tgtEl>
                                      </p:cBhvr>
                                    </p:animEffect>
                                  </p:childTnLst>
                                </p:cTn>
                              </p:par>
                              <p:par>
                                <p:cTn fill="hold" nodeType="with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1000"/>
                                        <p:tgtEl>
                                          <p:spTgt spid="1623"/>
                                        </p:tgtEl>
                                      </p:cBhvr>
                                    </p:animEffect>
                                  </p:childTnLst>
                                </p:cTn>
                              </p:par>
                              <p:par>
                                <p:cTn fill="hold" nodeType="with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1000"/>
                                        <p:tgtEl>
                                          <p:spTgt spid="1633"/>
                                        </p:tgtEl>
                                      </p:cBhvr>
                                    </p:animEffect>
                                  </p:childTnLst>
                                </p:cTn>
                              </p:par>
                              <p:par>
                                <p:cTn fill="hold" nodeType="with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1000"/>
                                        <p:tgtEl>
                                          <p:spTgt spid="1634"/>
                                        </p:tgtEl>
                                      </p:cBhvr>
                                    </p:animEffect>
                                  </p:childTnLst>
                                </p:cTn>
                              </p:par>
                              <p:par>
                                <p:cTn fill="hold" nodeType="with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1000"/>
                                        <p:tgtEl>
                                          <p:spTgt spid="1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pic>
        <p:nvPicPr>
          <p:cNvPr id="1650" name="Google Shape;1650;p12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651" name="Google Shape;1651;p12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pic>
        <p:nvPicPr>
          <p:cNvPr id="1652" name="Google Shape;1652;p129"/>
          <p:cNvPicPr preferRelativeResize="0"/>
          <p:nvPr/>
        </p:nvPicPr>
        <p:blipFill>
          <a:blip r:embed="rId4">
            <a:alphaModFix/>
          </a:blip>
          <a:stretch>
            <a:fillRect/>
          </a:stretch>
        </p:blipFill>
        <p:spPr>
          <a:xfrm>
            <a:off x="4919650" y="4546513"/>
            <a:ext cx="2352675" cy="2162175"/>
          </a:xfrm>
          <a:prstGeom prst="rect">
            <a:avLst/>
          </a:prstGeom>
          <a:noFill/>
          <a:ln>
            <a:noFill/>
          </a:ln>
        </p:spPr>
      </p:pic>
      <p:sp>
        <p:nvSpPr>
          <p:cNvPr id="1653" name="Google Shape;1653;p129"/>
          <p:cNvSpPr txBox="1"/>
          <p:nvPr/>
        </p:nvSpPr>
        <p:spPr>
          <a:xfrm>
            <a:off x="2775850" y="4767450"/>
            <a:ext cx="2143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 </a:t>
            </a:r>
            <a:r>
              <a:rPr lang="en-US" sz="3600">
                <a:latin typeface="Calibri"/>
                <a:ea typeface="Calibri"/>
                <a:cs typeface="Calibri"/>
                <a:sym typeface="Calibri"/>
              </a:rPr>
              <a:t>= </a:t>
            </a:r>
            <a:r>
              <a:rPr lang="en-US" sz="3600">
                <a:solidFill>
                  <a:srgbClr val="9900FF"/>
                </a:solidFill>
                <a:latin typeface="Calibri"/>
                <a:ea typeface="Calibri"/>
                <a:cs typeface="Calibri"/>
                <a:sym typeface="Calibri"/>
              </a:rPr>
              <a:t>c</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cxnSp>
        <p:nvCxnSpPr>
          <p:cNvPr id="1654" name="Google Shape;1654;p129"/>
          <p:cNvCxnSpPr/>
          <p:nvPr/>
        </p:nvCxnSpPr>
        <p:spPr>
          <a:xfrm>
            <a:off x="2853875" y="4878258"/>
            <a:ext cx="209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655" name="Google Shape;1655;p129"/>
          <p:cNvCxnSpPr/>
          <p:nvPr/>
        </p:nvCxnSpPr>
        <p:spPr>
          <a:xfrm>
            <a:off x="3528795" y="4878255"/>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656" name="Google Shape;1656;p129"/>
          <p:cNvSpPr txBox="1"/>
          <p:nvPr/>
        </p:nvSpPr>
        <p:spPr>
          <a:xfrm>
            <a:off x="7051825" y="5966775"/>
            <a:ext cx="4221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endParaRPr i="0" sz="3600" u="none" cap="none" strike="noStrike">
              <a:solidFill>
                <a:schemeClr val="dk1"/>
              </a:solidFill>
              <a:latin typeface="Calibri"/>
              <a:ea typeface="Calibri"/>
              <a:cs typeface="Calibri"/>
              <a:sym typeface="Calibri"/>
            </a:endParaRPr>
          </a:p>
        </p:txBody>
      </p:sp>
      <p:cxnSp>
        <p:nvCxnSpPr>
          <p:cNvPr id="1657" name="Google Shape;1657;p129"/>
          <p:cNvCxnSpPr/>
          <p:nvPr/>
        </p:nvCxnSpPr>
        <p:spPr>
          <a:xfrm>
            <a:off x="7165125" y="6153783"/>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658" name="Google Shape;1658;p129"/>
          <p:cNvSpPr txBox="1"/>
          <p:nvPr/>
        </p:nvSpPr>
        <p:spPr>
          <a:xfrm>
            <a:off x="6057850" y="4937800"/>
            <a:ext cx="4221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FF0000"/>
                </a:solidFill>
                <a:latin typeface="Calibri"/>
                <a:ea typeface="Calibri"/>
                <a:cs typeface="Calibri"/>
                <a:sym typeface="Calibri"/>
              </a:rPr>
              <a:t>b</a:t>
            </a:r>
            <a:endParaRPr i="0" sz="3600" u="none" cap="none" strike="noStrike">
              <a:solidFill>
                <a:schemeClr val="dk1"/>
              </a:solidFill>
              <a:latin typeface="Calibri"/>
              <a:ea typeface="Calibri"/>
              <a:cs typeface="Calibri"/>
              <a:sym typeface="Calibri"/>
            </a:endParaRPr>
          </a:p>
        </p:txBody>
      </p:sp>
      <p:cxnSp>
        <p:nvCxnSpPr>
          <p:cNvPr id="1659" name="Google Shape;1659;p129"/>
          <p:cNvCxnSpPr/>
          <p:nvPr/>
        </p:nvCxnSpPr>
        <p:spPr>
          <a:xfrm>
            <a:off x="6171970" y="5048605"/>
            <a:ext cx="209400" cy="0"/>
          </a:xfrm>
          <a:prstGeom prst="straightConnector1">
            <a:avLst/>
          </a:prstGeom>
          <a:noFill/>
          <a:ln cap="flat" cmpd="sng" w="9525">
            <a:solidFill>
              <a:srgbClr val="FF0000"/>
            </a:solidFill>
            <a:prstDash val="solid"/>
            <a:miter lim="800000"/>
            <a:headEnd len="sm" w="sm" type="none"/>
            <a:tailEnd len="med" w="med" type="triangle"/>
          </a:ln>
        </p:spPr>
      </p:cxnSp>
      <p:cxnSp>
        <p:nvCxnSpPr>
          <p:cNvPr id="1660" name="Google Shape;1660;p129"/>
          <p:cNvCxnSpPr/>
          <p:nvPr/>
        </p:nvCxnSpPr>
        <p:spPr>
          <a:xfrm>
            <a:off x="4185795" y="4878255"/>
            <a:ext cx="209400" cy="0"/>
          </a:xfrm>
          <a:prstGeom prst="straightConnector1">
            <a:avLst/>
          </a:prstGeom>
          <a:noFill/>
          <a:ln cap="flat" cmpd="sng" w="9525">
            <a:solidFill>
              <a:srgbClr val="9900FF"/>
            </a:solidFill>
            <a:prstDash val="solid"/>
            <a:miter lim="800000"/>
            <a:headEnd len="sm" w="sm" type="none"/>
            <a:tailEnd len="med" w="med" type="triangle"/>
          </a:ln>
        </p:spPr>
      </p:cxnSp>
      <p:sp>
        <p:nvSpPr>
          <p:cNvPr id="1661" name="Google Shape;1661;p129"/>
          <p:cNvSpPr txBox="1"/>
          <p:nvPr/>
        </p:nvSpPr>
        <p:spPr>
          <a:xfrm>
            <a:off x="5232100" y="4306475"/>
            <a:ext cx="377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9900FF"/>
                </a:solidFill>
                <a:latin typeface="Calibri"/>
                <a:ea typeface="Calibri"/>
                <a:cs typeface="Calibri"/>
                <a:sym typeface="Calibri"/>
              </a:rPr>
              <a:t>c</a:t>
            </a:r>
            <a:endParaRPr i="0" sz="3600" u="none" cap="none" strike="noStrike">
              <a:solidFill>
                <a:schemeClr val="dk1"/>
              </a:solidFill>
              <a:latin typeface="Calibri"/>
              <a:ea typeface="Calibri"/>
              <a:cs typeface="Calibri"/>
              <a:sym typeface="Calibri"/>
            </a:endParaRPr>
          </a:p>
        </p:txBody>
      </p:sp>
      <p:cxnSp>
        <p:nvCxnSpPr>
          <p:cNvPr id="1662" name="Google Shape;1662;p129"/>
          <p:cNvCxnSpPr/>
          <p:nvPr/>
        </p:nvCxnSpPr>
        <p:spPr>
          <a:xfrm>
            <a:off x="5316245" y="4493480"/>
            <a:ext cx="209400" cy="0"/>
          </a:xfrm>
          <a:prstGeom prst="straightConnector1">
            <a:avLst/>
          </a:prstGeom>
          <a:noFill/>
          <a:ln cap="flat" cmpd="sng" w="9525">
            <a:solidFill>
              <a:srgbClr val="9900FF"/>
            </a:solidFill>
            <a:prstDash val="solid"/>
            <a:miter lim="800000"/>
            <a:headEnd len="sm" w="sm" type="none"/>
            <a:tailEnd len="med" w="med" type="triangle"/>
          </a:ln>
        </p:spPr>
      </p:cxnSp>
      <p:sp>
        <p:nvSpPr>
          <p:cNvPr id="1663" name="Google Shape;1663;p129"/>
          <p:cNvSpPr txBox="1"/>
          <p:nvPr/>
        </p:nvSpPr>
        <p:spPr>
          <a:xfrm>
            <a:off x="-37" y="1277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a:t>
            </a:r>
            <a:r>
              <a:rPr b="1" lang="en-US" sz="2400" u="sng">
                <a:solidFill>
                  <a:schemeClr val="dk1"/>
                </a:solidFill>
                <a:latin typeface="Calibri"/>
                <a:ea typeface="Calibri"/>
                <a:cs typeface="Calibri"/>
                <a:sym typeface="Calibri"/>
              </a:rPr>
              <a:t>cross product</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1664" name="Google Shape;1664;p129"/>
          <p:cNvSpPr/>
          <p:nvPr/>
        </p:nvSpPr>
        <p:spPr>
          <a:xfrm>
            <a:off x="2343600" y="1883664"/>
            <a:ext cx="7504800" cy="20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29"/>
          <p:cNvSpPr/>
          <p:nvPr/>
        </p:nvSpPr>
        <p:spPr>
          <a:xfrm>
            <a:off x="3758700" y="3283023"/>
            <a:ext cx="5853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29"/>
          <p:cNvSpPr/>
          <p:nvPr/>
        </p:nvSpPr>
        <p:spPr>
          <a:xfrm>
            <a:off x="3758700" y="2734364"/>
            <a:ext cx="5853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29"/>
          <p:cNvSpPr/>
          <p:nvPr/>
        </p:nvSpPr>
        <p:spPr>
          <a:xfrm>
            <a:off x="3758700" y="2185724"/>
            <a:ext cx="5853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29"/>
          <p:cNvSpPr txBox="1"/>
          <p:nvPr/>
        </p:nvSpPr>
        <p:spPr>
          <a:xfrm>
            <a:off x="2343600" y="2584114"/>
            <a:ext cx="14151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i="0" lang="en-US" sz="3600" u="none" cap="none" strike="noStrike">
                <a:solidFill>
                  <a:schemeClr val="dk1"/>
                </a:solidFill>
                <a:latin typeface="Calibri"/>
                <a:ea typeface="Calibri"/>
                <a:cs typeface="Calibri"/>
                <a:sym typeface="Calibri"/>
              </a:rPr>
              <a:t> =        </a:t>
            </a:r>
            <a:endParaRPr i="0" sz="3600" u="none" cap="none" strike="noStrike">
              <a:solidFill>
                <a:schemeClr val="dk1"/>
              </a:solidFill>
              <a:latin typeface="Calibri"/>
              <a:ea typeface="Calibri"/>
              <a:cs typeface="Calibri"/>
              <a:sym typeface="Calibri"/>
            </a:endParaRPr>
          </a:p>
        </p:txBody>
      </p:sp>
      <p:sp>
        <p:nvSpPr>
          <p:cNvPr id="1669" name="Google Shape;1669;p129"/>
          <p:cNvSpPr txBox="1"/>
          <p:nvPr/>
        </p:nvSpPr>
        <p:spPr>
          <a:xfrm>
            <a:off x="4327500" y="2584114"/>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sp>
        <p:nvSpPr>
          <p:cNvPr id="1670" name="Google Shape;1670;p129"/>
          <p:cNvSpPr txBox="1"/>
          <p:nvPr/>
        </p:nvSpPr>
        <p:spPr>
          <a:xfrm>
            <a:off x="5274000" y="2584114"/>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cxnSp>
        <p:nvCxnSpPr>
          <p:cNvPr id="1671" name="Google Shape;1671;p129"/>
          <p:cNvCxnSpPr/>
          <p:nvPr/>
        </p:nvCxnSpPr>
        <p:spPr>
          <a:xfrm>
            <a:off x="2456900" y="2694934"/>
            <a:ext cx="209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672" name="Google Shape;1672;p129"/>
          <p:cNvCxnSpPr/>
          <p:nvPr/>
        </p:nvCxnSpPr>
        <p:spPr>
          <a:xfrm>
            <a:off x="3131820" y="2694932"/>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673" name="Google Shape;1673;p129"/>
          <p:cNvSpPr/>
          <p:nvPr/>
        </p:nvSpPr>
        <p:spPr>
          <a:xfrm>
            <a:off x="4705000" y="2185724"/>
            <a:ext cx="5853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29"/>
          <p:cNvSpPr/>
          <p:nvPr/>
        </p:nvSpPr>
        <p:spPr>
          <a:xfrm>
            <a:off x="4705000" y="2734364"/>
            <a:ext cx="5853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29"/>
          <p:cNvSpPr/>
          <p:nvPr/>
        </p:nvSpPr>
        <p:spPr>
          <a:xfrm>
            <a:off x="4705000" y="3283023"/>
            <a:ext cx="5853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29"/>
          <p:cNvSpPr/>
          <p:nvPr/>
        </p:nvSpPr>
        <p:spPr>
          <a:xfrm>
            <a:off x="6581700" y="2734364"/>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29"/>
          <p:cNvSpPr/>
          <p:nvPr/>
        </p:nvSpPr>
        <p:spPr>
          <a:xfrm>
            <a:off x="5931620" y="3283014"/>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9"/>
          <p:cNvSpPr/>
          <p:nvPr/>
        </p:nvSpPr>
        <p:spPr>
          <a:xfrm>
            <a:off x="7215750" y="2734364"/>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29"/>
          <p:cNvSpPr/>
          <p:nvPr/>
        </p:nvSpPr>
        <p:spPr>
          <a:xfrm>
            <a:off x="7806140" y="3283014"/>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29"/>
          <p:cNvSpPr/>
          <p:nvPr/>
        </p:nvSpPr>
        <p:spPr>
          <a:xfrm>
            <a:off x="6581700" y="3283014"/>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29"/>
          <p:cNvSpPr/>
          <p:nvPr/>
        </p:nvSpPr>
        <p:spPr>
          <a:xfrm>
            <a:off x="7215750" y="3283014"/>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9"/>
          <p:cNvSpPr/>
          <p:nvPr/>
        </p:nvSpPr>
        <p:spPr>
          <a:xfrm>
            <a:off x="5931620" y="2185724"/>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29"/>
          <p:cNvSpPr/>
          <p:nvPr/>
        </p:nvSpPr>
        <p:spPr>
          <a:xfrm>
            <a:off x="7806140" y="2185714"/>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29"/>
          <p:cNvSpPr/>
          <p:nvPr/>
        </p:nvSpPr>
        <p:spPr>
          <a:xfrm>
            <a:off x="5931625" y="2734364"/>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29"/>
          <p:cNvSpPr/>
          <p:nvPr/>
        </p:nvSpPr>
        <p:spPr>
          <a:xfrm>
            <a:off x="6581700" y="2185714"/>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29"/>
          <p:cNvSpPr/>
          <p:nvPr/>
        </p:nvSpPr>
        <p:spPr>
          <a:xfrm>
            <a:off x="7806150" y="2734364"/>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29"/>
          <p:cNvSpPr/>
          <p:nvPr/>
        </p:nvSpPr>
        <p:spPr>
          <a:xfrm>
            <a:off x="7193925" y="2185714"/>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29"/>
          <p:cNvSpPr txBox="1"/>
          <p:nvPr/>
        </p:nvSpPr>
        <p:spPr>
          <a:xfrm>
            <a:off x="8438475" y="2595914"/>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sp>
        <p:nvSpPr>
          <p:cNvPr id="1689" name="Google Shape;1689;p129"/>
          <p:cNvSpPr/>
          <p:nvPr/>
        </p:nvSpPr>
        <p:spPr>
          <a:xfrm>
            <a:off x="8903450" y="3283023"/>
            <a:ext cx="5853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29"/>
          <p:cNvSpPr/>
          <p:nvPr/>
        </p:nvSpPr>
        <p:spPr>
          <a:xfrm>
            <a:off x="8903450" y="2734364"/>
            <a:ext cx="5853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29"/>
          <p:cNvSpPr/>
          <p:nvPr/>
        </p:nvSpPr>
        <p:spPr>
          <a:xfrm>
            <a:off x="8903450" y="2185724"/>
            <a:ext cx="5853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29"/>
          <p:cNvSpPr/>
          <p:nvPr/>
        </p:nvSpPr>
        <p:spPr>
          <a:xfrm>
            <a:off x="4705000" y="1997914"/>
            <a:ext cx="5853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x</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y</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z</a:t>
            </a:r>
            <a:endParaRPr sz="3600">
              <a:solidFill>
                <a:srgbClr val="FF0000"/>
              </a:solidFill>
              <a:latin typeface="Calibri"/>
              <a:ea typeface="Calibri"/>
              <a:cs typeface="Calibri"/>
              <a:sym typeface="Calibri"/>
            </a:endParaRPr>
          </a:p>
        </p:txBody>
      </p:sp>
      <p:sp>
        <p:nvSpPr>
          <p:cNvPr id="1693" name="Google Shape;1693;p129"/>
          <p:cNvSpPr/>
          <p:nvPr/>
        </p:nvSpPr>
        <p:spPr>
          <a:xfrm>
            <a:off x="3758700" y="1997914"/>
            <a:ext cx="5853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x</a:t>
            </a:r>
            <a:endParaRPr i="0" sz="36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y</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z</a:t>
            </a:r>
            <a:endParaRPr sz="3600">
              <a:solidFill>
                <a:srgbClr val="FF0000"/>
              </a:solidFill>
              <a:latin typeface="Calibri"/>
              <a:ea typeface="Calibri"/>
              <a:cs typeface="Calibri"/>
              <a:sym typeface="Calibri"/>
            </a:endParaRPr>
          </a:p>
        </p:txBody>
      </p:sp>
      <p:sp>
        <p:nvSpPr>
          <p:cNvPr id="1694" name="Google Shape;1694;p129"/>
          <p:cNvSpPr/>
          <p:nvPr/>
        </p:nvSpPr>
        <p:spPr>
          <a:xfrm>
            <a:off x="8903450" y="1993700"/>
            <a:ext cx="5853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c</a:t>
            </a:r>
            <a:r>
              <a:rPr lang="en-US" sz="1800">
                <a:latin typeface="Calibri"/>
                <a:ea typeface="Calibri"/>
                <a:cs typeface="Calibri"/>
                <a:sym typeface="Calibri"/>
              </a:rPr>
              <a:t>x</a:t>
            </a:r>
            <a:endParaRPr i="0" sz="3600" u="none" cap="none" strike="noStrike">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c</a:t>
            </a:r>
            <a:r>
              <a:rPr lang="en-US" sz="1800">
                <a:latin typeface="Calibri"/>
                <a:ea typeface="Calibri"/>
                <a:cs typeface="Calibri"/>
                <a:sym typeface="Calibri"/>
              </a:rPr>
              <a:t>y</a:t>
            </a:r>
            <a:endParaRPr i="0" sz="3600" u="none" cap="none" strike="noStrike">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c</a:t>
            </a:r>
            <a:r>
              <a:rPr lang="en-US" sz="1800">
                <a:latin typeface="Calibri"/>
                <a:ea typeface="Calibri"/>
                <a:cs typeface="Calibri"/>
                <a:sym typeface="Calibri"/>
              </a:rPr>
              <a:t>z</a:t>
            </a:r>
            <a:endParaRPr sz="3600">
              <a:latin typeface="Calibri"/>
              <a:ea typeface="Calibri"/>
              <a:cs typeface="Calibri"/>
              <a:sym typeface="Calibri"/>
            </a:endParaRPr>
          </a:p>
        </p:txBody>
      </p:sp>
      <p:sp>
        <p:nvSpPr>
          <p:cNvPr id="1695" name="Google Shape;1695;p129"/>
          <p:cNvSpPr/>
          <p:nvPr/>
        </p:nvSpPr>
        <p:spPr>
          <a:xfrm>
            <a:off x="5755275" y="1997914"/>
            <a:ext cx="26832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y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z</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z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y</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z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x</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x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z</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x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y</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y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x</a:t>
            </a:r>
            <a:endParaRPr sz="3600">
              <a:solidFill>
                <a:srgbClr val="FF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130"/>
          <p:cNvSpPr/>
          <p:nvPr/>
        </p:nvSpPr>
        <p:spPr>
          <a:xfrm>
            <a:off x="4705000" y="4493025"/>
            <a:ext cx="5853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6</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2</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1</a:t>
            </a:r>
            <a:endParaRPr sz="3600">
              <a:solidFill>
                <a:srgbClr val="FF0000"/>
              </a:solidFill>
              <a:latin typeface="Calibri"/>
              <a:ea typeface="Calibri"/>
              <a:cs typeface="Calibri"/>
              <a:sym typeface="Calibri"/>
            </a:endParaRPr>
          </a:p>
        </p:txBody>
      </p:sp>
      <p:sp>
        <p:nvSpPr>
          <p:cNvPr id="1702" name="Google Shape;1702;p130"/>
          <p:cNvSpPr/>
          <p:nvPr/>
        </p:nvSpPr>
        <p:spPr>
          <a:xfrm>
            <a:off x="3758700" y="4493025"/>
            <a:ext cx="5853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3</a:t>
            </a:r>
            <a:endParaRPr i="0" sz="36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4</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5</a:t>
            </a:r>
            <a:endParaRPr sz="3600">
              <a:solidFill>
                <a:srgbClr val="FF0000"/>
              </a:solidFill>
              <a:latin typeface="Calibri"/>
              <a:ea typeface="Calibri"/>
              <a:cs typeface="Calibri"/>
              <a:sym typeface="Calibri"/>
            </a:endParaRPr>
          </a:p>
        </p:txBody>
      </p:sp>
      <p:sp>
        <p:nvSpPr>
          <p:cNvPr id="1703" name="Google Shape;1703;p130"/>
          <p:cNvSpPr/>
          <p:nvPr/>
        </p:nvSpPr>
        <p:spPr>
          <a:xfrm>
            <a:off x="8903450" y="4488800"/>
            <a:ext cx="10761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-6</a:t>
            </a:r>
            <a:endParaRPr i="0" sz="3600" u="none" cap="none" strike="noStrike">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27</a:t>
            </a:r>
            <a:endParaRPr i="0" sz="3600" u="none" cap="none" strike="noStrike">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-18</a:t>
            </a:r>
            <a:endParaRPr sz="3600">
              <a:latin typeface="Calibri"/>
              <a:ea typeface="Calibri"/>
              <a:cs typeface="Calibri"/>
              <a:sym typeface="Calibri"/>
            </a:endParaRPr>
          </a:p>
        </p:txBody>
      </p:sp>
      <p:sp>
        <p:nvSpPr>
          <p:cNvPr id="1704" name="Google Shape;1704;p130"/>
          <p:cNvSpPr/>
          <p:nvPr/>
        </p:nvSpPr>
        <p:spPr>
          <a:xfrm>
            <a:off x="5755275" y="4493025"/>
            <a:ext cx="26832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4</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1</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5</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2</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5</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6</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3</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1</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3</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2</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4</a:t>
            </a:r>
            <a:r>
              <a:rPr lang="en-US" sz="1800">
                <a:solidFill>
                  <a:srgbClr val="00206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6</a:t>
            </a:r>
            <a:endParaRPr sz="3600">
              <a:solidFill>
                <a:srgbClr val="FF0000"/>
              </a:solidFill>
              <a:latin typeface="Calibri"/>
              <a:ea typeface="Calibri"/>
              <a:cs typeface="Calibri"/>
              <a:sym typeface="Calibri"/>
            </a:endParaRPr>
          </a:p>
        </p:txBody>
      </p:sp>
      <p:pic>
        <p:nvPicPr>
          <p:cNvPr id="1705" name="Google Shape;1705;p13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706" name="Google Shape;1706;p13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707" name="Google Shape;1707;p130"/>
          <p:cNvSpPr/>
          <p:nvPr/>
        </p:nvSpPr>
        <p:spPr>
          <a:xfrm>
            <a:off x="2343600" y="1883664"/>
            <a:ext cx="7504800" cy="204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30"/>
          <p:cNvSpPr/>
          <p:nvPr/>
        </p:nvSpPr>
        <p:spPr>
          <a:xfrm>
            <a:off x="3758700" y="3283023"/>
            <a:ext cx="5853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30"/>
          <p:cNvSpPr/>
          <p:nvPr/>
        </p:nvSpPr>
        <p:spPr>
          <a:xfrm>
            <a:off x="3758700" y="2734364"/>
            <a:ext cx="5853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30"/>
          <p:cNvSpPr/>
          <p:nvPr/>
        </p:nvSpPr>
        <p:spPr>
          <a:xfrm>
            <a:off x="3758700" y="2185724"/>
            <a:ext cx="5853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30"/>
          <p:cNvSpPr txBox="1"/>
          <p:nvPr/>
        </p:nvSpPr>
        <p:spPr>
          <a:xfrm>
            <a:off x="2343600" y="2584114"/>
            <a:ext cx="14151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i="0" lang="en-US" sz="3600" u="none" cap="none" strike="noStrike">
                <a:solidFill>
                  <a:schemeClr val="dk1"/>
                </a:solidFill>
                <a:latin typeface="Calibri"/>
                <a:ea typeface="Calibri"/>
                <a:cs typeface="Calibri"/>
                <a:sym typeface="Calibri"/>
              </a:rPr>
              <a:t> =        </a:t>
            </a:r>
            <a:endParaRPr i="0" sz="3600" u="none" cap="none" strike="noStrike">
              <a:solidFill>
                <a:schemeClr val="dk1"/>
              </a:solidFill>
              <a:latin typeface="Calibri"/>
              <a:ea typeface="Calibri"/>
              <a:cs typeface="Calibri"/>
              <a:sym typeface="Calibri"/>
            </a:endParaRPr>
          </a:p>
        </p:txBody>
      </p:sp>
      <p:sp>
        <p:nvSpPr>
          <p:cNvPr id="1712" name="Google Shape;1712;p130"/>
          <p:cNvSpPr txBox="1"/>
          <p:nvPr/>
        </p:nvSpPr>
        <p:spPr>
          <a:xfrm>
            <a:off x="4327500" y="2584114"/>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sp>
        <p:nvSpPr>
          <p:cNvPr id="1713" name="Google Shape;1713;p130"/>
          <p:cNvSpPr txBox="1"/>
          <p:nvPr/>
        </p:nvSpPr>
        <p:spPr>
          <a:xfrm>
            <a:off x="5274000" y="2584114"/>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cxnSp>
        <p:nvCxnSpPr>
          <p:cNvPr id="1714" name="Google Shape;1714;p130"/>
          <p:cNvCxnSpPr/>
          <p:nvPr/>
        </p:nvCxnSpPr>
        <p:spPr>
          <a:xfrm>
            <a:off x="2456900" y="2694934"/>
            <a:ext cx="209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715" name="Google Shape;1715;p130"/>
          <p:cNvCxnSpPr/>
          <p:nvPr/>
        </p:nvCxnSpPr>
        <p:spPr>
          <a:xfrm>
            <a:off x="3131820" y="2694932"/>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716" name="Google Shape;1716;p130"/>
          <p:cNvSpPr/>
          <p:nvPr/>
        </p:nvSpPr>
        <p:spPr>
          <a:xfrm>
            <a:off x="4705000" y="2185724"/>
            <a:ext cx="5853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30"/>
          <p:cNvSpPr/>
          <p:nvPr/>
        </p:nvSpPr>
        <p:spPr>
          <a:xfrm>
            <a:off x="4705000" y="2734364"/>
            <a:ext cx="5853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30"/>
          <p:cNvSpPr/>
          <p:nvPr/>
        </p:nvSpPr>
        <p:spPr>
          <a:xfrm>
            <a:off x="4705000" y="3283023"/>
            <a:ext cx="5853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30"/>
          <p:cNvSpPr/>
          <p:nvPr/>
        </p:nvSpPr>
        <p:spPr>
          <a:xfrm>
            <a:off x="6581700" y="2734364"/>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30"/>
          <p:cNvSpPr/>
          <p:nvPr/>
        </p:nvSpPr>
        <p:spPr>
          <a:xfrm>
            <a:off x="5931620" y="3283014"/>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30"/>
          <p:cNvSpPr/>
          <p:nvPr/>
        </p:nvSpPr>
        <p:spPr>
          <a:xfrm>
            <a:off x="7215750" y="2734364"/>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30"/>
          <p:cNvSpPr/>
          <p:nvPr/>
        </p:nvSpPr>
        <p:spPr>
          <a:xfrm>
            <a:off x="7806140" y="3283014"/>
            <a:ext cx="4221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30"/>
          <p:cNvSpPr/>
          <p:nvPr/>
        </p:nvSpPr>
        <p:spPr>
          <a:xfrm>
            <a:off x="6581700" y="3283014"/>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30"/>
          <p:cNvSpPr/>
          <p:nvPr/>
        </p:nvSpPr>
        <p:spPr>
          <a:xfrm>
            <a:off x="7215750" y="3283014"/>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30"/>
          <p:cNvSpPr/>
          <p:nvPr/>
        </p:nvSpPr>
        <p:spPr>
          <a:xfrm>
            <a:off x="5931620" y="2185724"/>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30"/>
          <p:cNvSpPr/>
          <p:nvPr/>
        </p:nvSpPr>
        <p:spPr>
          <a:xfrm>
            <a:off x="7806140" y="2185714"/>
            <a:ext cx="4221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0"/>
          <p:cNvSpPr/>
          <p:nvPr/>
        </p:nvSpPr>
        <p:spPr>
          <a:xfrm>
            <a:off x="5931625" y="2734364"/>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30"/>
          <p:cNvSpPr/>
          <p:nvPr/>
        </p:nvSpPr>
        <p:spPr>
          <a:xfrm>
            <a:off x="6581700" y="2185714"/>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30"/>
          <p:cNvSpPr/>
          <p:nvPr/>
        </p:nvSpPr>
        <p:spPr>
          <a:xfrm>
            <a:off x="7806150" y="2734364"/>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30"/>
          <p:cNvSpPr/>
          <p:nvPr/>
        </p:nvSpPr>
        <p:spPr>
          <a:xfrm>
            <a:off x="7193925" y="2185714"/>
            <a:ext cx="4221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30"/>
          <p:cNvSpPr txBox="1"/>
          <p:nvPr/>
        </p:nvSpPr>
        <p:spPr>
          <a:xfrm>
            <a:off x="8438475" y="2595914"/>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sp>
        <p:nvSpPr>
          <p:cNvPr id="1732" name="Google Shape;1732;p130"/>
          <p:cNvSpPr/>
          <p:nvPr/>
        </p:nvSpPr>
        <p:spPr>
          <a:xfrm>
            <a:off x="8903450" y="3283023"/>
            <a:ext cx="585300" cy="369300"/>
          </a:xfrm>
          <a:prstGeom prst="rect">
            <a:avLst/>
          </a:prstGeom>
          <a:solidFill>
            <a:srgbClr val="E69138"/>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30"/>
          <p:cNvSpPr/>
          <p:nvPr/>
        </p:nvSpPr>
        <p:spPr>
          <a:xfrm>
            <a:off x="8903450" y="2734364"/>
            <a:ext cx="585300" cy="3693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30"/>
          <p:cNvSpPr/>
          <p:nvPr/>
        </p:nvSpPr>
        <p:spPr>
          <a:xfrm>
            <a:off x="8903450" y="2185724"/>
            <a:ext cx="585300" cy="3693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30"/>
          <p:cNvSpPr/>
          <p:nvPr/>
        </p:nvSpPr>
        <p:spPr>
          <a:xfrm>
            <a:off x="4705000" y="1997914"/>
            <a:ext cx="5853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x</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y</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z</a:t>
            </a:r>
            <a:endParaRPr sz="3600">
              <a:solidFill>
                <a:srgbClr val="FF0000"/>
              </a:solidFill>
              <a:latin typeface="Calibri"/>
              <a:ea typeface="Calibri"/>
              <a:cs typeface="Calibri"/>
              <a:sym typeface="Calibri"/>
            </a:endParaRPr>
          </a:p>
        </p:txBody>
      </p:sp>
      <p:sp>
        <p:nvSpPr>
          <p:cNvPr id="1736" name="Google Shape;1736;p130"/>
          <p:cNvSpPr/>
          <p:nvPr/>
        </p:nvSpPr>
        <p:spPr>
          <a:xfrm>
            <a:off x="3758700" y="1997914"/>
            <a:ext cx="5853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x</a:t>
            </a:r>
            <a:endParaRPr i="0" sz="36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y</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z</a:t>
            </a:r>
            <a:endParaRPr sz="3600">
              <a:solidFill>
                <a:srgbClr val="FF0000"/>
              </a:solidFill>
              <a:latin typeface="Calibri"/>
              <a:ea typeface="Calibri"/>
              <a:cs typeface="Calibri"/>
              <a:sym typeface="Calibri"/>
            </a:endParaRPr>
          </a:p>
        </p:txBody>
      </p:sp>
      <p:sp>
        <p:nvSpPr>
          <p:cNvPr id="1737" name="Google Shape;1737;p130"/>
          <p:cNvSpPr/>
          <p:nvPr/>
        </p:nvSpPr>
        <p:spPr>
          <a:xfrm>
            <a:off x="8903450" y="1993700"/>
            <a:ext cx="5853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c</a:t>
            </a:r>
            <a:r>
              <a:rPr lang="en-US" sz="1800">
                <a:latin typeface="Calibri"/>
                <a:ea typeface="Calibri"/>
                <a:cs typeface="Calibri"/>
                <a:sym typeface="Calibri"/>
              </a:rPr>
              <a:t>x</a:t>
            </a:r>
            <a:endParaRPr i="0" sz="3600" u="none" cap="none" strike="noStrike">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c</a:t>
            </a:r>
            <a:r>
              <a:rPr lang="en-US" sz="1800">
                <a:latin typeface="Calibri"/>
                <a:ea typeface="Calibri"/>
                <a:cs typeface="Calibri"/>
                <a:sym typeface="Calibri"/>
              </a:rPr>
              <a:t>y</a:t>
            </a:r>
            <a:endParaRPr i="0" sz="3600" u="none" cap="none" strike="noStrike">
              <a:latin typeface="Calibri"/>
              <a:ea typeface="Calibri"/>
              <a:cs typeface="Calibri"/>
              <a:sym typeface="Calibri"/>
            </a:endParaRPr>
          </a:p>
          <a:p>
            <a:pPr indent="0" lvl="0" marL="0" rtl="0" algn="ctr">
              <a:spcBef>
                <a:spcPts val="0"/>
              </a:spcBef>
              <a:spcAft>
                <a:spcPts val="0"/>
              </a:spcAft>
              <a:buClr>
                <a:schemeClr val="dk1"/>
              </a:buClr>
              <a:buSzPts val="3600"/>
              <a:buFont typeface="Arial"/>
              <a:buNone/>
            </a:pPr>
            <a:r>
              <a:rPr lang="en-US" sz="3600">
                <a:latin typeface="Calibri"/>
                <a:ea typeface="Calibri"/>
                <a:cs typeface="Calibri"/>
                <a:sym typeface="Calibri"/>
              </a:rPr>
              <a:t>c</a:t>
            </a:r>
            <a:r>
              <a:rPr lang="en-US" sz="1800">
                <a:latin typeface="Calibri"/>
                <a:ea typeface="Calibri"/>
                <a:cs typeface="Calibri"/>
                <a:sym typeface="Calibri"/>
              </a:rPr>
              <a:t>z</a:t>
            </a:r>
            <a:endParaRPr sz="3600">
              <a:latin typeface="Calibri"/>
              <a:ea typeface="Calibri"/>
              <a:cs typeface="Calibri"/>
              <a:sym typeface="Calibri"/>
            </a:endParaRPr>
          </a:p>
        </p:txBody>
      </p:sp>
      <p:sp>
        <p:nvSpPr>
          <p:cNvPr id="1738" name="Google Shape;1738;p130"/>
          <p:cNvSpPr/>
          <p:nvPr/>
        </p:nvSpPr>
        <p:spPr>
          <a:xfrm>
            <a:off x="5755275" y="1997914"/>
            <a:ext cx="2683200" cy="18186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y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z</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z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y</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z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x</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x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z</a:t>
            </a:r>
            <a:endParaRPr i="0" sz="36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x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y</a:t>
            </a:r>
            <a:r>
              <a:rPr lang="en-US" sz="3600">
                <a:solidFill>
                  <a:srgbClr val="FF0000"/>
                </a:solidFill>
                <a:latin typeface="Calibri"/>
                <a:ea typeface="Calibri"/>
                <a:cs typeface="Calibri"/>
                <a:sym typeface="Calibri"/>
              </a:rPr>
              <a:t> </a:t>
            </a:r>
            <a:r>
              <a:rPr lang="en-US" sz="3600">
                <a:solidFill>
                  <a:schemeClr val="dk1"/>
                </a:solidFill>
                <a:latin typeface="Calibri"/>
                <a:ea typeface="Calibri"/>
                <a:cs typeface="Calibri"/>
                <a:sym typeface="Calibri"/>
              </a:rPr>
              <a:t>- </a:t>
            </a:r>
            <a:r>
              <a:rPr lang="en-US" sz="3600">
                <a:solidFill>
                  <a:srgbClr val="002060"/>
                </a:solidFill>
                <a:latin typeface="Calibri"/>
                <a:ea typeface="Calibri"/>
                <a:cs typeface="Calibri"/>
                <a:sym typeface="Calibri"/>
              </a:rPr>
              <a:t>a</a:t>
            </a:r>
            <a:r>
              <a:rPr lang="en-US" sz="1800">
                <a:solidFill>
                  <a:srgbClr val="002060"/>
                </a:solidFill>
                <a:latin typeface="Calibri"/>
                <a:ea typeface="Calibri"/>
                <a:cs typeface="Calibri"/>
                <a:sym typeface="Calibri"/>
              </a:rPr>
              <a:t>y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lang="en-US" sz="1800">
                <a:solidFill>
                  <a:srgbClr val="FF0000"/>
                </a:solidFill>
                <a:latin typeface="Calibri"/>
                <a:ea typeface="Calibri"/>
                <a:cs typeface="Calibri"/>
                <a:sym typeface="Calibri"/>
              </a:rPr>
              <a:t>x</a:t>
            </a:r>
            <a:endParaRPr sz="3600">
              <a:solidFill>
                <a:srgbClr val="FF0000"/>
              </a:solidFill>
              <a:latin typeface="Calibri"/>
              <a:ea typeface="Calibri"/>
              <a:cs typeface="Calibri"/>
              <a:sym typeface="Calibri"/>
            </a:endParaRPr>
          </a:p>
        </p:txBody>
      </p:sp>
      <p:sp>
        <p:nvSpPr>
          <p:cNvPr id="1739" name="Google Shape;1739;p130"/>
          <p:cNvSpPr txBox="1"/>
          <p:nvPr/>
        </p:nvSpPr>
        <p:spPr>
          <a:xfrm>
            <a:off x="2343600" y="5079225"/>
            <a:ext cx="14151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rgbClr val="002060"/>
                </a:solidFill>
                <a:latin typeface="Calibri"/>
                <a:ea typeface="Calibri"/>
                <a:cs typeface="Calibri"/>
                <a:sym typeface="Calibri"/>
              </a:rPr>
              <a:t>a</a:t>
            </a:r>
            <a:r>
              <a:rPr b="1" i="0" lang="en-US" sz="3600" u="none" cap="none" strike="noStrike">
                <a:solidFill>
                  <a:srgbClr val="002060"/>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b</a:t>
            </a:r>
            <a:r>
              <a:rPr i="0" lang="en-US" sz="3600" u="none" cap="none" strike="noStrike">
                <a:solidFill>
                  <a:schemeClr val="dk1"/>
                </a:solidFill>
                <a:latin typeface="Calibri"/>
                <a:ea typeface="Calibri"/>
                <a:cs typeface="Calibri"/>
                <a:sym typeface="Calibri"/>
              </a:rPr>
              <a:t> =        </a:t>
            </a:r>
            <a:endParaRPr i="0" sz="3600" u="none" cap="none" strike="noStrike">
              <a:solidFill>
                <a:schemeClr val="dk1"/>
              </a:solidFill>
              <a:latin typeface="Calibri"/>
              <a:ea typeface="Calibri"/>
              <a:cs typeface="Calibri"/>
              <a:sym typeface="Calibri"/>
            </a:endParaRPr>
          </a:p>
        </p:txBody>
      </p:sp>
      <p:sp>
        <p:nvSpPr>
          <p:cNvPr id="1740" name="Google Shape;1740;p130"/>
          <p:cNvSpPr txBox="1"/>
          <p:nvPr/>
        </p:nvSpPr>
        <p:spPr>
          <a:xfrm>
            <a:off x="4327500" y="5079225"/>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sp>
        <p:nvSpPr>
          <p:cNvPr id="1741" name="Google Shape;1741;p130"/>
          <p:cNvSpPr txBox="1"/>
          <p:nvPr/>
        </p:nvSpPr>
        <p:spPr>
          <a:xfrm>
            <a:off x="5274000" y="5079225"/>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cxnSp>
        <p:nvCxnSpPr>
          <p:cNvPr id="1742" name="Google Shape;1742;p130"/>
          <p:cNvCxnSpPr/>
          <p:nvPr/>
        </p:nvCxnSpPr>
        <p:spPr>
          <a:xfrm>
            <a:off x="2456900" y="5190045"/>
            <a:ext cx="209400" cy="0"/>
          </a:xfrm>
          <a:prstGeom prst="straightConnector1">
            <a:avLst/>
          </a:prstGeom>
          <a:noFill/>
          <a:ln cap="flat" cmpd="sng" w="9525">
            <a:solidFill>
              <a:srgbClr val="002060"/>
            </a:solidFill>
            <a:prstDash val="solid"/>
            <a:miter lim="800000"/>
            <a:headEnd len="sm" w="sm" type="none"/>
            <a:tailEnd len="med" w="med" type="triangle"/>
          </a:ln>
        </p:spPr>
      </p:cxnSp>
      <p:cxnSp>
        <p:nvCxnSpPr>
          <p:cNvPr id="1743" name="Google Shape;1743;p130"/>
          <p:cNvCxnSpPr/>
          <p:nvPr/>
        </p:nvCxnSpPr>
        <p:spPr>
          <a:xfrm>
            <a:off x="3131820" y="5190043"/>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744" name="Google Shape;1744;p130"/>
          <p:cNvSpPr txBox="1"/>
          <p:nvPr/>
        </p:nvSpPr>
        <p:spPr>
          <a:xfrm>
            <a:off x="8438475" y="5091025"/>
            <a:ext cx="377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a:t>
            </a:r>
            <a:r>
              <a:rPr i="0" lang="en-US" sz="3600" u="none" cap="none" strike="noStrike">
                <a:solidFill>
                  <a:schemeClr val="dk1"/>
                </a:solidFill>
                <a:latin typeface="Calibri"/>
                <a:ea typeface="Calibri"/>
                <a:cs typeface="Calibri"/>
                <a:sym typeface="Calibri"/>
              </a:rPr>
              <a:t>      </a:t>
            </a:r>
            <a:endParaRPr i="0" sz="3600" u="none" cap="none" strike="noStrike">
              <a:solidFill>
                <a:schemeClr val="dk1"/>
              </a:solidFill>
              <a:latin typeface="Calibri"/>
              <a:ea typeface="Calibri"/>
              <a:cs typeface="Calibri"/>
              <a:sym typeface="Calibri"/>
            </a:endParaRPr>
          </a:p>
        </p:txBody>
      </p:sp>
      <p:sp>
        <p:nvSpPr>
          <p:cNvPr id="1745" name="Google Shape;1745;p130"/>
          <p:cNvSpPr txBox="1"/>
          <p:nvPr/>
        </p:nvSpPr>
        <p:spPr>
          <a:xfrm>
            <a:off x="-37" y="1277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a:t>
            </a:r>
            <a:r>
              <a:rPr b="1" lang="en-US" sz="2400" u="sng">
                <a:solidFill>
                  <a:schemeClr val="dk1"/>
                </a:solidFill>
                <a:latin typeface="Calibri"/>
                <a:ea typeface="Calibri"/>
                <a:cs typeface="Calibri"/>
                <a:sym typeface="Calibri"/>
              </a:rPr>
              <a:t>cross product</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4"/>
                                        </p:tgtEl>
                                        <p:attrNameLst>
                                          <p:attrName>style.visibility</p:attrName>
                                        </p:attrNameLst>
                                      </p:cBhvr>
                                      <p:to>
                                        <p:strVal val="visible"/>
                                      </p:to>
                                    </p:set>
                                    <p:animEffect filter="fade" transition="in">
                                      <p:cBhvr>
                                        <p:cTn dur="1000"/>
                                        <p:tgtEl>
                                          <p:spTgt spid="1704"/>
                                        </p:tgtEl>
                                      </p:cBhvr>
                                    </p:animEffect>
                                  </p:childTnLst>
                                </p:cTn>
                              </p:par>
                              <p:par>
                                <p:cTn fill="hold" nodeType="withEffect" presetClass="entr" presetID="10" presetSubtype="0">
                                  <p:stCondLst>
                                    <p:cond delay="0"/>
                                  </p:stCondLst>
                                  <p:childTnLst>
                                    <p:set>
                                      <p:cBhvr>
                                        <p:cTn dur="1" fill="hold">
                                          <p:stCondLst>
                                            <p:cond delay="0"/>
                                          </p:stCondLst>
                                        </p:cTn>
                                        <p:tgtEl>
                                          <p:spTgt spid="1703"/>
                                        </p:tgtEl>
                                        <p:attrNameLst>
                                          <p:attrName>style.visibility</p:attrName>
                                        </p:attrNameLst>
                                      </p:cBhvr>
                                      <p:to>
                                        <p:strVal val="visible"/>
                                      </p:to>
                                    </p:set>
                                    <p:animEffect filter="fade" transition="in">
                                      <p:cBhvr>
                                        <p:cTn dur="1000"/>
                                        <p:tgtEl>
                                          <p:spTgt spid="1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pic>
        <p:nvPicPr>
          <p:cNvPr id="1751" name="Google Shape;1751;p13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752" name="Google Shape;1752;p13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p:txBody>
      </p:sp>
      <p:sp>
        <p:nvSpPr>
          <p:cNvPr id="1753" name="Google Shape;1753;p131"/>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754" name="Google Shape;1754;p131"/>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3D vector</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Vector length</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Unit vector</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Dot product</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Cross product</a:t>
            </a:r>
            <a:endParaRPr sz="1800">
              <a:solidFill>
                <a:srgbClr val="B7B7B7"/>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4"/>
          <p:cNvSpPr/>
          <p:nvPr/>
        </p:nvSpPr>
        <p:spPr>
          <a:xfrm>
            <a:off x="3888760" y="2539044"/>
            <a:ext cx="4376635" cy="3066016"/>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24"/>
          <p:cNvSpPr/>
          <p:nvPr/>
        </p:nvSpPr>
        <p:spPr>
          <a:xfrm>
            <a:off x="5971454" y="3958207"/>
            <a:ext cx="211245" cy="22769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5" name="Google Shape;215;p2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16" name="Google Shape;216;p24"/>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Array Buffer Objects</a:t>
            </a:r>
            <a:endParaRPr b="0" i="0" sz="1400" u="none" cap="none" strike="noStrike">
              <a:solidFill>
                <a:srgbClr val="000000"/>
              </a:solidFill>
              <a:latin typeface="Arial"/>
              <a:ea typeface="Arial"/>
              <a:cs typeface="Arial"/>
              <a:sym typeface="Arial"/>
            </a:endParaRPr>
          </a:p>
        </p:txBody>
      </p:sp>
      <p:sp>
        <p:nvSpPr>
          <p:cNvPr id="217" name="Google Shape;217;p24"/>
          <p:cNvSpPr txBox="1"/>
          <p:nvPr/>
        </p:nvSpPr>
        <p:spPr>
          <a:xfrm>
            <a:off x="4247641" y="1561800"/>
            <a:ext cx="369671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How does WebGL interpret the view?</a:t>
            </a:r>
            <a:endParaRPr b="0" i="0" sz="1800" u="none" cap="none" strike="noStrike">
              <a:solidFill>
                <a:schemeClr val="dk1"/>
              </a:solidFill>
              <a:latin typeface="Calibri"/>
              <a:ea typeface="Calibri"/>
              <a:cs typeface="Calibri"/>
              <a:sym typeface="Calibri"/>
            </a:endParaRPr>
          </a:p>
        </p:txBody>
      </p:sp>
      <p:cxnSp>
        <p:nvCxnSpPr>
          <p:cNvPr id="218" name="Google Shape;218;p24"/>
          <p:cNvCxnSpPr>
            <a:stCxn id="213" idx="1"/>
            <a:endCxn id="213" idx="3"/>
          </p:cNvCxnSpPr>
          <p:nvPr/>
        </p:nvCxnSpPr>
        <p:spPr>
          <a:xfrm>
            <a:off x="3888760" y="4072052"/>
            <a:ext cx="4376700" cy="0"/>
          </a:xfrm>
          <a:prstGeom prst="straightConnector1">
            <a:avLst/>
          </a:prstGeom>
          <a:noFill/>
          <a:ln cap="flat" cmpd="sng" w="9525">
            <a:solidFill>
              <a:schemeClr val="dk1"/>
            </a:solidFill>
            <a:prstDash val="dash"/>
            <a:miter lim="800000"/>
            <a:headEnd len="sm" w="sm" type="none"/>
            <a:tailEnd len="sm" w="sm" type="none"/>
          </a:ln>
        </p:spPr>
      </p:cxnSp>
      <p:cxnSp>
        <p:nvCxnSpPr>
          <p:cNvPr id="219" name="Google Shape;219;p24"/>
          <p:cNvCxnSpPr>
            <a:stCxn id="213" idx="0"/>
            <a:endCxn id="213" idx="2"/>
          </p:cNvCxnSpPr>
          <p:nvPr/>
        </p:nvCxnSpPr>
        <p:spPr>
          <a:xfrm>
            <a:off x="6077078" y="2539044"/>
            <a:ext cx="0" cy="3066000"/>
          </a:xfrm>
          <a:prstGeom prst="straightConnector1">
            <a:avLst/>
          </a:prstGeom>
          <a:noFill/>
          <a:ln cap="flat" cmpd="sng" w="9525">
            <a:solidFill>
              <a:schemeClr val="dk1"/>
            </a:solidFill>
            <a:prstDash val="dash"/>
            <a:miter lim="800000"/>
            <a:headEnd len="sm" w="sm" type="none"/>
            <a:tailEnd len="sm" w="sm" type="none"/>
          </a:ln>
        </p:spPr>
      </p:cxnSp>
      <p:sp>
        <p:nvSpPr>
          <p:cNvPr id="220" name="Google Shape;220;p24"/>
          <p:cNvSpPr txBox="1"/>
          <p:nvPr/>
        </p:nvSpPr>
        <p:spPr>
          <a:xfrm>
            <a:off x="3054485" y="3887386"/>
            <a:ext cx="60785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-1</a:t>
            </a:r>
            <a:endParaRPr b="0" i="0" sz="1800" u="none" cap="none" strike="noStrike">
              <a:solidFill>
                <a:schemeClr val="dk1"/>
              </a:solidFill>
              <a:latin typeface="Calibri"/>
              <a:ea typeface="Calibri"/>
              <a:cs typeface="Calibri"/>
              <a:sym typeface="Calibri"/>
            </a:endParaRPr>
          </a:p>
        </p:txBody>
      </p:sp>
      <p:sp>
        <p:nvSpPr>
          <p:cNvPr id="221" name="Google Shape;221;p24"/>
          <p:cNvSpPr txBox="1"/>
          <p:nvPr/>
        </p:nvSpPr>
        <p:spPr>
          <a:xfrm>
            <a:off x="8406745" y="3887386"/>
            <a:ext cx="53732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1</a:t>
            </a:r>
            <a:endParaRPr b="0" i="0" sz="1800" u="none" cap="none" strike="noStrike">
              <a:solidFill>
                <a:schemeClr val="dk1"/>
              </a:solidFill>
              <a:latin typeface="Calibri"/>
              <a:ea typeface="Calibri"/>
              <a:cs typeface="Calibri"/>
              <a:sym typeface="Calibri"/>
            </a:endParaRPr>
          </a:p>
        </p:txBody>
      </p:sp>
      <p:sp>
        <p:nvSpPr>
          <p:cNvPr id="222" name="Google Shape;222;p24"/>
          <p:cNvSpPr txBox="1"/>
          <p:nvPr/>
        </p:nvSpPr>
        <p:spPr>
          <a:xfrm>
            <a:off x="5773147" y="2142327"/>
            <a:ext cx="51193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 1</a:t>
            </a:r>
            <a:endParaRPr b="0" i="0" sz="1800" u="none" cap="none" strike="noStrike">
              <a:solidFill>
                <a:schemeClr val="dk1"/>
              </a:solidFill>
              <a:latin typeface="Calibri"/>
              <a:ea typeface="Calibri"/>
              <a:cs typeface="Calibri"/>
              <a:sym typeface="Calibri"/>
            </a:endParaRPr>
          </a:p>
        </p:txBody>
      </p:sp>
      <p:sp>
        <p:nvSpPr>
          <p:cNvPr id="223" name="Google Shape;223;p24"/>
          <p:cNvSpPr txBox="1"/>
          <p:nvPr/>
        </p:nvSpPr>
        <p:spPr>
          <a:xfrm>
            <a:off x="5794974" y="5639118"/>
            <a:ext cx="58246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 -1</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pic>
        <p:nvPicPr>
          <p:cNvPr id="1760" name="Google Shape;1760;p13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761" name="Google Shape;1761;p132"/>
          <p:cNvSpPr txBox="1"/>
          <p:nvPr/>
        </p:nvSpPr>
        <p:spPr>
          <a:xfrm>
            <a:off x="0" y="2573242"/>
            <a:ext cx="12192000" cy="212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latin typeface="Calibri"/>
                <a:ea typeface="Calibri"/>
                <a:cs typeface="Calibri"/>
                <a:sym typeface="Calibri"/>
              </a:rPr>
              <a:t>Step </a:t>
            </a:r>
            <a:r>
              <a:rPr lang="en-US" sz="4400">
                <a:latin typeface="Calibri"/>
                <a:ea typeface="Calibri"/>
                <a:cs typeface="Calibri"/>
                <a:sym typeface="Calibri"/>
              </a:rPr>
              <a:t>2</a:t>
            </a:r>
            <a:r>
              <a:rPr b="0" i="0" lang="en-US" sz="4400" u="none" cap="none" strike="noStrike">
                <a:latin typeface="Calibri"/>
                <a:ea typeface="Calibri"/>
                <a:cs typeface="Calibri"/>
                <a:sym typeface="Calibri"/>
              </a:rPr>
              <a:t>: </a:t>
            </a:r>
            <a:r>
              <a:rPr lang="en-US" sz="4400">
                <a:latin typeface="Calibri"/>
                <a:ea typeface="Calibri"/>
                <a:cs typeface="Calibri"/>
                <a:sym typeface="Calibri"/>
              </a:rPr>
              <a:t>Math</a:t>
            </a:r>
            <a:endParaRPr sz="4400"/>
          </a:p>
          <a:p>
            <a:pPr indent="0" lvl="0" marL="0" marR="0" rtl="0" algn="ctr">
              <a:lnSpc>
                <a:spcPct val="100000"/>
              </a:lnSpc>
              <a:spcBef>
                <a:spcPts val="0"/>
              </a:spcBef>
              <a:spcAft>
                <a:spcPts val="0"/>
              </a:spcAft>
              <a:buClr>
                <a:srgbClr val="000000"/>
              </a:buClr>
              <a:buSzPts val="4400"/>
              <a:buFont typeface="Arial"/>
              <a:buNone/>
            </a:pPr>
            <a:r>
              <a:t/>
            </a:r>
            <a:endParaRPr sz="3000">
              <a:solidFill>
                <a:schemeClr val="dk1"/>
              </a:solidFill>
              <a:latin typeface="Calibri"/>
              <a:ea typeface="Calibri"/>
              <a:cs typeface="Calibri"/>
              <a:sym typeface="Calibri"/>
            </a:endParaRPr>
          </a:p>
          <a:p>
            <a:pPr indent="457200" lvl="0" marL="4114800" rtl="0" algn="l">
              <a:spcBef>
                <a:spcPts val="0"/>
              </a:spcBef>
              <a:spcAft>
                <a:spcPts val="0"/>
              </a:spcAft>
              <a:buClr>
                <a:schemeClr val="dk1"/>
              </a:buClr>
              <a:buSzPts val="4400"/>
              <a:buFont typeface="Arial"/>
              <a:buNone/>
            </a:pPr>
            <a:r>
              <a:rPr lang="en-US" sz="3000">
                <a:solidFill>
                  <a:srgbClr val="B7B7B7"/>
                </a:solidFill>
                <a:latin typeface="Calibri"/>
                <a:ea typeface="Calibri"/>
                <a:cs typeface="Calibri"/>
                <a:sym typeface="Calibri"/>
              </a:rPr>
              <a:t>2D/3D vectors</a:t>
            </a:r>
            <a:endParaRPr sz="3000">
              <a:solidFill>
                <a:srgbClr val="B7B7B7"/>
              </a:solidFill>
              <a:latin typeface="Calibri"/>
              <a:ea typeface="Calibri"/>
              <a:cs typeface="Calibri"/>
              <a:sym typeface="Calibri"/>
            </a:endParaRPr>
          </a:p>
          <a:p>
            <a:pPr indent="457200" lvl="0" marL="4114800" rtl="0" algn="l">
              <a:spcBef>
                <a:spcPts val="0"/>
              </a:spcBef>
              <a:spcAft>
                <a:spcPts val="0"/>
              </a:spcAft>
              <a:buClr>
                <a:schemeClr val="dk1"/>
              </a:buClr>
              <a:buSzPts val="4400"/>
              <a:buFont typeface="Arial"/>
              <a:buNone/>
            </a:pPr>
            <a:r>
              <a:rPr lang="en-US" sz="3000">
                <a:latin typeface="Calibri"/>
                <a:ea typeface="Calibri"/>
                <a:cs typeface="Calibri"/>
                <a:sym typeface="Calibri"/>
              </a:rPr>
              <a:t>Matrices</a:t>
            </a:r>
            <a:endParaRPr sz="3000">
              <a:latin typeface="Calibri"/>
              <a:ea typeface="Calibri"/>
              <a:cs typeface="Calibri"/>
              <a:sym typeface="Calibri"/>
            </a:endParaRPr>
          </a:p>
        </p:txBody>
      </p:sp>
      <p:sp>
        <p:nvSpPr>
          <p:cNvPr id="1762" name="Google Shape;1762;p132"/>
          <p:cNvSpPr txBox="1"/>
          <p:nvPr/>
        </p:nvSpPr>
        <p:spPr>
          <a:xfrm>
            <a:off x="1" y="5392094"/>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Disclaimer: I am still not a mathematician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7" name="Shape 1767"/>
        <p:cNvGrpSpPr/>
        <p:nvPr/>
      </p:nvGrpSpPr>
      <p:grpSpPr>
        <a:xfrm>
          <a:off x="0" y="0"/>
          <a:ext cx="0" cy="0"/>
          <a:chOff x="0" y="0"/>
          <a:chExt cx="0" cy="0"/>
        </a:xfrm>
      </p:grpSpPr>
      <p:pic>
        <p:nvPicPr>
          <p:cNvPr id="1768" name="Google Shape;1768;p13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769" name="Google Shape;1769;p13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lang="en-US" sz="4400">
                <a:solidFill>
                  <a:schemeClr val="lt1"/>
                </a:solidFill>
                <a:latin typeface="Calibri"/>
                <a:ea typeface="Calibri"/>
                <a:cs typeface="Calibri"/>
                <a:sym typeface="Calibri"/>
              </a:rPr>
              <a:t>Math: Matrices</a:t>
            </a:r>
            <a:endParaRPr b="0" i="0" sz="1400" u="none" cap="none" strike="noStrike">
              <a:solidFill>
                <a:srgbClr val="000000"/>
              </a:solidFill>
              <a:latin typeface="Arial"/>
              <a:ea typeface="Arial"/>
              <a:cs typeface="Arial"/>
              <a:sym typeface="Arial"/>
            </a:endParaRPr>
          </a:p>
        </p:txBody>
      </p:sp>
      <p:sp>
        <p:nvSpPr>
          <p:cNvPr id="1770" name="Google Shape;1770;p133"/>
          <p:cNvSpPr txBox="1"/>
          <p:nvPr/>
        </p:nvSpPr>
        <p:spPr>
          <a:xfrm>
            <a:off x="0"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What you think you will learn</a:t>
            </a:r>
            <a:endParaRPr b="0" i="0" sz="1800" u="none" cap="none" strike="noStrike">
              <a:solidFill>
                <a:schemeClr val="dk1"/>
              </a:solidFill>
              <a:latin typeface="Calibri"/>
              <a:ea typeface="Calibri"/>
              <a:cs typeface="Calibri"/>
              <a:sym typeface="Calibri"/>
            </a:endParaRPr>
          </a:p>
        </p:txBody>
      </p:sp>
      <p:pic>
        <p:nvPicPr>
          <p:cNvPr descr="opengl - Visualize quaternion euler angles without gimbal ..." id="1771" name="Google Shape;1771;p133"/>
          <p:cNvPicPr preferRelativeResize="0"/>
          <p:nvPr/>
        </p:nvPicPr>
        <p:blipFill>
          <a:blip r:embed="rId4">
            <a:alphaModFix/>
          </a:blip>
          <a:stretch>
            <a:fillRect/>
          </a:stretch>
        </p:blipFill>
        <p:spPr>
          <a:xfrm>
            <a:off x="4910138" y="2662150"/>
            <a:ext cx="2371725" cy="2362200"/>
          </a:xfrm>
          <a:prstGeom prst="rect">
            <a:avLst/>
          </a:prstGeom>
          <a:noFill/>
          <a:ln>
            <a:noFill/>
          </a:ln>
        </p:spPr>
      </p:pic>
      <p:sp>
        <p:nvSpPr>
          <p:cNvPr id="1772" name="Google Shape;1772;p133"/>
          <p:cNvSpPr txBox="1"/>
          <p:nvPr/>
        </p:nvSpPr>
        <p:spPr>
          <a:xfrm>
            <a:off x="0"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What your friends think you'll learn</a:t>
            </a:r>
            <a:endParaRPr b="0" i="0" sz="1800" u="none" cap="none" strike="noStrike">
              <a:solidFill>
                <a:schemeClr val="dk1"/>
              </a:solidFill>
              <a:latin typeface="Calibri"/>
              <a:ea typeface="Calibri"/>
              <a:cs typeface="Calibri"/>
              <a:sym typeface="Calibri"/>
            </a:endParaRPr>
          </a:p>
        </p:txBody>
      </p:sp>
      <p:pic>
        <p:nvPicPr>
          <p:cNvPr descr="The Matrix Wallpapers HD Download" id="1773" name="Google Shape;1773;p133"/>
          <p:cNvPicPr preferRelativeResize="0"/>
          <p:nvPr/>
        </p:nvPicPr>
        <p:blipFill>
          <a:blip r:embed="rId5">
            <a:alphaModFix/>
          </a:blip>
          <a:stretch>
            <a:fillRect/>
          </a:stretch>
        </p:blipFill>
        <p:spPr>
          <a:xfrm>
            <a:off x="2308863" y="2003400"/>
            <a:ext cx="7574279" cy="4733924"/>
          </a:xfrm>
          <a:prstGeom prst="rect">
            <a:avLst/>
          </a:prstGeom>
          <a:noFill/>
          <a:ln>
            <a:noFill/>
          </a:ln>
        </p:spPr>
      </p:pic>
      <p:pic>
        <p:nvPicPr>
          <p:cNvPr id="1774" name="Google Shape;1774;p133"/>
          <p:cNvPicPr preferRelativeResize="0"/>
          <p:nvPr/>
        </p:nvPicPr>
        <p:blipFill>
          <a:blip r:embed="rId6">
            <a:alphaModFix/>
          </a:blip>
          <a:stretch>
            <a:fillRect/>
          </a:stretch>
        </p:blipFill>
        <p:spPr>
          <a:xfrm>
            <a:off x="1476375" y="3308313"/>
            <a:ext cx="9239250" cy="2124075"/>
          </a:xfrm>
          <a:prstGeom prst="rect">
            <a:avLst/>
          </a:prstGeom>
          <a:noFill/>
          <a:ln>
            <a:noFill/>
          </a:ln>
        </p:spPr>
      </p:pic>
      <p:sp>
        <p:nvSpPr>
          <p:cNvPr id="1775" name="Google Shape;1775;p133"/>
          <p:cNvSpPr txBox="1"/>
          <p:nvPr/>
        </p:nvSpPr>
        <p:spPr>
          <a:xfrm>
            <a:off x="0"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What you will actually learn</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70"/>
                                        </p:tgtEl>
                                      </p:cBhvr>
                                    </p:animEffect>
                                    <p:set>
                                      <p:cBhvr>
                                        <p:cTn dur="1" fill="hold">
                                          <p:stCondLst>
                                            <p:cond delay="500"/>
                                          </p:stCondLst>
                                        </p:cTn>
                                        <p:tgtEl>
                                          <p:spTgt spid="17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71"/>
                                        </p:tgtEl>
                                      </p:cBhvr>
                                    </p:animEffect>
                                    <p:set>
                                      <p:cBhvr>
                                        <p:cTn dur="1" fill="hold">
                                          <p:stCondLst>
                                            <p:cond delay="500"/>
                                          </p:stCondLst>
                                        </p:cTn>
                                        <p:tgtEl>
                                          <p:spTgt spid="17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72"/>
                                        </p:tgtEl>
                                        <p:attrNameLst>
                                          <p:attrName>style.visibility</p:attrName>
                                        </p:attrNameLst>
                                      </p:cBhvr>
                                      <p:to>
                                        <p:strVal val="visible"/>
                                      </p:to>
                                    </p:set>
                                    <p:animEffect filter="fade" transition="in">
                                      <p:cBhvr>
                                        <p:cTn dur="500"/>
                                        <p:tgtEl>
                                          <p:spTgt spid="1772"/>
                                        </p:tgtEl>
                                      </p:cBhvr>
                                    </p:animEffect>
                                  </p:childTnLst>
                                </p:cTn>
                              </p:par>
                              <p:par>
                                <p:cTn fill="hold" nodeType="with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500"/>
                                        <p:tgtEl>
                                          <p:spTgt spid="1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72"/>
                                        </p:tgtEl>
                                      </p:cBhvr>
                                    </p:animEffect>
                                    <p:set>
                                      <p:cBhvr>
                                        <p:cTn dur="1" fill="hold">
                                          <p:stCondLst>
                                            <p:cond delay="500"/>
                                          </p:stCondLst>
                                        </p:cTn>
                                        <p:tgtEl>
                                          <p:spTgt spid="17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73"/>
                                        </p:tgtEl>
                                      </p:cBhvr>
                                    </p:animEffect>
                                    <p:set>
                                      <p:cBhvr>
                                        <p:cTn dur="1" fill="hold">
                                          <p:stCondLst>
                                            <p:cond delay="500"/>
                                          </p:stCondLst>
                                        </p:cTn>
                                        <p:tgtEl>
                                          <p:spTgt spid="177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500"/>
                                        <p:tgtEl>
                                          <p:spTgt spid="1775"/>
                                        </p:tgtEl>
                                      </p:cBhvr>
                                    </p:animEffect>
                                  </p:childTnLst>
                                </p:cTn>
                              </p:par>
                              <p:par>
                                <p:cTn fill="hold" nodeType="with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500"/>
                                        <p:tgtEl>
                                          <p:spTgt spid="17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0" name="Shape 1780"/>
        <p:cNvGrpSpPr/>
        <p:nvPr/>
      </p:nvGrpSpPr>
      <p:grpSpPr>
        <a:xfrm>
          <a:off x="0" y="0"/>
          <a:ext cx="0" cy="0"/>
          <a:chOff x="0" y="0"/>
          <a:chExt cx="0" cy="0"/>
        </a:xfrm>
      </p:grpSpPr>
      <p:pic>
        <p:nvPicPr>
          <p:cNvPr id="1781" name="Google Shape;1781;p13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782" name="Google Shape;1782;p13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p:txBody>
      </p:sp>
      <p:sp>
        <p:nvSpPr>
          <p:cNvPr id="1783" name="Google Shape;1783;p134"/>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784" name="Google Shape;1784;p134"/>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Matrix specifications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Matrix addition</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Matrix multiplications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Identity matrix</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Scale matrix</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matrix</a:t>
            </a:r>
            <a:endParaRPr sz="1800">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9" name="Shape 1789"/>
        <p:cNvGrpSpPr/>
        <p:nvPr/>
      </p:nvGrpSpPr>
      <p:grpSpPr>
        <a:xfrm>
          <a:off x="0" y="0"/>
          <a:ext cx="0" cy="0"/>
          <a:chOff x="0" y="0"/>
          <a:chExt cx="0" cy="0"/>
        </a:xfrm>
      </p:grpSpPr>
      <p:pic>
        <p:nvPicPr>
          <p:cNvPr id="1790" name="Google Shape;1790;p13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791" name="Google Shape;1791;p13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792" name="Google Shape;1792;p135"/>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1793" name="Google Shape;1793;p135"/>
          <p:cNvSpPr txBox="1"/>
          <p:nvPr/>
        </p:nvSpPr>
        <p:spPr>
          <a:xfrm>
            <a:off x="4183950" y="3044949"/>
            <a:ext cx="3824100" cy="2950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is rectangular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1"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x </a:t>
            </a:r>
            <a:r>
              <a:rPr b="1"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dimensions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represents a linear function</a:t>
            </a:r>
            <a:endParaRPr sz="1800">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8" name="Shape 1798"/>
        <p:cNvGrpSpPr/>
        <p:nvPr/>
      </p:nvGrpSpPr>
      <p:grpSpPr>
        <a:xfrm>
          <a:off x="0" y="0"/>
          <a:ext cx="0" cy="0"/>
          <a:chOff x="0" y="0"/>
          <a:chExt cx="0" cy="0"/>
        </a:xfrm>
      </p:grpSpPr>
      <p:sp>
        <p:nvSpPr>
          <p:cNvPr id="1799" name="Google Shape;1799;p136"/>
          <p:cNvSpPr txBox="1"/>
          <p:nvPr/>
        </p:nvSpPr>
        <p:spPr>
          <a:xfrm>
            <a:off x="4183950" y="3044949"/>
            <a:ext cx="3824100" cy="29508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usually written as </a:t>
            </a:r>
            <a:endParaRPr>
              <a:solidFill>
                <a:schemeClr val="dk1"/>
              </a:solidFill>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800" name="Google Shape;1800;p136"/>
          <p:cNvSpPr/>
          <p:nvPr/>
        </p:nvSpPr>
        <p:spPr>
          <a:xfrm>
            <a:off x="1333875" y="4181921"/>
            <a:ext cx="2894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t/>
            </a:r>
            <a:endParaRPr/>
          </a:p>
        </p:txBody>
      </p:sp>
      <p:sp>
        <p:nvSpPr>
          <p:cNvPr id="1801" name="Google Shape;1801;p136"/>
          <p:cNvSpPr/>
          <p:nvPr/>
        </p:nvSpPr>
        <p:spPr>
          <a:xfrm>
            <a:off x="1499875" y="4175760"/>
            <a:ext cx="25728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36"/>
          <p:cNvSpPr txBox="1"/>
          <p:nvPr/>
        </p:nvSpPr>
        <p:spPr>
          <a:xfrm>
            <a:off x="2246775" y="4181921"/>
            <a:ext cx="912900" cy="197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1,2</a:t>
            </a:r>
            <a:endParaRPr sz="3600">
              <a:solidFill>
                <a:schemeClr val="dk1"/>
              </a:solidFill>
              <a:latin typeface="Calibri"/>
              <a:ea typeface="Calibri"/>
              <a:cs typeface="Calibri"/>
              <a:sym typeface="Calibri"/>
            </a:endParaRPr>
          </a:p>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2,2</a:t>
            </a:r>
            <a:endParaRPr sz="3600">
              <a:solidFill>
                <a:schemeClr val="dk1"/>
              </a:solidFill>
              <a:latin typeface="Calibri"/>
              <a:ea typeface="Calibri"/>
              <a:cs typeface="Calibri"/>
              <a:sym typeface="Calibri"/>
            </a:endParaRPr>
          </a:p>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3,2</a:t>
            </a:r>
            <a:endParaRPr>
              <a:latin typeface="Calibri"/>
              <a:ea typeface="Calibri"/>
              <a:cs typeface="Calibri"/>
              <a:sym typeface="Calibri"/>
            </a:endParaRPr>
          </a:p>
        </p:txBody>
      </p:sp>
      <p:sp>
        <p:nvSpPr>
          <p:cNvPr id="1803" name="Google Shape;1803;p136"/>
          <p:cNvSpPr txBox="1"/>
          <p:nvPr/>
        </p:nvSpPr>
        <p:spPr>
          <a:xfrm>
            <a:off x="3159675" y="4181921"/>
            <a:ext cx="912900" cy="197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1,3</a:t>
            </a:r>
            <a:endParaRPr sz="3600">
              <a:solidFill>
                <a:schemeClr val="dk1"/>
              </a:solidFill>
              <a:latin typeface="Calibri"/>
              <a:ea typeface="Calibri"/>
              <a:cs typeface="Calibri"/>
              <a:sym typeface="Calibri"/>
            </a:endParaRPr>
          </a:p>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2,3</a:t>
            </a:r>
            <a:endParaRPr sz="3600">
              <a:solidFill>
                <a:schemeClr val="dk1"/>
              </a:solidFill>
              <a:latin typeface="Calibri"/>
              <a:ea typeface="Calibri"/>
              <a:cs typeface="Calibri"/>
              <a:sym typeface="Calibri"/>
            </a:endParaRPr>
          </a:p>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3,3</a:t>
            </a:r>
            <a:endParaRPr>
              <a:latin typeface="Calibri"/>
              <a:ea typeface="Calibri"/>
              <a:cs typeface="Calibri"/>
              <a:sym typeface="Calibri"/>
            </a:endParaRPr>
          </a:p>
        </p:txBody>
      </p:sp>
      <p:pic>
        <p:nvPicPr>
          <p:cNvPr id="1804" name="Google Shape;1804;p13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805" name="Google Shape;1805;p13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806" name="Google Shape;1806;p136"/>
          <p:cNvSpPr txBox="1"/>
          <p:nvPr/>
        </p:nvSpPr>
        <p:spPr>
          <a:xfrm>
            <a:off x="1333875" y="4181763"/>
            <a:ext cx="912900" cy="197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1,1</a:t>
            </a:r>
            <a:endParaRPr sz="1200">
              <a:solidFill>
                <a:schemeClr val="dk1"/>
              </a:solidFill>
              <a:latin typeface="Calibri"/>
              <a:ea typeface="Calibri"/>
              <a:cs typeface="Calibri"/>
              <a:sym typeface="Calibri"/>
            </a:endParaRPr>
          </a:p>
          <a:p>
            <a:pPr indent="0" lvl="0" marL="0" rtl="0" algn="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2,1</a:t>
            </a:r>
            <a:endParaRPr sz="3600">
              <a:solidFill>
                <a:schemeClr val="dk1"/>
              </a:solidFill>
              <a:latin typeface="Calibri"/>
              <a:ea typeface="Calibri"/>
              <a:cs typeface="Calibri"/>
              <a:sym typeface="Calibri"/>
            </a:endParaRPr>
          </a:p>
          <a:p>
            <a:pPr indent="0" lvl="0" marL="0" rtl="0" algn="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3,1</a:t>
            </a:r>
            <a:endParaRPr>
              <a:latin typeface="Calibri"/>
              <a:ea typeface="Calibri"/>
              <a:cs typeface="Calibri"/>
              <a:sym typeface="Calibri"/>
            </a:endParaRPr>
          </a:p>
        </p:txBody>
      </p:sp>
      <p:sp>
        <p:nvSpPr>
          <p:cNvPr id="1807" name="Google Shape;1807;p136"/>
          <p:cNvSpPr/>
          <p:nvPr/>
        </p:nvSpPr>
        <p:spPr>
          <a:xfrm>
            <a:off x="5376950" y="4182025"/>
            <a:ext cx="2057400" cy="1401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6"/>
          <p:cNvSpPr/>
          <p:nvPr/>
        </p:nvSpPr>
        <p:spPr>
          <a:xfrm>
            <a:off x="5542950" y="4175760"/>
            <a:ext cx="1735800" cy="14172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36"/>
          <p:cNvSpPr txBox="1"/>
          <p:nvPr/>
        </p:nvSpPr>
        <p:spPr>
          <a:xfrm>
            <a:off x="5376950" y="4181863"/>
            <a:ext cx="912900" cy="187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1,1</a:t>
            </a:r>
            <a:endParaRPr sz="1200">
              <a:solidFill>
                <a:schemeClr val="dk1"/>
              </a:solidFill>
              <a:latin typeface="Calibri"/>
              <a:ea typeface="Calibri"/>
              <a:cs typeface="Calibri"/>
              <a:sym typeface="Calibri"/>
            </a:endParaRPr>
          </a:p>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2,1</a:t>
            </a:r>
            <a:endParaRPr sz="3600">
              <a:solidFill>
                <a:schemeClr val="dk1"/>
              </a:solidFill>
              <a:latin typeface="Calibri"/>
              <a:ea typeface="Calibri"/>
              <a:cs typeface="Calibri"/>
              <a:sym typeface="Calibri"/>
            </a:endParaRPr>
          </a:p>
          <a:p>
            <a:pPr indent="0" lvl="0" marL="0" rtl="0" algn="r">
              <a:spcBef>
                <a:spcPts val="0"/>
              </a:spcBef>
              <a:spcAft>
                <a:spcPts val="0"/>
              </a:spcAft>
              <a:buNone/>
            </a:pPr>
            <a:r>
              <a:t/>
            </a:r>
            <a:endParaRPr>
              <a:latin typeface="Calibri"/>
              <a:ea typeface="Calibri"/>
              <a:cs typeface="Calibri"/>
              <a:sym typeface="Calibri"/>
            </a:endParaRPr>
          </a:p>
        </p:txBody>
      </p:sp>
      <p:sp>
        <p:nvSpPr>
          <p:cNvPr id="1810" name="Google Shape;1810;p136"/>
          <p:cNvSpPr txBox="1"/>
          <p:nvPr/>
        </p:nvSpPr>
        <p:spPr>
          <a:xfrm>
            <a:off x="6289850" y="4182013"/>
            <a:ext cx="912900" cy="187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1,2</a:t>
            </a:r>
            <a:endParaRPr sz="3600">
              <a:solidFill>
                <a:schemeClr val="dk1"/>
              </a:solidFill>
              <a:latin typeface="Calibri"/>
              <a:ea typeface="Calibri"/>
              <a:cs typeface="Calibri"/>
              <a:sym typeface="Calibri"/>
            </a:endParaRPr>
          </a:p>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2,2</a:t>
            </a:r>
            <a:endParaRPr sz="3600">
              <a:solidFill>
                <a:schemeClr val="dk1"/>
              </a:solidFill>
              <a:latin typeface="Calibri"/>
              <a:ea typeface="Calibri"/>
              <a:cs typeface="Calibri"/>
              <a:sym typeface="Calibri"/>
            </a:endParaRPr>
          </a:p>
          <a:p>
            <a:pPr indent="0" lvl="0" marL="0" rtl="0" algn="r">
              <a:spcBef>
                <a:spcPts val="0"/>
              </a:spcBef>
              <a:spcAft>
                <a:spcPts val="0"/>
              </a:spcAft>
              <a:buNone/>
            </a:pPr>
            <a:r>
              <a:t/>
            </a:r>
            <a:endParaRPr>
              <a:latin typeface="Calibri"/>
              <a:ea typeface="Calibri"/>
              <a:cs typeface="Calibri"/>
              <a:sym typeface="Calibri"/>
            </a:endParaRPr>
          </a:p>
        </p:txBody>
      </p:sp>
      <p:sp>
        <p:nvSpPr>
          <p:cNvPr id="1811" name="Google Shape;1811;p136"/>
          <p:cNvSpPr/>
          <p:nvPr/>
        </p:nvSpPr>
        <p:spPr>
          <a:xfrm>
            <a:off x="8738625" y="4121284"/>
            <a:ext cx="2119500" cy="1971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36"/>
          <p:cNvSpPr/>
          <p:nvPr/>
        </p:nvSpPr>
        <p:spPr>
          <a:xfrm>
            <a:off x="8904625" y="4121363"/>
            <a:ext cx="1735800" cy="19719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36"/>
          <p:cNvSpPr txBox="1"/>
          <p:nvPr/>
        </p:nvSpPr>
        <p:spPr>
          <a:xfrm>
            <a:off x="8738625" y="4121113"/>
            <a:ext cx="912900" cy="197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1,1</a:t>
            </a:r>
            <a:endParaRPr sz="1200">
              <a:solidFill>
                <a:schemeClr val="dk1"/>
              </a:solidFill>
              <a:latin typeface="Calibri"/>
              <a:ea typeface="Calibri"/>
              <a:cs typeface="Calibri"/>
              <a:sym typeface="Calibri"/>
            </a:endParaRPr>
          </a:p>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2,1</a:t>
            </a:r>
            <a:endParaRPr sz="3600">
              <a:solidFill>
                <a:schemeClr val="dk1"/>
              </a:solidFill>
              <a:latin typeface="Calibri"/>
              <a:ea typeface="Calibri"/>
              <a:cs typeface="Calibri"/>
              <a:sym typeface="Calibri"/>
            </a:endParaRPr>
          </a:p>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3,1</a:t>
            </a:r>
            <a:endParaRPr>
              <a:latin typeface="Calibri"/>
              <a:ea typeface="Calibri"/>
              <a:cs typeface="Calibri"/>
              <a:sym typeface="Calibri"/>
            </a:endParaRPr>
          </a:p>
        </p:txBody>
      </p:sp>
      <p:sp>
        <p:nvSpPr>
          <p:cNvPr id="1814" name="Google Shape;1814;p136"/>
          <p:cNvSpPr txBox="1"/>
          <p:nvPr/>
        </p:nvSpPr>
        <p:spPr>
          <a:xfrm>
            <a:off x="9651525" y="4121271"/>
            <a:ext cx="912900" cy="197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1,2</a:t>
            </a:r>
            <a:endParaRPr sz="3600">
              <a:solidFill>
                <a:schemeClr val="dk1"/>
              </a:solidFill>
              <a:latin typeface="Calibri"/>
              <a:ea typeface="Calibri"/>
              <a:cs typeface="Calibri"/>
              <a:sym typeface="Calibri"/>
            </a:endParaRPr>
          </a:p>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2,2</a:t>
            </a:r>
            <a:endParaRPr sz="3600">
              <a:solidFill>
                <a:schemeClr val="dk1"/>
              </a:solidFill>
              <a:latin typeface="Calibri"/>
              <a:ea typeface="Calibri"/>
              <a:cs typeface="Calibri"/>
              <a:sym typeface="Calibri"/>
            </a:endParaRPr>
          </a:p>
          <a:p>
            <a:pPr indent="0" lvl="0" marL="0" rtl="0" algn="r">
              <a:spcBef>
                <a:spcPts val="0"/>
              </a:spcBef>
              <a:spcAft>
                <a:spcPts val="0"/>
              </a:spcAft>
              <a:buNone/>
            </a:pPr>
            <a:r>
              <a:rPr lang="en-US" sz="3600">
                <a:solidFill>
                  <a:schemeClr val="dk1"/>
                </a:solidFill>
                <a:latin typeface="Calibri"/>
                <a:ea typeface="Calibri"/>
                <a:cs typeface="Calibri"/>
                <a:sym typeface="Calibri"/>
              </a:rPr>
              <a:t>a</a:t>
            </a:r>
            <a:r>
              <a:rPr lang="en-US" sz="1200">
                <a:solidFill>
                  <a:schemeClr val="dk1"/>
                </a:solidFill>
                <a:latin typeface="Calibri"/>
                <a:ea typeface="Calibri"/>
                <a:cs typeface="Calibri"/>
                <a:sym typeface="Calibri"/>
              </a:rPr>
              <a:t>3,2</a:t>
            </a:r>
            <a:endParaRPr>
              <a:latin typeface="Calibri"/>
              <a:ea typeface="Calibri"/>
              <a:cs typeface="Calibri"/>
              <a:sym typeface="Calibri"/>
            </a:endParaRPr>
          </a:p>
        </p:txBody>
      </p:sp>
      <p:sp>
        <p:nvSpPr>
          <p:cNvPr id="1815" name="Google Shape;1815;p136"/>
          <p:cNvSpPr txBox="1"/>
          <p:nvPr/>
        </p:nvSpPr>
        <p:spPr>
          <a:xfrm>
            <a:off x="8738625" y="3751813"/>
            <a:ext cx="21195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(3 x 2)</a:t>
            </a:r>
            <a:endParaRPr b="0" i="0" sz="1400" u="none" cap="none" strike="noStrike">
              <a:solidFill>
                <a:srgbClr val="000000"/>
              </a:solidFill>
              <a:latin typeface="Arial"/>
              <a:ea typeface="Arial"/>
              <a:cs typeface="Arial"/>
              <a:sym typeface="Arial"/>
            </a:endParaRPr>
          </a:p>
        </p:txBody>
      </p:sp>
      <p:sp>
        <p:nvSpPr>
          <p:cNvPr id="1816" name="Google Shape;1816;p136"/>
          <p:cNvSpPr txBox="1"/>
          <p:nvPr/>
        </p:nvSpPr>
        <p:spPr>
          <a:xfrm>
            <a:off x="5345900" y="3812813"/>
            <a:ext cx="21195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x 2)</a:t>
            </a:r>
            <a:endParaRPr b="0" i="0" sz="1400" u="none" cap="none" strike="noStrike">
              <a:solidFill>
                <a:srgbClr val="000000"/>
              </a:solidFill>
              <a:latin typeface="Arial"/>
              <a:ea typeface="Arial"/>
              <a:cs typeface="Arial"/>
              <a:sym typeface="Arial"/>
            </a:endParaRPr>
          </a:p>
        </p:txBody>
      </p:sp>
      <p:sp>
        <p:nvSpPr>
          <p:cNvPr id="1817" name="Google Shape;1817;p136"/>
          <p:cNvSpPr txBox="1"/>
          <p:nvPr/>
        </p:nvSpPr>
        <p:spPr>
          <a:xfrm>
            <a:off x="1333875" y="3812813"/>
            <a:ext cx="2894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3 x 3)</a:t>
            </a:r>
            <a:endParaRPr b="0" i="0" sz="1400" u="none" cap="none" strike="noStrike">
              <a:solidFill>
                <a:srgbClr val="000000"/>
              </a:solidFill>
              <a:latin typeface="Arial"/>
              <a:ea typeface="Arial"/>
              <a:cs typeface="Arial"/>
              <a:sym typeface="Arial"/>
            </a:endParaRPr>
          </a:p>
        </p:txBody>
      </p:sp>
      <p:sp>
        <p:nvSpPr>
          <p:cNvPr id="1818" name="Google Shape;1818;p136"/>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3" name="Shape 1823"/>
        <p:cNvGrpSpPr/>
        <p:nvPr/>
      </p:nvGrpSpPr>
      <p:grpSpPr>
        <a:xfrm>
          <a:off x="0" y="0"/>
          <a:ext cx="0" cy="0"/>
          <a:chOff x="0" y="0"/>
          <a:chExt cx="0" cy="0"/>
        </a:xfrm>
      </p:grpSpPr>
      <p:pic>
        <p:nvPicPr>
          <p:cNvPr id="1824" name="Google Shape;1824;p13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825" name="Google Shape;1825;p13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p:txBody>
      </p:sp>
      <p:sp>
        <p:nvSpPr>
          <p:cNvPr id="1826" name="Google Shape;1826;p137"/>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827" name="Google Shape;1827;p137"/>
          <p:cNvSpPr txBox="1"/>
          <p:nvPr/>
        </p:nvSpPr>
        <p:spPr>
          <a:xfrm>
            <a:off x="4946075" y="2469625"/>
            <a:ext cx="7245900" cy="36900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specifications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Matrix addition</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Matrix multiplications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Identity matrix</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Scale matrix</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matrix</a:t>
            </a:r>
            <a:endParaRPr sz="1800">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2" name="Shape 1832"/>
        <p:cNvGrpSpPr/>
        <p:nvPr/>
      </p:nvGrpSpPr>
      <p:grpSpPr>
        <a:xfrm>
          <a:off x="0" y="0"/>
          <a:ext cx="0" cy="0"/>
          <a:chOff x="0" y="0"/>
          <a:chExt cx="0" cy="0"/>
        </a:xfrm>
      </p:grpSpPr>
      <p:sp>
        <p:nvSpPr>
          <p:cNvPr id="1833" name="Google Shape;1833;p138"/>
          <p:cNvSpPr/>
          <p:nvPr/>
        </p:nvSpPr>
        <p:spPr>
          <a:xfrm>
            <a:off x="649288" y="2592488"/>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4" name="Google Shape;1834;p138"/>
          <p:cNvSpPr/>
          <p:nvPr/>
        </p:nvSpPr>
        <p:spPr>
          <a:xfrm>
            <a:off x="815288" y="2586338"/>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5" name="Google Shape;1835;p138"/>
          <p:cNvSpPr txBox="1"/>
          <p:nvPr/>
        </p:nvSpPr>
        <p:spPr>
          <a:xfrm>
            <a:off x="2475088" y="259249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7</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8</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9</a:t>
            </a:r>
            <a:endParaRPr>
              <a:latin typeface="Calibri"/>
              <a:ea typeface="Calibri"/>
              <a:cs typeface="Calibri"/>
              <a:sym typeface="Calibri"/>
            </a:endParaRPr>
          </a:p>
        </p:txBody>
      </p:sp>
      <p:sp>
        <p:nvSpPr>
          <p:cNvPr id="1836" name="Google Shape;1836;p138"/>
          <p:cNvSpPr txBox="1"/>
          <p:nvPr/>
        </p:nvSpPr>
        <p:spPr>
          <a:xfrm>
            <a:off x="1562188" y="259249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4</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5</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6</a:t>
            </a:r>
            <a:endParaRPr>
              <a:latin typeface="Calibri"/>
              <a:ea typeface="Calibri"/>
              <a:cs typeface="Calibri"/>
              <a:sym typeface="Calibri"/>
            </a:endParaRPr>
          </a:p>
        </p:txBody>
      </p:sp>
      <p:pic>
        <p:nvPicPr>
          <p:cNvPr id="1837" name="Google Shape;1837;p13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838" name="Google Shape;1838;p13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839" name="Google Shape;1839;p138"/>
          <p:cNvSpPr txBox="1"/>
          <p:nvPr/>
        </p:nvSpPr>
        <p:spPr>
          <a:xfrm>
            <a:off x="0" y="14001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lang="en-US" sz="1800" u="sng">
                <a:solidFill>
                  <a:schemeClr val="dk1"/>
                </a:solidFill>
                <a:latin typeface="Calibri"/>
                <a:ea typeface="Calibri"/>
                <a:cs typeface="Calibri"/>
                <a:sym typeface="Calibri"/>
              </a:rPr>
              <a:t>Matrix</a:t>
            </a:r>
            <a:r>
              <a:rPr lang="en-US" sz="1800">
                <a:solidFill>
                  <a:schemeClr val="dk1"/>
                </a:solidFill>
                <a:latin typeface="Calibri"/>
                <a:ea typeface="Calibri"/>
                <a:cs typeface="Calibri"/>
                <a:sym typeface="Calibri"/>
              </a:rPr>
              <a:t> + </a:t>
            </a:r>
            <a:r>
              <a:rPr b="1" lang="en-US" sz="1800" u="sng">
                <a:solidFill>
                  <a:schemeClr val="dk1"/>
                </a:solidFill>
                <a:latin typeface="Calibri"/>
                <a:ea typeface="Calibri"/>
                <a:cs typeface="Calibri"/>
                <a:sym typeface="Calibri"/>
              </a:rPr>
              <a:t>Scalar</a:t>
            </a:r>
            <a:endParaRPr i="0" sz="1400"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38"/>
          <p:cNvSpPr txBox="1"/>
          <p:nvPr/>
        </p:nvSpPr>
        <p:spPr>
          <a:xfrm>
            <a:off x="649288" y="259233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1</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2</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3</a:t>
            </a:r>
            <a:endParaRPr>
              <a:latin typeface="Calibri"/>
              <a:ea typeface="Calibri"/>
              <a:cs typeface="Calibri"/>
              <a:sym typeface="Calibri"/>
            </a:endParaRPr>
          </a:p>
        </p:txBody>
      </p:sp>
      <p:sp>
        <p:nvSpPr>
          <p:cNvPr id="1841" name="Google Shape;1841;p138"/>
          <p:cNvSpPr txBox="1"/>
          <p:nvPr/>
        </p:nvSpPr>
        <p:spPr>
          <a:xfrm>
            <a:off x="1" y="5392094"/>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Scalars will be applied to every element in the matrix.</a:t>
            </a:r>
            <a:endParaRPr b="0" i="0" sz="1800" u="none" cap="none" strike="noStrike">
              <a:solidFill>
                <a:schemeClr val="dk1"/>
              </a:solidFill>
              <a:latin typeface="Calibri"/>
              <a:ea typeface="Calibri"/>
              <a:cs typeface="Calibri"/>
              <a:sym typeface="Calibri"/>
            </a:endParaRPr>
          </a:p>
        </p:txBody>
      </p:sp>
      <p:sp>
        <p:nvSpPr>
          <p:cNvPr id="1842" name="Google Shape;1842;p138"/>
          <p:cNvSpPr txBox="1"/>
          <p:nvPr/>
        </p:nvSpPr>
        <p:spPr>
          <a:xfrm>
            <a:off x="3387988" y="3244988"/>
            <a:ext cx="1132200" cy="66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5</a:t>
            </a:r>
            <a:r>
              <a:rPr lang="en-US" sz="3600">
                <a:solidFill>
                  <a:schemeClr val="dk1"/>
                </a:solidFill>
                <a:latin typeface="Calibri"/>
                <a:ea typeface="Calibri"/>
                <a:cs typeface="Calibri"/>
                <a:sym typeface="Calibri"/>
              </a:rPr>
              <a:t> =</a:t>
            </a:r>
            <a:endParaRPr i="0" sz="1400" u="none" cap="none" strike="noStrike">
              <a:solidFill>
                <a:srgbClr val="000000"/>
              </a:solidFill>
              <a:latin typeface="Calibri"/>
              <a:ea typeface="Calibri"/>
              <a:cs typeface="Calibri"/>
              <a:sym typeface="Calibri"/>
            </a:endParaRPr>
          </a:p>
        </p:txBody>
      </p:sp>
      <p:sp>
        <p:nvSpPr>
          <p:cNvPr id="1843" name="Google Shape;1843;p138"/>
          <p:cNvSpPr/>
          <p:nvPr/>
        </p:nvSpPr>
        <p:spPr>
          <a:xfrm>
            <a:off x="4461213" y="2592488"/>
            <a:ext cx="37089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4" name="Google Shape;1844;p138"/>
          <p:cNvSpPr/>
          <p:nvPr/>
        </p:nvSpPr>
        <p:spPr>
          <a:xfrm>
            <a:off x="4627213" y="2586338"/>
            <a:ext cx="33579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5" name="Google Shape;1845;p138"/>
          <p:cNvSpPr txBox="1"/>
          <p:nvPr/>
        </p:nvSpPr>
        <p:spPr>
          <a:xfrm>
            <a:off x="5735275" y="2596975"/>
            <a:ext cx="11322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4</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5</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5</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5</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6</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5</a:t>
            </a:r>
            <a:endParaRPr>
              <a:latin typeface="Calibri"/>
              <a:ea typeface="Calibri"/>
              <a:cs typeface="Calibri"/>
              <a:sym typeface="Calibri"/>
            </a:endParaRPr>
          </a:p>
        </p:txBody>
      </p:sp>
      <p:sp>
        <p:nvSpPr>
          <p:cNvPr id="1846" name="Google Shape;1846;p138"/>
          <p:cNvSpPr txBox="1"/>
          <p:nvPr/>
        </p:nvSpPr>
        <p:spPr>
          <a:xfrm>
            <a:off x="4544250" y="2592325"/>
            <a:ext cx="11322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1 + </a:t>
            </a:r>
            <a:r>
              <a:rPr lang="en-US" sz="3600">
                <a:solidFill>
                  <a:srgbClr val="FF0000"/>
                </a:solidFill>
                <a:latin typeface="Calibri"/>
                <a:ea typeface="Calibri"/>
                <a:cs typeface="Calibri"/>
                <a:sym typeface="Calibri"/>
              </a:rPr>
              <a:t>5</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2 + </a:t>
            </a:r>
            <a:r>
              <a:rPr lang="en-US" sz="3600">
                <a:solidFill>
                  <a:srgbClr val="FF0000"/>
                </a:solidFill>
                <a:latin typeface="Calibri"/>
                <a:ea typeface="Calibri"/>
                <a:cs typeface="Calibri"/>
                <a:sym typeface="Calibri"/>
              </a:rPr>
              <a:t>5</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3 + </a:t>
            </a:r>
            <a:r>
              <a:rPr lang="en-US" sz="3600">
                <a:solidFill>
                  <a:srgbClr val="FF0000"/>
                </a:solidFill>
                <a:latin typeface="Calibri"/>
                <a:ea typeface="Calibri"/>
                <a:cs typeface="Calibri"/>
                <a:sym typeface="Calibri"/>
              </a:rPr>
              <a:t>5</a:t>
            </a:r>
            <a:endParaRPr>
              <a:solidFill>
                <a:srgbClr val="FF0000"/>
              </a:solidFill>
              <a:latin typeface="Calibri"/>
              <a:ea typeface="Calibri"/>
              <a:cs typeface="Calibri"/>
              <a:sym typeface="Calibri"/>
            </a:endParaRPr>
          </a:p>
        </p:txBody>
      </p:sp>
      <p:sp>
        <p:nvSpPr>
          <p:cNvPr id="1847" name="Google Shape;1847;p138"/>
          <p:cNvSpPr txBox="1"/>
          <p:nvPr/>
        </p:nvSpPr>
        <p:spPr>
          <a:xfrm>
            <a:off x="6894775" y="2596975"/>
            <a:ext cx="11733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7</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5</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8 + </a:t>
            </a:r>
            <a:r>
              <a:rPr lang="en-US" sz="3600">
                <a:solidFill>
                  <a:srgbClr val="FF0000"/>
                </a:solidFill>
                <a:latin typeface="Calibri"/>
                <a:ea typeface="Calibri"/>
                <a:cs typeface="Calibri"/>
                <a:sym typeface="Calibri"/>
              </a:rPr>
              <a:t>5</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9</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5</a:t>
            </a:r>
            <a:endParaRPr>
              <a:latin typeface="Calibri"/>
              <a:ea typeface="Calibri"/>
              <a:cs typeface="Calibri"/>
              <a:sym typeface="Calibri"/>
            </a:endParaRPr>
          </a:p>
        </p:txBody>
      </p:sp>
      <p:sp>
        <p:nvSpPr>
          <p:cNvPr id="1848" name="Google Shape;1848;p138"/>
          <p:cNvSpPr txBox="1"/>
          <p:nvPr/>
        </p:nvSpPr>
        <p:spPr>
          <a:xfrm>
            <a:off x="8170113" y="3249638"/>
            <a:ext cx="633900" cy="66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chemeClr val="dk1"/>
                </a:solidFill>
                <a:latin typeface="Calibri"/>
                <a:ea typeface="Calibri"/>
                <a:cs typeface="Calibri"/>
                <a:sym typeface="Calibri"/>
              </a:rPr>
              <a:t> = </a:t>
            </a:r>
            <a:endParaRPr i="0" sz="1400" u="none" cap="none" strike="noStrike">
              <a:solidFill>
                <a:srgbClr val="000000"/>
              </a:solidFill>
              <a:latin typeface="Calibri"/>
              <a:ea typeface="Calibri"/>
              <a:cs typeface="Calibri"/>
              <a:sym typeface="Calibri"/>
            </a:endParaRPr>
          </a:p>
        </p:txBody>
      </p:sp>
      <p:sp>
        <p:nvSpPr>
          <p:cNvPr id="1849" name="Google Shape;1849;p138"/>
          <p:cNvSpPr/>
          <p:nvPr/>
        </p:nvSpPr>
        <p:spPr>
          <a:xfrm>
            <a:off x="8804013" y="2587838"/>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0" name="Google Shape;1850;p138"/>
          <p:cNvSpPr/>
          <p:nvPr/>
        </p:nvSpPr>
        <p:spPr>
          <a:xfrm>
            <a:off x="8970013" y="2581688"/>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1" name="Google Shape;1851;p138"/>
          <p:cNvSpPr txBox="1"/>
          <p:nvPr/>
        </p:nvSpPr>
        <p:spPr>
          <a:xfrm>
            <a:off x="10629813" y="258784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12</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13</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14</a:t>
            </a:r>
            <a:endParaRPr>
              <a:latin typeface="Calibri"/>
              <a:ea typeface="Calibri"/>
              <a:cs typeface="Calibri"/>
              <a:sym typeface="Calibri"/>
            </a:endParaRPr>
          </a:p>
        </p:txBody>
      </p:sp>
      <p:sp>
        <p:nvSpPr>
          <p:cNvPr id="1852" name="Google Shape;1852;p138"/>
          <p:cNvSpPr txBox="1"/>
          <p:nvPr/>
        </p:nvSpPr>
        <p:spPr>
          <a:xfrm>
            <a:off x="9716913" y="258784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9</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10</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11</a:t>
            </a:r>
            <a:endParaRPr>
              <a:latin typeface="Calibri"/>
              <a:ea typeface="Calibri"/>
              <a:cs typeface="Calibri"/>
              <a:sym typeface="Calibri"/>
            </a:endParaRPr>
          </a:p>
        </p:txBody>
      </p:sp>
      <p:sp>
        <p:nvSpPr>
          <p:cNvPr id="1853" name="Google Shape;1853;p138"/>
          <p:cNvSpPr txBox="1"/>
          <p:nvPr/>
        </p:nvSpPr>
        <p:spPr>
          <a:xfrm>
            <a:off x="8804013" y="258768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6</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7</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8</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5"/>
                                        </p:tgtEl>
                                        <p:attrNameLst>
                                          <p:attrName>style.visibility</p:attrName>
                                        </p:attrNameLst>
                                      </p:cBhvr>
                                      <p:to>
                                        <p:strVal val="visible"/>
                                      </p:to>
                                    </p:set>
                                    <p:animEffect filter="fade" transition="in">
                                      <p:cBhvr>
                                        <p:cTn dur="1000"/>
                                        <p:tgtEl>
                                          <p:spTgt spid="1845"/>
                                        </p:tgtEl>
                                      </p:cBhvr>
                                    </p:animEffect>
                                  </p:childTnLst>
                                </p:cTn>
                              </p:par>
                              <p:par>
                                <p:cTn fill="hold" nodeType="withEffect" presetClass="entr" presetID="10" presetSubtype="0">
                                  <p:stCondLst>
                                    <p:cond delay="0"/>
                                  </p:stCondLst>
                                  <p:childTnLst>
                                    <p:set>
                                      <p:cBhvr>
                                        <p:cTn dur="1" fill="hold">
                                          <p:stCondLst>
                                            <p:cond delay="0"/>
                                          </p:stCondLst>
                                        </p:cTn>
                                        <p:tgtEl>
                                          <p:spTgt spid="1846"/>
                                        </p:tgtEl>
                                        <p:attrNameLst>
                                          <p:attrName>style.visibility</p:attrName>
                                        </p:attrNameLst>
                                      </p:cBhvr>
                                      <p:to>
                                        <p:strVal val="visible"/>
                                      </p:to>
                                    </p:set>
                                    <p:animEffect filter="fade" transition="in">
                                      <p:cBhvr>
                                        <p:cTn dur="1000"/>
                                        <p:tgtEl>
                                          <p:spTgt spid="1846"/>
                                        </p:tgtEl>
                                      </p:cBhvr>
                                    </p:animEffect>
                                  </p:childTnLst>
                                </p:cTn>
                              </p:par>
                              <p:par>
                                <p:cTn fill="hold" nodeType="withEffect" presetClass="entr" presetID="10" presetSubtype="0">
                                  <p:stCondLst>
                                    <p:cond delay="0"/>
                                  </p:stCondLst>
                                  <p:childTnLst>
                                    <p:set>
                                      <p:cBhvr>
                                        <p:cTn dur="1" fill="hold">
                                          <p:stCondLst>
                                            <p:cond delay="0"/>
                                          </p:stCondLst>
                                        </p:cTn>
                                        <p:tgtEl>
                                          <p:spTgt spid="1847"/>
                                        </p:tgtEl>
                                        <p:attrNameLst>
                                          <p:attrName>style.visibility</p:attrName>
                                        </p:attrNameLst>
                                      </p:cBhvr>
                                      <p:to>
                                        <p:strVal val="visible"/>
                                      </p:to>
                                    </p:set>
                                    <p:animEffect filter="fade" transition="in">
                                      <p:cBhvr>
                                        <p:cTn dur="1000"/>
                                        <p:tgtEl>
                                          <p:spTgt spid="1847"/>
                                        </p:tgtEl>
                                      </p:cBhvr>
                                    </p:animEffect>
                                  </p:childTnLst>
                                </p:cTn>
                              </p:par>
                              <p:par>
                                <p:cTn fill="hold" nodeType="with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1000"/>
                                        <p:tgtEl>
                                          <p:spTgt spid="1852"/>
                                        </p:tgtEl>
                                      </p:cBhvr>
                                    </p:animEffect>
                                  </p:childTnLst>
                                </p:cTn>
                              </p:par>
                              <p:par>
                                <p:cTn fill="hold" nodeType="withEffect" presetClass="entr" presetID="10" presetSubtype="0">
                                  <p:stCondLst>
                                    <p:cond delay="0"/>
                                  </p:stCondLst>
                                  <p:childTnLst>
                                    <p:set>
                                      <p:cBhvr>
                                        <p:cTn dur="1" fill="hold">
                                          <p:stCondLst>
                                            <p:cond delay="0"/>
                                          </p:stCondLst>
                                        </p:cTn>
                                        <p:tgtEl>
                                          <p:spTgt spid="1853"/>
                                        </p:tgtEl>
                                        <p:attrNameLst>
                                          <p:attrName>style.visibility</p:attrName>
                                        </p:attrNameLst>
                                      </p:cBhvr>
                                      <p:to>
                                        <p:strVal val="visible"/>
                                      </p:to>
                                    </p:set>
                                    <p:animEffect filter="fade" transition="in">
                                      <p:cBhvr>
                                        <p:cTn dur="1000"/>
                                        <p:tgtEl>
                                          <p:spTgt spid="1853"/>
                                        </p:tgtEl>
                                      </p:cBhvr>
                                    </p:animEffect>
                                  </p:childTnLst>
                                </p:cTn>
                              </p:par>
                              <p:par>
                                <p:cTn fill="hold" nodeType="with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1000"/>
                                        <p:tgtEl>
                                          <p:spTgt spid="1851"/>
                                        </p:tgtEl>
                                      </p:cBhvr>
                                    </p:animEffect>
                                  </p:childTnLst>
                                </p:cTn>
                              </p:par>
                              <p:par>
                                <p:cTn fill="hold" nodeType="withEffect" presetClass="entr" presetID="10" presetSubtype="0">
                                  <p:stCondLst>
                                    <p:cond delay="0"/>
                                  </p:stCondLst>
                                  <p:childTnLst>
                                    <p:set>
                                      <p:cBhvr>
                                        <p:cTn dur="1" fill="hold">
                                          <p:stCondLst>
                                            <p:cond delay="0"/>
                                          </p:stCondLst>
                                        </p:cTn>
                                        <p:tgtEl>
                                          <p:spTgt spid="1841"/>
                                        </p:tgtEl>
                                        <p:attrNameLst>
                                          <p:attrName>style.visibility</p:attrName>
                                        </p:attrNameLst>
                                      </p:cBhvr>
                                      <p:to>
                                        <p:strVal val="visible"/>
                                      </p:to>
                                    </p:set>
                                    <p:animEffect filter="fade" transition="in">
                                      <p:cBhvr>
                                        <p:cTn dur="1000"/>
                                        <p:tgtEl>
                                          <p:spTgt spid="18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139"/>
          <p:cNvSpPr/>
          <p:nvPr/>
        </p:nvSpPr>
        <p:spPr>
          <a:xfrm>
            <a:off x="2896838" y="1911625"/>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0" name="Google Shape;1860;p139"/>
          <p:cNvSpPr/>
          <p:nvPr/>
        </p:nvSpPr>
        <p:spPr>
          <a:xfrm>
            <a:off x="3062838" y="1905475"/>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1" name="Google Shape;1861;p139"/>
          <p:cNvSpPr txBox="1"/>
          <p:nvPr/>
        </p:nvSpPr>
        <p:spPr>
          <a:xfrm>
            <a:off x="4722638" y="1911633"/>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7</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8</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9</a:t>
            </a:r>
            <a:endParaRPr>
              <a:solidFill>
                <a:srgbClr val="0000FF"/>
              </a:solidFill>
              <a:latin typeface="Calibri"/>
              <a:ea typeface="Calibri"/>
              <a:cs typeface="Calibri"/>
              <a:sym typeface="Calibri"/>
            </a:endParaRPr>
          </a:p>
        </p:txBody>
      </p:sp>
      <p:sp>
        <p:nvSpPr>
          <p:cNvPr id="1862" name="Google Shape;1862;p139"/>
          <p:cNvSpPr txBox="1"/>
          <p:nvPr/>
        </p:nvSpPr>
        <p:spPr>
          <a:xfrm>
            <a:off x="3809738" y="1911633"/>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4</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5</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6</a:t>
            </a:r>
            <a:endParaRPr>
              <a:solidFill>
                <a:srgbClr val="0000FF"/>
              </a:solidFill>
              <a:latin typeface="Calibri"/>
              <a:ea typeface="Calibri"/>
              <a:cs typeface="Calibri"/>
              <a:sym typeface="Calibri"/>
            </a:endParaRPr>
          </a:p>
        </p:txBody>
      </p:sp>
      <p:pic>
        <p:nvPicPr>
          <p:cNvPr id="1863" name="Google Shape;1863;p13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864" name="Google Shape;1864;p13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865" name="Google Shape;1865;p139"/>
          <p:cNvSpPr txBox="1"/>
          <p:nvPr/>
        </p:nvSpPr>
        <p:spPr>
          <a:xfrm>
            <a:off x="0" y="14001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lang="en-US" sz="1800" u="sng">
                <a:solidFill>
                  <a:schemeClr val="dk1"/>
                </a:solidFill>
                <a:latin typeface="Calibri"/>
                <a:ea typeface="Calibri"/>
                <a:cs typeface="Calibri"/>
                <a:sym typeface="Calibri"/>
              </a:rPr>
              <a:t>Matrix</a:t>
            </a:r>
            <a:r>
              <a:rPr lang="en-US" sz="1800">
                <a:solidFill>
                  <a:schemeClr val="dk1"/>
                </a:solidFill>
                <a:latin typeface="Calibri"/>
                <a:ea typeface="Calibri"/>
                <a:cs typeface="Calibri"/>
                <a:sym typeface="Calibri"/>
              </a:rPr>
              <a:t> + </a:t>
            </a:r>
            <a:r>
              <a:rPr b="1" lang="en-US" sz="1800" u="sng">
                <a:solidFill>
                  <a:schemeClr val="dk1"/>
                </a:solidFill>
                <a:latin typeface="Calibri"/>
                <a:ea typeface="Calibri"/>
                <a:cs typeface="Calibri"/>
                <a:sym typeface="Calibri"/>
              </a:rPr>
              <a:t>Matrix</a:t>
            </a:r>
            <a:endParaRPr i="0" sz="1400"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39"/>
          <p:cNvSpPr txBox="1"/>
          <p:nvPr/>
        </p:nvSpPr>
        <p:spPr>
          <a:xfrm>
            <a:off x="2896838" y="191147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1</a:t>
            </a:r>
            <a:endParaRPr sz="12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2</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3</a:t>
            </a:r>
            <a:endParaRPr>
              <a:solidFill>
                <a:srgbClr val="0000FF"/>
              </a:solidFill>
              <a:latin typeface="Calibri"/>
              <a:ea typeface="Calibri"/>
              <a:cs typeface="Calibri"/>
              <a:sym typeface="Calibri"/>
            </a:endParaRPr>
          </a:p>
        </p:txBody>
      </p:sp>
      <p:sp>
        <p:nvSpPr>
          <p:cNvPr id="1867" name="Google Shape;1867;p139"/>
          <p:cNvSpPr txBox="1"/>
          <p:nvPr/>
        </p:nvSpPr>
        <p:spPr>
          <a:xfrm>
            <a:off x="5894550" y="2505488"/>
            <a:ext cx="4029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p:txBody>
      </p:sp>
      <p:sp>
        <p:nvSpPr>
          <p:cNvPr id="1868" name="Google Shape;1868;p139"/>
          <p:cNvSpPr/>
          <p:nvPr/>
        </p:nvSpPr>
        <p:spPr>
          <a:xfrm>
            <a:off x="6556438" y="1906975"/>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9" name="Google Shape;1869;p139"/>
          <p:cNvSpPr/>
          <p:nvPr/>
        </p:nvSpPr>
        <p:spPr>
          <a:xfrm>
            <a:off x="6722438" y="1900825"/>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0" name="Google Shape;1870;p139"/>
          <p:cNvSpPr txBox="1"/>
          <p:nvPr/>
        </p:nvSpPr>
        <p:spPr>
          <a:xfrm>
            <a:off x="8382238" y="1906983"/>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2</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1</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0</a:t>
            </a:r>
            <a:endParaRPr>
              <a:solidFill>
                <a:srgbClr val="FF0000"/>
              </a:solidFill>
              <a:latin typeface="Calibri"/>
              <a:ea typeface="Calibri"/>
              <a:cs typeface="Calibri"/>
              <a:sym typeface="Calibri"/>
            </a:endParaRPr>
          </a:p>
        </p:txBody>
      </p:sp>
      <p:sp>
        <p:nvSpPr>
          <p:cNvPr id="1871" name="Google Shape;1871;p139"/>
          <p:cNvSpPr txBox="1"/>
          <p:nvPr/>
        </p:nvSpPr>
        <p:spPr>
          <a:xfrm>
            <a:off x="7469338" y="1906983"/>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5</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4</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3</a:t>
            </a:r>
            <a:endParaRPr>
              <a:solidFill>
                <a:srgbClr val="FF0000"/>
              </a:solidFill>
              <a:latin typeface="Calibri"/>
              <a:ea typeface="Calibri"/>
              <a:cs typeface="Calibri"/>
              <a:sym typeface="Calibri"/>
            </a:endParaRPr>
          </a:p>
        </p:txBody>
      </p:sp>
      <p:sp>
        <p:nvSpPr>
          <p:cNvPr id="1872" name="Google Shape;1872;p139"/>
          <p:cNvSpPr txBox="1"/>
          <p:nvPr/>
        </p:nvSpPr>
        <p:spPr>
          <a:xfrm>
            <a:off x="6556438" y="190682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8</a:t>
            </a:r>
            <a:endParaRPr sz="12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7</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6</a:t>
            </a:r>
            <a:endParaRPr>
              <a:solidFill>
                <a:srgbClr val="FF0000"/>
              </a:solidFill>
              <a:latin typeface="Calibri"/>
              <a:ea typeface="Calibri"/>
              <a:cs typeface="Calibri"/>
              <a:sym typeface="Calibri"/>
            </a:endParaRPr>
          </a:p>
        </p:txBody>
      </p:sp>
      <p:sp>
        <p:nvSpPr>
          <p:cNvPr id="1873" name="Google Shape;1873;p139"/>
          <p:cNvSpPr txBox="1"/>
          <p:nvPr/>
        </p:nvSpPr>
        <p:spPr>
          <a:xfrm>
            <a:off x="9471300" y="2496163"/>
            <a:ext cx="4029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p:txBody>
      </p:sp>
      <p:sp>
        <p:nvSpPr>
          <p:cNvPr id="1874" name="Google Shape;1874;p139"/>
          <p:cNvSpPr/>
          <p:nvPr/>
        </p:nvSpPr>
        <p:spPr>
          <a:xfrm>
            <a:off x="2907300" y="4223350"/>
            <a:ext cx="38151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5" name="Google Shape;1875;p139"/>
          <p:cNvSpPr/>
          <p:nvPr/>
        </p:nvSpPr>
        <p:spPr>
          <a:xfrm>
            <a:off x="3089875" y="4217200"/>
            <a:ext cx="34665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6" name="Google Shape;1876;p139"/>
          <p:cNvSpPr txBox="1"/>
          <p:nvPr/>
        </p:nvSpPr>
        <p:spPr>
          <a:xfrm>
            <a:off x="2907305" y="4223200"/>
            <a:ext cx="12591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1</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8</a:t>
            </a:r>
            <a:endParaRPr sz="12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2</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7</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3</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6</a:t>
            </a:r>
            <a:endParaRPr>
              <a:solidFill>
                <a:srgbClr val="FF0000"/>
              </a:solidFill>
              <a:latin typeface="Calibri"/>
              <a:ea typeface="Calibri"/>
              <a:cs typeface="Calibri"/>
              <a:sym typeface="Calibri"/>
            </a:endParaRPr>
          </a:p>
        </p:txBody>
      </p:sp>
      <p:sp>
        <p:nvSpPr>
          <p:cNvPr id="1877" name="Google Shape;1877;p139"/>
          <p:cNvSpPr txBox="1"/>
          <p:nvPr/>
        </p:nvSpPr>
        <p:spPr>
          <a:xfrm>
            <a:off x="4166405" y="4226200"/>
            <a:ext cx="12591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4</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5</a:t>
            </a:r>
            <a:endParaRPr sz="12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5</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4</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6</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3</a:t>
            </a:r>
            <a:endParaRPr>
              <a:solidFill>
                <a:srgbClr val="FF0000"/>
              </a:solidFill>
              <a:latin typeface="Calibri"/>
              <a:ea typeface="Calibri"/>
              <a:cs typeface="Calibri"/>
              <a:sym typeface="Calibri"/>
            </a:endParaRPr>
          </a:p>
        </p:txBody>
      </p:sp>
      <p:sp>
        <p:nvSpPr>
          <p:cNvPr id="1878" name="Google Shape;1878;p139"/>
          <p:cNvSpPr txBox="1"/>
          <p:nvPr/>
        </p:nvSpPr>
        <p:spPr>
          <a:xfrm>
            <a:off x="5425505" y="4217200"/>
            <a:ext cx="12591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7</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2</a:t>
            </a:r>
            <a:endParaRPr sz="12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8</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1</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9</a:t>
            </a:r>
            <a:r>
              <a:rPr lang="en-US" sz="3600">
                <a:solidFill>
                  <a:schemeClr val="dk1"/>
                </a:solidFill>
                <a:latin typeface="Calibri"/>
                <a:ea typeface="Calibri"/>
                <a:cs typeface="Calibri"/>
                <a:sym typeface="Calibri"/>
              </a:rPr>
              <a:t> + </a:t>
            </a:r>
            <a:r>
              <a:rPr lang="en-US" sz="3600">
                <a:solidFill>
                  <a:srgbClr val="FF0000"/>
                </a:solidFill>
                <a:latin typeface="Calibri"/>
                <a:ea typeface="Calibri"/>
                <a:cs typeface="Calibri"/>
                <a:sym typeface="Calibri"/>
              </a:rPr>
              <a:t>0</a:t>
            </a:r>
            <a:endParaRPr>
              <a:solidFill>
                <a:srgbClr val="FF0000"/>
              </a:solidFill>
              <a:latin typeface="Calibri"/>
              <a:ea typeface="Calibri"/>
              <a:cs typeface="Calibri"/>
              <a:sym typeface="Calibri"/>
            </a:endParaRPr>
          </a:p>
        </p:txBody>
      </p:sp>
      <p:sp>
        <p:nvSpPr>
          <p:cNvPr id="1879" name="Google Shape;1879;p139"/>
          <p:cNvSpPr/>
          <p:nvPr/>
        </p:nvSpPr>
        <p:spPr>
          <a:xfrm>
            <a:off x="7692788" y="4214050"/>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0" name="Google Shape;1880;p139"/>
          <p:cNvSpPr/>
          <p:nvPr/>
        </p:nvSpPr>
        <p:spPr>
          <a:xfrm>
            <a:off x="7858788" y="4207900"/>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1" name="Google Shape;1881;p139"/>
          <p:cNvSpPr txBox="1"/>
          <p:nvPr/>
        </p:nvSpPr>
        <p:spPr>
          <a:xfrm>
            <a:off x="9518588" y="421405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9</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9</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9</a:t>
            </a:r>
            <a:endParaRPr>
              <a:latin typeface="Calibri"/>
              <a:ea typeface="Calibri"/>
              <a:cs typeface="Calibri"/>
              <a:sym typeface="Calibri"/>
            </a:endParaRPr>
          </a:p>
        </p:txBody>
      </p:sp>
      <p:sp>
        <p:nvSpPr>
          <p:cNvPr id="1882" name="Google Shape;1882;p139"/>
          <p:cNvSpPr txBox="1"/>
          <p:nvPr/>
        </p:nvSpPr>
        <p:spPr>
          <a:xfrm>
            <a:off x="8605688" y="421405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9</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9</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9</a:t>
            </a:r>
            <a:endParaRPr>
              <a:latin typeface="Calibri"/>
              <a:ea typeface="Calibri"/>
              <a:cs typeface="Calibri"/>
              <a:sym typeface="Calibri"/>
            </a:endParaRPr>
          </a:p>
        </p:txBody>
      </p:sp>
      <p:sp>
        <p:nvSpPr>
          <p:cNvPr id="1883" name="Google Shape;1883;p139"/>
          <p:cNvSpPr txBox="1"/>
          <p:nvPr/>
        </p:nvSpPr>
        <p:spPr>
          <a:xfrm>
            <a:off x="7692788" y="4213901"/>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9</a:t>
            </a:r>
            <a:endParaRPr sz="12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9</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9</a:t>
            </a:r>
            <a:endParaRPr>
              <a:latin typeface="Calibri"/>
              <a:ea typeface="Calibri"/>
              <a:cs typeface="Calibri"/>
              <a:sym typeface="Calibri"/>
            </a:endParaRPr>
          </a:p>
        </p:txBody>
      </p:sp>
      <p:sp>
        <p:nvSpPr>
          <p:cNvPr id="1884" name="Google Shape;1884;p139"/>
          <p:cNvSpPr txBox="1"/>
          <p:nvPr/>
        </p:nvSpPr>
        <p:spPr>
          <a:xfrm>
            <a:off x="7006138" y="4797538"/>
            <a:ext cx="4029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1000"/>
                                        <p:tgtEl>
                                          <p:spTgt spid="1876"/>
                                        </p:tgtEl>
                                      </p:cBhvr>
                                    </p:animEffect>
                                  </p:childTnLst>
                                </p:cTn>
                              </p:par>
                              <p:par>
                                <p:cTn fill="hold" nodeType="with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1000"/>
                                        <p:tgtEl>
                                          <p:spTgt spid="1877"/>
                                        </p:tgtEl>
                                      </p:cBhvr>
                                    </p:animEffect>
                                  </p:childTnLst>
                                </p:cTn>
                              </p:par>
                              <p:par>
                                <p:cTn fill="hold" nodeType="with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1000"/>
                                        <p:tgtEl>
                                          <p:spTgt spid="1878"/>
                                        </p:tgtEl>
                                      </p:cBhvr>
                                    </p:animEffect>
                                  </p:childTnLst>
                                </p:cTn>
                              </p:par>
                              <p:par>
                                <p:cTn fill="hold" nodeType="withEffect" presetClass="entr" presetID="10" presetSubtype="0">
                                  <p:stCondLst>
                                    <p:cond delay="0"/>
                                  </p:stCondLst>
                                  <p:childTnLst>
                                    <p:set>
                                      <p:cBhvr>
                                        <p:cTn dur="1" fill="hold">
                                          <p:stCondLst>
                                            <p:cond delay="0"/>
                                          </p:stCondLst>
                                        </p:cTn>
                                        <p:tgtEl>
                                          <p:spTgt spid="1882"/>
                                        </p:tgtEl>
                                        <p:attrNameLst>
                                          <p:attrName>style.visibility</p:attrName>
                                        </p:attrNameLst>
                                      </p:cBhvr>
                                      <p:to>
                                        <p:strVal val="visible"/>
                                      </p:to>
                                    </p:set>
                                    <p:animEffect filter="fade" transition="in">
                                      <p:cBhvr>
                                        <p:cTn dur="1000"/>
                                        <p:tgtEl>
                                          <p:spTgt spid="1882"/>
                                        </p:tgtEl>
                                      </p:cBhvr>
                                    </p:animEffect>
                                  </p:childTnLst>
                                </p:cTn>
                              </p:par>
                              <p:par>
                                <p:cTn fill="hold" nodeType="with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1000"/>
                                        <p:tgtEl>
                                          <p:spTgt spid="1883"/>
                                        </p:tgtEl>
                                      </p:cBhvr>
                                    </p:animEffect>
                                  </p:childTnLst>
                                </p:cTn>
                              </p:par>
                              <p:par>
                                <p:cTn fill="hold" nodeType="with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1000"/>
                                        <p:tgtEl>
                                          <p:spTgt spid="1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9" name="Shape 1889"/>
        <p:cNvGrpSpPr/>
        <p:nvPr/>
      </p:nvGrpSpPr>
      <p:grpSpPr>
        <a:xfrm>
          <a:off x="0" y="0"/>
          <a:ext cx="0" cy="0"/>
          <a:chOff x="0" y="0"/>
          <a:chExt cx="0" cy="0"/>
        </a:xfrm>
      </p:grpSpPr>
      <p:pic>
        <p:nvPicPr>
          <p:cNvPr id="1890" name="Google Shape;1890;p14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891" name="Google Shape;1891;p14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p:txBody>
      </p:sp>
      <p:sp>
        <p:nvSpPr>
          <p:cNvPr id="1892" name="Google Shape;1892;p140"/>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893" name="Google Shape;1893;p140"/>
          <p:cNvSpPr txBox="1"/>
          <p:nvPr/>
        </p:nvSpPr>
        <p:spPr>
          <a:xfrm>
            <a:off x="4946075" y="2469625"/>
            <a:ext cx="7245900" cy="3780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specifications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a:t>
            </a:r>
            <a:r>
              <a:rPr lang="en-US" sz="1800">
                <a:solidFill>
                  <a:srgbClr val="B7B7B7"/>
                </a:solidFill>
                <a:latin typeface="Calibri"/>
                <a:ea typeface="Calibri"/>
                <a:cs typeface="Calibri"/>
                <a:sym typeface="Calibri"/>
              </a:rPr>
              <a:t>addition</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Matrix multiplications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Identity matrix</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Scale </a:t>
            </a:r>
            <a:r>
              <a:rPr lang="en-US" sz="1800">
                <a:solidFill>
                  <a:schemeClr val="dk1"/>
                </a:solidFill>
                <a:latin typeface="Calibri"/>
                <a:ea typeface="Calibri"/>
                <a:cs typeface="Calibri"/>
                <a:sym typeface="Calibri"/>
              </a:rPr>
              <a:t>matrix</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matrix</a:t>
            </a:r>
            <a:endParaRPr sz="1800">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8" name="Shape 1898"/>
        <p:cNvGrpSpPr/>
        <p:nvPr/>
      </p:nvGrpSpPr>
      <p:grpSpPr>
        <a:xfrm>
          <a:off x="0" y="0"/>
          <a:ext cx="0" cy="0"/>
          <a:chOff x="0" y="0"/>
          <a:chExt cx="0" cy="0"/>
        </a:xfrm>
      </p:grpSpPr>
      <p:sp>
        <p:nvSpPr>
          <p:cNvPr id="1899" name="Google Shape;1899;p141"/>
          <p:cNvSpPr/>
          <p:nvPr/>
        </p:nvSpPr>
        <p:spPr>
          <a:xfrm>
            <a:off x="6556438" y="3004250"/>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0" name="Google Shape;1900;p141"/>
          <p:cNvSpPr/>
          <p:nvPr/>
        </p:nvSpPr>
        <p:spPr>
          <a:xfrm>
            <a:off x="6722438" y="2998100"/>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1" name="Google Shape;1901;p141"/>
          <p:cNvSpPr/>
          <p:nvPr/>
        </p:nvSpPr>
        <p:spPr>
          <a:xfrm>
            <a:off x="6552450" y="3004100"/>
            <a:ext cx="912900" cy="19722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41"/>
          <p:cNvSpPr txBox="1"/>
          <p:nvPr/>
        </p:nvSpPr>
        <p:spPr>
          <a:xfrm>
            <a:off x="6556438" y="3004101"/>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8</a:t>
            </a:r>
            <a:endParaRPr sz="12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7</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6</a:t>
            </a:r>
            <a:endParaRPr>
              <a:solidFill>
                <a:srgbClr val="FF0000"/>
              </a:solidFill>
              <a:latin typeface="Calibri"/>
              <a:ea typeface="Calibri"/>
              <a:cs typeface="Calibri"/>
              <a:sym typeface="Calibri"/>
            </a:endParaRPr>
          </a:p>
        </p:txBody>
      </p:sp>
      <p:sp>
        <p:nvSpPr>
          <p:cNvPr id="1903" name="Google Shape;1903;p141"/>
          <p:cNvSpPr/>
          <p:nvPr/>
        </p:nvSpPr>
        <p:spPr>
          <a:xfrm>
            <a:off x="2896838" y="3008900"/>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4" name="Google Shape;1904;p141"/>
          <p:cNvSpPr/>
          <p:nvPr/>
        </p:nvSpPr>
        <p:spPr>
          <a:xfrm>
            <a:off x="3062838" y="3002750"/>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5" name="Google Shape;1905;p141"/>
          <p:cNvSpPr/>
          <p:nvPr/>
        </p:nvSpPr>
        <p:spPr>
          <a:xfrm>
            <a:off x="2896850" y="3013425"/>
            <a:ext cx="2738700" cy="659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41"/>
          <p:cNvSpPr txBox="1"/>
          <p:nvPr/>
        </p:nvSpPr>
        <p:spPr>
          <a:xfrm>
            <a:off x="4722638" y="300890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7</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8</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9</a:t>
            </a:r>
            <a:endParaRPr>
              <a:solidFill>
                <a:srgbClr val="0000FF"/>
              </a:solidFill>
              <a:latin typeface="Calibri"/>
              <a:ea typeface="Calibri"/>
              <a:cs typeface="Calibri"/>
              <a:sym typeface="Calibri"/>
            </a:endParaRPr>
          </a:p>
        </p:txBody>
      </p:sp>
      <p:sp>
        <p:nvSpPr>
          <p:cNvPr id="1907" name="Google Shape;1907;p141"/>
          <p:cNvSpPr txBox="1"/>
          <p:nvPr/>
        </p:nvSpPr>
        <p:spPr>
          <a:xfrm>
            <a:off x="3809738" y="300890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4</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5</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6</a:t>
            </a:r>
            <a:endParaRPr>
              <a:solidFill>
                <a:srgbClr val="0000FF"/>
              </a:solidFill>
              <a:latin typeface="Calibri"/>
              <a:ea typeface="Calibri"/>
              <a:cs typeface="Calibri"/>
              <a:sym typeface="Calibri"/>
            </a:endParaRPr>
          </a:p>
        </p:txBody>
      </p:sp>
      <p:pic>
        <p:nvPicPr>
          <p:cNvPr id="1908" name="Google Shape;1908;p14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909" name="Google Shape;1909;p14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910" name="Google Shape;1910;p141"/>
          <p:cNvSpPr txBox="1"/>
          <p:nvPr/>
        </p:nvSpPr>
        <p:spPr>
          <a:xfrm>
            <a:off x="0" y="14001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lang="en-US" sz="1800" u="sng">
                <a:solidFill>
                  <a:schemeClr val="dk1"/>
                </a:solidFill>
                <a:latin typeface="Calibri"/>
                <a:ea typeface="Calibri"/>
                <a:cs typeface="Calibri"/>
                <a:sym typeface="Calibri"/>
              </a:rPr>
              <a:t>Matrix</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u="sng">
                <a:solidFill>
                  <a:schemeClr val="dk1"/>
                </a:solidFill>
                <a:latin typeface="Calibri"/>
                <a:ea typeface="Calibri"/>
                <a:cs typeface="Calibri"/>
                <a:sym typeface="Calibri"/>
              </a:rPr>
              <a:t>Matrix</a:t>
            </a:r>
            <a:endParaRPr i="0" sz="1400"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41"/>
          <p:cNvSpPr txBox="1"/>
          <p:nvPr/>
        </p:nvSpPr>
        <p:spPr>
          <a:xfrm>
            <a:off x="5894550" y="360276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1912" name="Google Shape;1912;p141"/>
          <p:cNvSpPr txBox="1"/>
          <p:nvPr/>
        </p:nvSpPr>
        <p:spPr>
          <a:xfrm>
            <a:off x="8382238" y="300425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2</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1</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0</a:t>
            </a:r>
            <a:endParaRPr>
              <a:solidFill>
                <a:srgbClr val="FF0000"/>
              </a:solidFill>
              <a:latin typeface="Calibri"/>
              <a:ea typeface="Calibri"/>
              <a:cs typeface="Calibri"/>
              <a:sym typeface="Calibri"/>
            </a:endParaRPr>
          </a:p>
        </p:txBody>
      </p:sp>
      <p:sp>
        <p:nvSpPr>
          <p:cNvPr id="1913" name="Google Shape;1913;p141"/>
          <p:cNvSpPr txBox="1"/>
          <p:nvPr/>
        </p:nvSpPr>
        <p:spPr>
          <a:xfrm>
            <a:off x="7469338" y="300425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5</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4</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3</a:t>
            </a:r>
            <a:endParaRPr>
              <a:solidFill>
                <a:srgbClr val="FF0000"/>
              </a:solidFill>
              <a:latin typeface="Calibri"/>
              <a:ea typeface="Calibri"/>
              <a:cs typeface="Calibri"/>
              <a:sym typeface="Calibri"/>
            </a:endParaRPr>
          </a:p>
        </p:txBody>
      </p:sp>
      <p:sp>
        <p:nvSpPr>
          <p:cNvPr id="1914" name="Google Shape;1914;p141"/>
          <p:cNvSpPr txBox="1"/>
          <p:nvPr/>
        </p:nvSpPr>
        <p:spPr>
          <a:xfrm>
            <a:off x="2888838" y="301342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1</a:t>
            </a:r>
            <a:endParaRPr sz="12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2</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3</a:t>
            </a:r>
            <a:endParaRPr>
              <a:solidFill>
                <a:srgbClr val="0000FF"/>
              </a:solidFill>
              <a:latin typeface="Calibri"/>
              <a:ea typeface="Calibri"/>
              <a:cs typeface="Calibri"/>
              <a:sym typeface="Calibri"/>
            </a:endParaRPr>
          </a:p>
        </p:txBody>
      </p:sp>
      <p:sp>
        <p:nvSpPr>
          <p:cNvPr id="1915" name="Google Shape;1915;p141"/>
          <p:cNvSpPr txBox="1"/>
          <p:nvPr/>
        </p:nvSpPr>
        <p:spPr>
          <a:xfrm>
            <a:off x="1" y="5392094"/>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You can </a:t>
            </a:r>
            <a:r>
              <a:rPr b="1" lang="en-US" sz="1800">
                <a:solidFill>
                  <a:schemeClr val="dk1"/>
                </a:solidFill>
                <a:latin typeface="Calibri"/>
                <a:ea typeface="Calibri"/>
                <a:cs typeface="Calibri"/>
                <a:sym typeface="Calibri"/>
              </a:rPr>
              <a:t>multiply </a:t>
            </a:r>
            <a:r>
              <a:rPr lang="en-US" sz="1800">
                <a:solidFill>
                  <a:schemeClr val="dk1"/>
                </a:solidFill>
                <a:latin typeface="Calibri"/>
                <a:ea typeface="Calibri"/>
                <a:cs typeface="Calibri"/>
                <a:sym typeface="Calibri"/>
              </a:rPr>
              <a:t>a matrix as long as the amount of </a:t>
            </a:r>
            <a:r>
              <a:rPr b="1" lang="en-US" sz="1800" u="sng">
                <a:solidFill>
                  <a:schemeClr val="dk1"/>
                </a:solidFill>
                <a:latin typeface="Calibri"/>
                <a:ea typeface="Calibri"/>
                <a:cs typeface="Calibri"/>
                <a:sym typeface="Calibri"/>
              </a:rPr>
              <a:t>columns </a:t>
            </a:r>
            <a:r>
              <a:rPr lang="en-US" sz="1800" u="sng">
                <a:solidFill>
                  <a:schemeClr val="dk1"/>
                </a:solidFill>
                <a:latin typeface="Calibri"/>
                <a:ea typeface="Calibri"/>
                <a:cs typeface="Calibri"/>
                <a:sym typeface="Calibri"/>
              </a:rPr>
              <a:t>on the </a:t>
            </a:r>
            <a:r>
              <a:rPr b="1" lang="en-US" sz="1800" u="sng">
                <a:solidFill>
                  <a:schemeClr val="dk1"/>
                </a:solidFill>
                <a:latin typeface="Calibri"/>
                <a:ea typeface="Calibri"/>
                <a:cs typeface="Calibri"/>
                <a:sym typeface="Calibri"/>
              </a:rPr>
              <a:t>left</a:t>
            </a:r>
            <a:r>
              <a:rPr b="1"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equal the amount of </a:t>
            </a:r>
            <a:r>
              <a:rPr b="1" lang="en-US" sz="1800" u="sng">
                <a:solidFill>
                  <a:schemeClr val="dk1"/>
                </a:solidFill>
                <a:latin typeface="Calibri"/>
                <a:ea typeface="Calibri"/>
                <a:cs typeface="Calibri"/>
                <a:sym typeface="Calibri"/>
              </a:rPr>
              <a:t>rows </a:t>
            </a:r>
            <a:r>
              <a:rPr lang="en-US" sz="1800" u="sng">
                <a:solidFill>
                  <a:schemeClr val="dk1"/>
                </a:solidFill>
                <a:latin typeface="Calibri"/>
                <a:ea typeface="Calibri"/>
                <a:cs typeface="Calibri"/>
                <a:sym typeface="Calibri"/>
              </a:rPr>
              <a:t>on the </a:t>
            </a:r>
            <a:r>
              <a:rPr b="1" lang="en-US" sz="1800" u="sng">
                <a:solidFill>
                  <a:schemeClr val="dk1"/>
                </a:solidFill>
                <a:latin typeface="Calibri"/>
                <a:ea typeface="Calibri"/>
                <a:cs typeface="Calibri"/>
                <a:sym typeface="Calibri"/>
              </a:rPr>
              <a:t>right</a:t>
            </a:r>
            <a:r>
              <a:rPr lang="en-US" sz="1800">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500"/>
                                        <p:tgtEl>
                                          <p:spTgt spid="1905"/>
                                        </p:tgtEl>
                                      </p:cBhvr>
                                    </p:animEffect>
                                  </p:childTnLst>
                                </p:cTn>
                              </p:par>
                              <p:par>
                                <p:cTn fill="hold" nodeType="with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500"/>
                                        <p:tgtEl>
                                          <p:spTgt spid="1901"/>
                                        </p:tgtEl>
                                      </p:cBhvr>
                                    </p:animEffect>
                                  </p:childTnLst>
                                </p:cTn>
                              </p:par>
                              <p:par>
                                <p:cTn fill="hold" nodeType="withEffect" presetClass="entr" presetID="10" presetSubtype="0">
                                  <p:stCondLst>
                                    <p:cond delay="0"/>
                                  </p:stCondLst>
                                  <p:childTnLst>
                                    <p:set>
                                      <p:cBhvr>
                                        <p:cTn dur="1" fill="hold">
                                          <p:stCondLst>
                                            <p:cond delay="0"/>
                                          </p:stCondLst>
                                        </p:cTn>
                                        <p:tgtEl>
                                          <p:spTgt spid="1915"/>
                                        </p:tgtEl>
                                        <p:attrNameLst>
                                          <p:attrName>style.visibility</p:attrName>
                                        </p:attrNameLst>
                                      </p:cBhvr>
                                      <p:to>
                                        <p:strVal val="visible"/>
                                      </p:to>
                                    </p:set>
                                    <p:animEffect filter="fade" transition="in">
                                      <p:cBhvr>
                                        <p:cTn dur="500"/>
                                        <p:tgtEl>
                                          <p:spTgt spid="19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5"/>
          <p:cNvSpPr/>
          <p:nvPr/>
        </p:nvSpPr>
        <p:spPr>
          <a:xfrm>
            <a:off x="3888760" y="2539044"/>
            <a:ext cx="4376635" cy="3066016"/>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 name="Google Shape;230;p25"/>
          <p:cNvSpPr/>
          <p:nvPr/>
        </p:nvSpPr>
        <p:spPr>
          <a:xfrm>
            <a:off x="5971454" y="3958207"/>
            <a:ext cx="211245" cy="22769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31" name="Google Shape;231;p2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32" name="Google Shape;232;p25"/>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Array Buffer Objects</a:t>
            </a:r>
            <a:endParaRPr b="0" i="0" sz="1400" u="none" cap="none" strike="noStrike">
              <a:solidFill>
                <a:srgbClr val="000000"/>
              </a:solidFill>
              <a:latin typeface="Arial"/>
              <a:ea typeface="Arial"/>
              <a:cs typeface="Arial"/>
              <a:sym typeface="Arial"/>
            </a:endParaRPr>
          </a:p>
        </p:txBody>
      </p:sp>
      <p:sp>
        <p:nvSpPr>
          <p:cNvPr id="233" name="Google Shape;233;p25"/>
          <p:cNvSpPr txBox="1"/>
          <p:nvPr/>
        </p:nvSpPr>
        <p:spPr>
          <a:xfrm>
            <a:off x="4518453" y="1555127"/>
            <a:ext cx="315509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What will our triangle look like?</a:t>
            </a:r>
            <a:endParaRPr b="0" i="0" sz="1800" u="none" cap="none" strike="noStrike">
              <a:solidFill>
                <a:schemeClr val="dk1"/>
              </a:solidFill>
              <a:latin typeface="Calibri"/>
              <a:ea typeface="Calibri"/>
              <a:cs typeface="Calibri"/>
              <a:sym typeface="Calibri"/>
            </a:endParaRPr>
          </a:p>
        </p:txBody>
      </p:sp>
      <p:cxnSp>
        <p:nvCxnSpPr>
          <p:cNvPr id="234" name="Google Shape;234;p25"/>
          <p:cNvCxnSpPr>
            <a:stCxn id="229" idx="1"/>
            <a:endCxn id="229" idx="3"/>
          </p:cNvCxnSpPr>
          <p:nvPr/>
        </p:nvCxnSpPr>
        <p:spPr>
          <a:xfrm>
            <a:off x="3888760" y="4072052"/>
            <a:ext cx="4376700" cy="0"/>
          </a:xfrm>
          <a:prstGeom prst="straightConnector1">
            <a:avLst/>
          </a:prstGeom>
          <a:noFill/>
          <a:ln cap="flat" cmpd="sng" w="9525">
            <a:solidFill>
              <a:schemeClr val="dk1"/>
            </a:solidFill>
            <a:prstDash val="dash"/>
            <a:miter lim="800000"/>
            <a:headEnd len="sm" w="sm" type="none"/>
            <a:tailEnd len="sm" w="sm" type="none"/>
          </a:ln>
        </p:spPr>
      </p:cxnSp>
      <p:cxnSp>
        <p:nvCxnSpPr>
          <p:cNvPr id="235" name="Google Shape;235;p25"/>
          <p:cNvCxnSpPr>
            <a:stCxn id="229" idx="0"/>
            <a:endCxn id="229" idx="2"/>
          </p:cNvCxnSpPr>
          <p:nvPr/>
        </p:nvCxnSpPr>
        <p:spPr>
          <a:xfrm>
            <a:off x="6077078" y="2539044"/>
            <a:ext cx="0" cy="3066000"/>
          </a:xfrm>
          <a:prstGeom prst="straightConnector1">
            <a:avLst/>
          </a:prstGeom>
          <a:noFill/>
          <a:ln cap="flat" cmpd="sng" w="9525">
            <a:solidFill>
              <a:schemeClr val="dk1"/>
            </a:solidFill>
            <a:prstDash val="dash"/>
            <a:miter lim="800000"/>
            <a:headEnd len="sm" w="sm" type="none"/>
            <a:tailEnd len="sm" w="sm" type="none"/>
          </a:ln>
        </p:spPr>
      </p:cxnSp>
      <p:sp>
        <p:nvSpPr>
          <p:cNvPr id="236" name="Google Shape;236;p25"/>
          <p:cNvSpPr txBox="1"/>
          <p:nvPr/>
        </p:nvSpPr>
        <p:spPr>
          <a:xfrm>
            <a:off x="3054485" y="3887386"/>
            <a:ext cx="60785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-1</a:t>
            </a:r>
            <a:endParaRPr b="0" i="0" sz="1800" u="none" cap="none" strike="noStrike">
              <a:solidFill>
                <a:schemeClr val="dk1"/>
              </a:solidFill>
              <a:latin typeface="Calibri"/>
              <a:ea typeface="Calibri"/>
              <a:cs typeface="Calibri"/>
              <a:sym typeface="Calibri"/>
            </a:endParaRPr>
          </a:p>
        </p:txBody>
      </p:sp>
      <p:sp>
        <p:nvSpPr>
          <p:cNvPr id="237" name="Google Shape;237;p25"/>
          <p:cNvSpPr txBox="1"/>
          <p:nvPr/>
        </p:nvSpPr>
        <p:spPr>
          <a:xfrm>
            <a:off x="8406745" y="3887386"/>
            <a:ext cx="53732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1</a:t>
            </a:r>
            <a:endParaRPr b="0" i="0" sz="1800" u="none" cap="none" strike="noStrike">
              <a:solidFill>
                <a:schemeClr val="dk1"/>
              </a:solidFill>
              <a:latin typeface="Calibri"/>
              <a:ea typeface="Calibri"/>
              <a:cs typeface="Calibri"/>
              <a:sym typeface="Calibri"/>
            </a:endParaRPr>
          </a:p>
        </p:txBody>
      </p:sp>
      <p:sp>
        <p:nvSpPr>
          <p:cNvPr id="238" name="Google Shape;238;p25"/>
          <p:cNvSpPr txBox="1"/>
          <p:nvPr/>
        </p:nvSpPr>
        <p:spPr>
          <a:xfrm>
            <a:off x="5773147" y="2142327"/>
            <a:ext cx="51193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 1</a:t>
            </a:r>
            <a:endParaRPr b="0" i="0" sz="1800" u="none" cap="none" strike="noStrike">
              <a:solidFill>
                <a:schemeClr val="dk1"/>
              </a:solidFill>
              <a:latin typeface="Calibri"/>
              <a:ea typeface="Calibri"/>
              <a:cs typeface="Calibri"/>
              <a:sym typeface="Calibri"/>
            </a:endParaRPr>
          </a:p>
        </p:txBody>
      </p:sp>
      <p:sp>
        <p:nvSpPr>
          <p:cNvPr id="239" name="Google Shape;239;p25"/>
          <p:cNvSpPr txBox="1"/>
          <p:nvPr/>
        </p:nvSpPr>
        <p:spPr>
          <a:xfrm>
            <a:off x="5794974" y="5639118"/>
            <a:ext cx="58246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 -1</a:t>
            </a:r>
            <a:endParaRPr b="0" i="0" sz="1800" u="none" cap="none" strike="noStrike">
              <a:solidFill>
                <a:schemeClr val="dk1"/>
              </a:solidFill>
              <a:latin typeface="Calibri"/>
              <a:ea typeface="Calibri"/>
              <a:cs typeface="Calibri"/>
              <a:sym typeface="Calibri"/>
            </a:endParaRPr>
          </a:p>
        </p:txBody>
      </p:sp>
      <p:sp>
        <p:nvSpPr>
          <p:cNvPr id="240" name="Google Shape;240;p25"/>
          <p:cNvSpPr/>
          <p:nvPr/>
        </p:nvSpPr>
        <p:spPr>
          <a:xfrm>
            <a:off x="4990288" y="3143170"/>
            <a:ext cx="2188725" cy="1710932"/>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ransition>
    <p:fade/>
  </p:transition>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Google Shape;1921;p142"/>
          <p:cNvSpPr/>
          <p:nvPr/>
        </p:nvSpPr>
        <p:spPr>
          <a:xfrm>
            <a:off x="86400" y="2265450"/>
            <a:ext cx="12019200" cy="1638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2" name="Google Shape;1922;p142"/>
          <p:cNvSpPr/>
          <p:nvPr/>
        </p:nvSpPr>
        <p:spPr>
          <a:xfrm>
            <a:off x="226975" y="2217300"/>
            <a:ext cx="11717700" cy="17016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23" name="Google Shape;1923;p14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924" name="Google Shape;1924;p14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925" name="Google Shape;1925;p142"/>
          <p:cNvSpPr txBox="1"/>
          <p:nvPr/>
        </p:nvSpPr>
        <p:spPr>
          <a:xfrm>
            <a:off x="0" y="14001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lang="en-US" sz="1800" u="sng">
                <a:solidFill>
                  <a:schemeClr val="dk1"/>
                </a:solidFill>
                <a:latin typeface="Calibri"/>
                <a:ea typeface="Calibri"/>
                <a:cs typeface="Calibri"/>
                <a:sym typeface="Calibri"/>
              </a:rPr>
              <a:t>Matrix</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u="sng">
                <a:solidFill>
                  <a:schemeClr val="dk1"/>
                </a:solidFill>
                <a:latin typeface="Calibri"/>
                <a:ea typeface="Calibri"/>
                <a:cs typeface="Calibri"/>
                <a:sym typeface="Calibri"/>
              </a:rPr>
              <a:t>Matrix</a:t>
            </a:r>
            <a:endParaRPr i="0" sz="1400"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42"/>
          <p:cNvSpPr txBox="1"/>
          <p:nvPr/>
        </p:nvSpPr>
        <p:spPr>
          <a:xfrm>
            <a:off x="141950" y="2098500"/>
            <a:ext cx="118632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r>
              <a:rPr lang="en-US" sz="3600">
                <a:solidFill>
                  <a:srgbClr val="0000FF"/>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8 </a:t>
            </a:r>
            <a:r>
              <a:rPr lang="en-US" sz="3600">
                <a:latin typeface="Calibri"/>
                <a:ea typeface="Calibri"/>
                <a:cs typeface="Calibri"/>
                <a:sym typeface="Calibri"/>
              </a:rPr>
              <a:t>+ </a:t>
            </a:r>
            <a:r>
              <a:rPr lang="en-US" sz="3600">
                <a:solidFill>
                  <a:srgbClr val="0000FF"/>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6</a:t>
            </a:r>
            <a:r>
              <a:rPr lang="en-US" sz="3600">
                <a:latin typeface="Calibri"/>
                <a:ea typeface="Calibri"/>
                <a:cs typeface="Calibri"/>
                <a:sym typeface="Calibri"/>
              </a:rPr>
              <a:t>)     </a:t>
            </a: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3</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0</a:t>
            </a:r>
            <a:r>
              <a:rPr lang="en-US" sz="3600">
                <a:solidFill>
                  <a:schemeClr val="dk1"/>
                </a:solidFill>
                <a:latin typeface="Calibri"/>
                <a:ea typeface="Calibri"/>
                <a:cs typeface="Calibri"/>
                <a:sym typeface="Calibri"/>
              </a:rPr>
              <a:t>)</a:t>
            </a:r>
            <a:endParaRPr sz="12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8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8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6</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8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3</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8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0</a:t>
            </a:r>
            <a:r>
              <a:rPr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3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8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6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9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6</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3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6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9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3</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3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6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9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0</a:t>
            </a:r>
            <a:r>
              <a:rPr lang="en-US" sz="36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ctr">
              <a:spcBef>
                <a:spcPts val="0"/>
              </a:spcBef>
              <a:spcAft>
                <a:spcPts val="0"/>
              </a:spcAft>
              <a:buNone/>
            </a:pPr>
            <a:r>
              <a:t/>
            </a:r>
            <a:endParaRPr sz="3600">
              <a:solidFill>
                <a:schemeClr val="dk1"/>
              </a:solidFill>
              <a:latin typeface="Calibri"/>
              <a:ea typeface="Calibri"/>
              <a:cs typeface="Calibri"/>
              <a:sym typeface="Calibri"/>
            </a:endParaRPr>
          </a:p>
        </p:txBody>
      </p:sp>
      <p:sp>
        <p:nvSpPr>
          <p:cNvPr id="1927" name="Google Shape;1927;p142"/>
          <p:cNvSpPr/>
          <p:nvPr/>
        </p:nvSpPr>
        <p:spPr>
          <a:xfrm>
            <a:off x="4728800" y="4076838"/>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8" name="Google Shape;1928;p142"/>
          <p:cNvSpPr/>
          <p:nvPr/>
        </p:nvSpPr>
        <p:spPr>
          <a:xfrm>
            <a:off x="4894800" y="4070688"/>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9" name="Google Shape;1929;p142"/>
          <p:cNvSpPr txBox="1"/>
          <p:nvPr/>
        </p:nvSpPr>
        <p:spPr>
          <a:xfrm>
            <a:off x="4724488" y="4079255"/>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78</a:t>
            </a:r>
            <a:endParaRPr>
              <a:latin typeface="Calibri"/>
              <a:ea typeface="Calibri"/>
              <a:cs typeface="Calibri"/>
              <a:sym typeface="Calibri"/>
            </a:endParaRPr>
          </a:p>
        </p:txBody>
      </p:sp>
      <p:sp>
        <p:nvSpPr>
          <p:cNvPr id="1930" name="Google Shape;1930;p142"/>
          <p:cNvSpPr txBox="1"/>
          <p:nvPr/>
        </p:nvSpPr>
        <p:spPr>
          <a:xfrm>
            <a:off x="4724498" y="4637041"/>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99</a:t>
            </a:r>
            <a:endParaRPr>
              <a:latin typeface="Calibri"/>
              <a:ea typeface="Calibri"/>
              <a:cs typeface="Calibri"/>
              <a:sym typeface="Calibri"/>
            </a:endParaRPr>
          </a:p>
        </p:txBody>
      </p:sp>
      <p:sp>
        <p:nvSpPr>
          <p:cNvPr id="1931" name="Google Shape;1931;p142"/>
          <p:cNvSpPr txBox="1"/>
          <p:nvPr/>
        </p:nvSpPr>
        <p:spPr>
          <a:xfrm>
            <a:off x="4724498" y="5194825"/>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120</a:t>
            </a:r>
            <a:endParaRPr>
              <a:latin typeface="Calibri"/>
              <a:ea typeface="Calibri"/>
              <a:cs typeface="Calibri"/>
              <a:sym typeface="Calibri"/>
            </a:endParaRPr>
          </a:p>
        </p:txBody>
      </p:sp>
      <p:sp>
        <p:nvSpPr>
          <p:cNvPr id="1932" name="Google Shape;1932;p142"/>
          <p:cNvSpPr txBox="1"/>
          <p:nvPr/>
        </p:nvSpPr>
        <p:spPr>
          <a:xfrm>
            <a:off x="5638898" y="4079257"/>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42</a:t>
            </a:r>
            <a:endParaRPr>
              <a:latin typeface="Calibri"/>
              <a:ea typeface="Calibri"/>
              <a:cs typeface="Calibri"/>
              <a:sym typeface="Calibri"/>
            </a:endParaRPr>
          </a:p>
        </p:txBody>
      </p:sp>
      <p:sp>
        <p:nvSpPr>
          <p:cNvPr id="1933" name="Google Shape;1933;p142"/>
          <p:cNvSpPr txBox="1"/>
          <p:nvPr/>
        </p:nvSpPr>
        <p:spPr>
          <a:xfrm>
            <a:off x="6553298" y="4079257"/>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6</a:t>
            </a:r>
            <a:endParaRPr>
              <a:latin typeface="Calibri"/>
              <a:ea typeface="Calibri"/>
              <a:cs typeface="Calibri"/>
              <a:sym typeface="Calibri"/>
            </a:endParaRPr>
          </a:p>
        </p:txBody>
      </p:sp>
      <p:sp>
        <p:nvSpPr>
          <p:cNvPr id="1934" name="Google Shape;1934;p142"/>
          <p:cNvSpPr txBox="1"/>
          <p:nvPr/>
        </p:nvSpPr>
        <p:spPr>
          <a:xfrm>
            <a:off x="6553298" y="5194825"/>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12</a:t>
            </a:r>
            <a:endParaRPr>
              <a:latin typeface="Calibri"/>
              <a:ea typeface="Calibri"/>
              <a:cs typeface="Calibri"/>
              <a:sym typeface="Calibri"/>
            </a:endParaRPr>
          </a:p>
        </p:txBody>
      </p:sp>
      <p:sp>
        <p:nvSpPr>
          <p:cNvPr id="1935" name="Google Shape;1935;p142"/>
          <p:cNvSpPr txBox="1"/>
          <p:nvPr/>
        </p:nvSpPr>
        <p:spPr>
          <a:xfrm>
            <a:off x="5638898" y="4637041"/>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54</a:t>
            </a:r>
            <a:endParaRPr>
              <a:latin typeface="Calibri"/>
              <a:ea typeface="Calibri"/>
              <a:cs typeface="Calibri"/>
              <a:sym typeface="Calibri"/>
            </a:endParaRPr>
          </a:p>
        </p:txBody>
      </p:sp>
      <p:sp>
        <p:nvSpPr>
          <p:cNvPr id="1936" name="Google Shape;1936;p142"/>
          <p:cNvSpPr txBox="1"/>
          <p:nvPr/>
        </p:nvSpPr>
        <p:spPr>
          <a:xfrm>
            <a:off x="5638898" y="5194825"/>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66</a:t>
            </a:r>
            <a:endParaRPr>
              <a:latin typeface="Calibri"/>
              <a:ea typeface="Calibri"/>
              <a:cs typeface="Calibri"/>
              <a:sym typeface="Calibri"/>
            </a:endParaRPr>
          </a:p>
        </p:txBody>
      </p:sp>
      <p:sp>
        <p:nvSpPr>
          <p:cNvPr id="1937" name="Google Shape;1937;p142"/>
          <p:cNvSpPr txBox="1"/>
          <p:nvPr/>
        </p:nvSpPr>
        <p:spPr>
          <a:xfrm>
            <a:off x="6553298" y="4637041"/>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9</a:t>
            </a:r>
            <a:endParaRPr>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2" name="Shape 1942"/>
        <p:cNvGrpSpPr/>
        <p:nvPr/>
      </p:nvGrpSpPr>
      <p:grpSpPr>
        <a:xfrm>
          <a:off x="0" y="0"/>
          <a:ext cx="0" cy="0"/>
          <a:chOff x="0" y="0"/>
          <a:chExt cx="0" cy="0"/>
        </a:xfrm>
      </p:grpSpPr>
      <p:sp>
        <p:nvSpPr>
          <p:cNvPr id="1943" name="Google Shape;1943;p143"/>
          <p:cNvSpPr/>
          <p:nvPr/>
        </p:nvSpPr>
        <p:spPr>
          <a:xfrm>
            <a:off x="692482" y="2999125"/>
            <a:ext cx="43596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4" name="Google Shape;1944;p143"/>
          <p:cNvSpPr/>
          <p:nvPr/>
        </p:nvSpPr>
        <p:spPr>
          <a:xfrm>
            <a:off x="858483" y="2992975"/>
            <a:ext cx="40224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5" name="Google Shape;1945;p143"/>
          <p:cNvSpPr txBox="1"/>
          <p:nvPr/>
        </p:nvSpPr>
        <p:spPr>
          <a:xfrm>
            <a:off x="2176272" y="3003625"/>
            <a:ext cx="17274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r>
              <a:rPr lang="en-US" sz="3600">
                <a:solidFill>
                  <a:srgbClr val="0000FF"/>
                </a:solidFill>
                <a:latin typeface="Calibri"/>
                <a:ea typeface="Calibri"/>
                <a:cs typeface="Calibri"/>
                <a:sym typeface="Calibri"/>
              </a:rPr>
              <a:t>4</a:t>
            </a:r>
            <a:r>
              <a:rPr lang="en-US" sz="3600">
                <a:solidFill>
                  <a:srgbClr val="0000FF"/>
                </a:solidFill>
                <a:latin typeface="Calibri"/>
                <a:ea typeface="Calibri"/>
                <a:cs typeface="Calibri"/>
                <a:sym typeface="Calibri"/>
              </a:rPr>
              <a:t> </a:t>
            </a:r>
            <a:r>
              <a:rPr b="1" lang="en-US" sz="3600">
                <a:solidFill>
                  <a:schemeClr val="dk1"/>
                </a:solidFill>
                <a:latin typeface="Calibri"/>
                <a:ea typeface="Calibri"/>
                <a:cs typeface="Calibri"/>
                <a:sym typeface="Calibri"/>
              </a:rPr>
              <a:t>· </a:t>
            </a:r>
            <a:r>
              <a:rPr lang="en-US" sz="3600">
                <a:solidFill>
                  <a:srgbClr val="FFFFFF"/>
                </a:solidFill>
                <a:latin typeface="Calibri"/>
                <a:ea typeface="Calibri"/>
                <a:cs typeface="Calibri"/>
                <a:sym typeface="Calibri"/>
              </a:rPr>
              <a:t>0</a:t>
            </a:r>
            <a:r>
              <a:rPr lang="en-US" sz="3600">
                <a:latin typeface="Calibri"/>
                <a:ea typeface="Calibri"/>
                <a:cs typeface="Calibri"/>
                <a:sym typeface="Calibri"/>
              </a:rPr>
              <a:t>)</a:t>
            </a:r>
            <a:r>
              <a:rPr b="1" lang="en-US" sz="3600">
                <a:latin typeface="Calibri"/>
                <a:ea typeface="Calibri"/>
                <a:cs typeface="Calibri"/>
                <a:sym typeface="Calibri"/>
              </a:rPr>
              <a:t> </a:t>
            </a:r>
            <a:r>
              <a:rPr lang="en-US" sz="3600">
                <a:latin typeface="Calibri"/>
                <a:ea typeface="Calibri"/>
                <a:cs typeface="Calibri"/>
                <a:sym typeface="Calibri"/>
              </a:rPr>
              <a:t>+</a:t>
            </a:r>
            <a:endParaRPr sz="12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5</a:t>
            </a:r>
            <a:r>
              <a:rPr lang="en-US" sz="3600">
                <a:solidFill>
                  <a:srgbClr val="0000FF"/>
                </a:solidFill>
                <a:latin typeface="Calibri"/>
                <a:ea typeface="Calibri"/>
                <a:cs typeface="Calibri"/>
                <a:sym typeface="Calibri"/>
              </a:rPr>
              <a:t> </a:t>
            </a:r>
            <a:r>
              <a:rPr b="1" lang="en-US" sz="3600">
                <a:solidFill>
                  <a:schemeClr val="dk1"/>
                </a:solidFill>
                <a:latin typeface="Calibri"/>
                <a:ea typeface="Calibri"/>
                <a:cs typeface="Calibri"/>
                <a:sym typeface="Calibri"/>
              </a:rPr>
              <a:t>· </a:t>
            </a:r>
            <a:r>
              <a:rPr lang="en-US" sz="3600">
                <a:solidFill>
                  <a:srgbClr val="FFFFFF"/>
                </a:solidFill>
                <a:latin typeface="Calibri"/>
                <a:ea typeface="Calibri"/>
                <a:cs typeface="Calibri"/>
                <a:sym typeface="Calibri"/>
              </a:rPr>
              <a:t>0</a:t>
            </a:r>
            <a:r>
              <a:rPr lang="en-US" sz="3600">
                <a:solidFill>
                  <a:schemeClr val="dk1"/>
                </a:solidFill>
                <a:latin typeface="Calibri"/>
                <a:ea typeface="Calibri"/>
                <a:cs typeface="Calibri"/>
                <a:sym typeface="Calibri"/>
              </a:rPr>
              <a:t>)</a:t>
            </a:r>
            <a:r>
              <a:rPr b="1" lang="en-US" sz="3600">
                <a:solidFill>
                  <a:srgbClr val="FFFFFF"/>
                </a:solidFill>
                <a:latin typeface="Calibri"/>
                <a:ea typeface="Calibri"/>
                <a:cs typeface="Calibri"/>
                <a:sym typeface="Calibri"/>
              </a:rPr>
              <a:t> </a:t>
            </a:r>
            <a:r>
              <a:rPr lang="en-US" sz="3600">
                <a:solidFill>
                  <a:schemeClr val="dk1"/>
                </a:solidFill>
                <a:latin typeface="Calibri"/>
                <a:ea typeface="Calibri"/>
                <a:cs typeface="Calibri"/>
                <a:sym typeface="Calibri"/>
              </a:rPr>
              <a:t>+</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6</a:t>
            </a:r>
            <a:r>
              <a:rPr lang="en-US" sz="3600">
                <a:solidFill>
                  <a:srgbClr val="0000FF"/>
                </a:solidFill>
                <a:latin typeface="Calibri"/>
                <a:ea typeface="Calibri"/>
                <a:cs typeface="Calibri"/>
                <a:sym typeface="Calibri"/>
              </a:rPr>
              <a:t> </a:t>
            </a:r>
            <a:r>
              <a:rPr b="1" lang="en-US" sz="3600">
                <a:solidFill>
                  <a:schemeClr val="dk1"/>
                </a:solidFill>
                <a:latin typeface="Calibri"/>
                <a:ea typeface="Calibri"/>
                <a:cs typeface="Calibri"/>
                <a:sym typeface="Calibri"/>
              </a:rPr>
              <a:t>· </a:t>
            </a:r>
            <a:r>
              <a:rPr lang="en-US" sz="3600">
                <a:solidFill>
                  <a:srgbClr val="FFFFFF"/>
                </a:solidFill>
                <a:latin typeface="Calibri"/>
                <a:ea typeface="Calibri"/>
                <a:cs typeface="Calibri"/>
                <a:sym typeface="Calibri"/>
              </a:rPr>
              <a:t>0</a:t>
            </a:r>
            <a:r>
              <a:rPr lang="en-US" sz="3600">
                <a:solidFill>
                  <a:schemeClr val="dk1"/>
                </a:solidFill>
                <a:latin typeface="Calibri"/>
                <a:ea typeface="Calibri"/>
                <a:cs typeface="Calibri"/>
                <a:sym typeface="Calibri"/>
              </a:rPr>
              <a:t>)</a:t>
            </a:r>
            <a:r>
              <a:rPr b="1" lang="en-US" sz="3600">
                <a:solidFill>
                  <a:srgbClr val="FFFFFF"/>
                </a:solidFill>
                <a:latin typeface="Calibri"/>
                <a:ea typeface="Calibri"/>
                <a:cs typeface="Calibri"/>
                <a:sym typeface="Calibri"/>
              </a:rPr>
              <a:t> </a:t>
            </a:r>
            <a:r>
              <a:rPr lang="en-US" sz="3600">
                <a:solidFill>
                  <a:schemeClr val="dk1"/>
                </a:solidFill>
                <a:latin typeface="Calibri"/>
                <a:ea typeface="Calibri"/>
                <a:cs typeface="Calibri"/>
                <a:sym typeface="Calibri"/>
              </a:rPr>
              <a:t>+</a:t>
            </a:r>
            <a:endParaRPr>
              <a:solidFill>
                <a:srgbClr val="0000FF"/>
              </a:solidFill>
              <a:latin typeface="Calibri"/>
              <a:ea typeface="Calibri"/>
              <a:cs typeface="Calibri"/>
              <a:sym typeface="Calibri"/>
            </a:endParaRPr>
          </a:p>
        </p:txBody>
      </p:sp>
      <p:pic>
        <p:nvPicPr>
          <p:cNvPr id="1946" name="Google Shape;1946;p14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947" name="Google Shape;1947;p14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948" name="Google Shape;1948;p143"/>
          <p:cNvSpPr txBox="1"/>
          <p:nvPr/>
        </p:nvSpPr>
        <p:spPr>
          <a:xfrm>
            <a:off x="0" y="14001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lang="en-US" sz="1800" u="sng">
                <a:solidFill>
                  <a:schemeClr val="dk1"/>
                </a:solidFill>
                <a:latin typeface="Calibri"/>
                <a:ea typeface="Calibri"/>
                <a:cs typeface="Calibri"/>
                <a:sym typeface="Calibri"/>
              </a:rPr>
              <a:t>Matrix</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u="sng">
                <a:solidFill>
                  <a:schemeClr val="dk1"/>
                </a:solidFill>
                <a:latin typeface="Calibri"/>
                <a:ea typeface="Calibri"/>
                <a:cs typeface="Calibri"/>
                <a:sym typeface="Calibri"/>
              </a:rPr>
              <a:t>Matrix</a:t>
            </a:r>
            <a:endParaRPr i="0" sz="1400"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143"/>
          <p:cNvSpPr txBox="1"/>
          <p:nvPr/>
        </p:nvSpPr>
        <p:spPr>
          <a:xfrm>
            <a:off x="692475" y="3003625"/>
            <a:ext cx="17274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r>
              <a:rPr lang="en-US" sz="3600">
                <a:solidFill>
                  <a:srgbClr val="0000FF"/>
                </a:solidFill>
                <a:latin typeface="Calibri"/>
                <a:ea typeface="Calibri"/>
                <a:cs typeface="Calibri"/>
                <a:sym typeface="Calibri"/>
              </a:rPr>
              <a:t>1 </a:t>
            </a:r>
            <a:r>
              <a:rPr b="1" lang="en-US" sz="3600">
                <a:solidFill>
                  <a:schemeClr val="dk1"/>
                </a:solidFill>
                <a:latin typeface="Calibri"/>
                <a:ea typeface="Calibri"/>
                <a:cs typeface="Calibri"/>
                <a:sym typeface="Calibri"/>
              </a:rPr>
              <a:t>· </a:t>
            </a:r>
            <a:r>
              <a:rPr lang="en-US" sz="3600">
                <a:solidFill>
                  <a:srgbClr val="FFFFFF"/>
                </a:solidFill>
                <a:latin typeface="Calibri"/>
                <a:ea typeface="Calibri"/>
                <a:cs typeface="Calibri"/>
                <a:sym typeface="Calibri"/>
              </a:rPr>
              <a:t>0</a:t>
            </a:r>
            <a:r>
              <a:rPr lang="en-US" sz="3600">
                <a:latin typeface="Calibri"/>
                <a:ea typeface="Calibri"/>
                <a:cs typeface="Calibri"/>
                <a:sym typeface="Calibri"/>
              </a:rPr>
              <a:t>)</a:t>
            </a:r>
            <a:r>
              <a:rPr b="1" lang="en-US" sz="3600">
                <a:latin typeface="Calibri"/>
                <a:ea typeface="Calibri"/>
                <a:cs typeface="Calibri"/>
                <a:sym typeface="Calibri"/>
              </a:rPr>
              <a:t> </a:t>
            </a:r>
            <a:r>
              <a:rPr lang="en-US" sz="3600">
                <a:latin typeface="Calibri"/>
                <a:ea typeface="Calibri"/>
                <a:cs typeface="Calibri"/>
                <a:sym typeface="Calibri"/>
              </a:rPr>
              <a:t>+</a:t>
            </a:r>
            <a:endParaRPr sz="12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2</a:t>
            </a:r>
            <a:r>
              <a:rPr lang="en-US" sz="3600">
                <a:solidFill>
                  <a:srgbClr val="0000FF"/>
                </a:solidFill>
                <a:latin typeface="Calibri"/>
                <a:ea typeface="Calibri"/>
                <a:cs typeface="Calibri"/>
                <a:sym typeface="Calibri"/>
              </a:rPr>
              <a:t> </a:t>
            </a:r>
            <a:r>
              <a:rPr b="1" lang="en-US" sz="3600">
                <a:solidFill>
                  <a:schemeClr val="dk1"/>
                </a:solidFill>
                <a:latin typeface="Calibri"/>
                <a:ea typeface="Calibri"/>
                <a:cs typeface="Calibri"/>
                <a:sym typeface="Calibri"/>
              </a:rPr>
              <a:t>· </a:t>
            </a:r>
            <a:r>
              <a:rPr lang="en-US" sz="3600">
                <a:solidFill>
                  <a:srgbClr val="FFFFFF"/>
                </a:solidFill>
                <a:latin typeface="Calibri"/>
                <a:ea typeface="Calibri"/>
                <a:cs typeface="Calibri"/>
                <a:sym typeface="Calibri"/>
              </a:rPr>
              <a:t>0</a:t>
            </a:r>
            <a:r>
              <a:rPr lang="en-US" sz="3600">
                <a:solidFill>
                  <a:schemeClr val="dk1"/>
                </a:solidFill>
                <a:latin typeface="Calibri"/>
                <a:ea typeface="Calibri"/>
                <a:cs typeface="Calibri"/>
                <a:sym typeface="Calibri"/>
              </a:rPr>
              <a:t>)</a:t>
            </a:r>
            <a:r>
              <a:rPr b="1" lang="en-US" sz="3600">
                <a:solidFill>
                  <a:srgbClr val="FFFFFF"/>
                </a:solidFill>
                <a:latin typeface="Calibri"/>
                <a:ea typeface="Calibri"/>
                <a:cs typeface="Calibri"/>
                <a:sym typeface="Calibri"/>
              </a:rPr>
              <a:t> </a:t>
            </a:r>
            <a:r>
              <a:rPr lang="en-US" sz="3600">
                <a:solidFill>
                  <a:schemeClr val="dk1"/>
                </a:solidFill>
                <a:latin typeface="Calibri"/>
                <a:ea typeface="Calibri"/>
                <a:cs typeface="Calibri"/>
                <a:sym typeface="Calibri"/>
              </a:rPr>
              <a:t>+</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3</a:t>
            </a:r>
            <a:r>
              <a:rPr lang="en-US" sz="3600">
                <a:solidFill>
                  <a:srgbClr val="0000FF"/>
                </a:solidFill>
                <a:latin typeface="Calibri"/>
                <a:ea typeface="Calibri"/>
                <a:cs typeface="Calibri"/>
                <a:sym typeface="Calibri"/>
              </a:rPr>
              <a:t> </a:t>
            </a:r>
            <a:r>
              <a:rPr b="1" lang="en-US" sz="3600">
                <a:solidFill>
                  <a:schemeClr val="dk1"/>
                </a:solidFill>
                <a:latin typeface="Calibri"/>
                <a:ea typeface="Calibri"/>
                <a:cs typeface="Calibri"/>
                <a:sym typeface="Calibri"/>
              </a:rPr>
              <a:t>· </a:t>
            </a:r>
            <a:r>
              <a:rPr lang="en-US" sz="3600">
                <a:solidFill>
                  <a:srgbClr val="FFFFFF"/>
                </a:solidFill>
                <a:latin typeface="Calibri"/>
                <a:ea typeface="Calibri"/>
                <a:cs typeface="Calibri"/>
                <a:sym typeface="Calibri"/>
              </a:rPr>
              <a:t>0</a:t>
            </a:r>
            <a:r>
              <a:rPr lang="en-US" sz="3600">
                <a:solidFill>
                  <a:schemeClr val="dk1"/>
                </a:solidFill>
                <a:latin typeface="Calibri"/>
                <a:ea typeface="Calibri"/>
                <a:cs typeface="Calibri"/>
                <a:sym typeface="Calibri"/>
              </a:rPr>
              <a:t>)</a:t>
            </a:r>
            <a:r>
              <a:rPr b="1" lang="en-US" sz="3600">
                <a:solidFill>
                  <a:srgbClr val="FFFFFF"/>
                </a:solidFill>
                <a:latin typeface="Calibri"/>
                <a:ea typeface="Calibri"/>
                <a:cs typeface="Calibri"/>
                <a:sym typeface="Calibri"/>
              </a:rPr>
              <a:t> </a:t>
            </a:r>
            <a:r>
              <a:rPr lang="en-US" sz="3600">
                <a:solidFill>
                  <a:schemeClr val="dk1"/>
                </a:solidFill>
                <a:latin typeface="Calibri"/>
                <a:ea typeface="Calibri"/>
                <a:cs typeface="Calibri"/>
                <a:sym typeface="Calibri"/>
              </a:rPr>
              <a:t>+</a:t>
            </a:r>
            <a:endParaRPr>
              <a:solidFill>
                <a:srgbClr val="0000FF"/>
              </a:solidFill>
              <a:latin typeface="Calibri"/>
              <a:ea typeface="Calibri"/>
              <a:cs typeface="Calibri"/>
              <a:sym typeface="Calibri"/>
            </a:endParaRPr>
          </a:p>
        </p:txBody>
      </p:sp>
      <p:sp>
        <p:nvSpPr>
          <p:cNvPr id="1950" name="Google Shape;1950;p143"/>
          <p:cNvSpPr txBox="1"/>
          <p:nvPr/>
        </p:nvSpPr>
        <p:spPr>
          <a:xfrm>
            <a:off x="5181525" y="3581350"/>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1951" name="Google Shape;1951;p143"/>
          <p:cNvSpPr/>
          <p:nvPr/>
        </p:nvSpPr>
        <p:spPr>
          <a:xfrm>
            <a:off x="5713863" y="2992138"/>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2" name="Google Shape;1952;p143"/>
          <p:cNvSpPr/>
          <p:nvPr/>
        </p:nvSpPr>
        <p:spPr>
          <a:xfrm>
            <a:off x="5879863" y="2985988"/>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3" name="Google Shape;1953;p143"/>
          <p:cNvSpPr txBox="1"/>
          <p:nvPr/>
        </p:nvSpPr>
        <p:spPr>
          <a:xfrm>
            <a:off x="7539663" y="299214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38761D"/>
                </a:solidFill>
                <a:latin typeface="Calibri"/>
                <a:ea typeface="Calibri"/>
                <a:cs typeface="Calibri"/>
                <a:sym typeface="Calibri"/>
              </a:rPr>
              <a:t>2</a:t>
            </a:r>
            <a:endParaRPr sz="3600">
              <a:solidFill>
                <a:srgbClr val="38761D"/>
              </a:solidFill>
              <a:latin typeface="Calibri"/>
              <a:ea typeface="Calibri"/>
              <a:cs typeface="Calibri"/>
              <a:sym typeface="Calibri"/>
            </a:endParaRPr>
          </a:p>
          <a:p>
            <a:pPr indent="0" lvl="0" marL="0" rtl="0" algn="ctr">
              <a:spcBef>
                <a:spcPts val="0"/>
              </a:spcBef>
              <a:spcAft>
                <a:spcPts val="0"/>
              </a:spcAft>
              <a:buNone/>
            </a:pPr>
            <a:r>
              <a:rPr lang="en-US" sz="3600">
                <a:solidFill>
                  <a:srgbClr val="38761D"/>
                </a:solidFill>
                <a:latin typeface="Calibri"/>
                <a:ea typeface="Calibri"/>
                <a:cs typeface="Calibri"/>
                <a:sym typeface="Calibri"/>
              </a:rPr>
              <a:t>1</a:t>
            </a:r>
            <a:endParaRPr sz="3600">
              <a:solidFill>
                <a:srgbClr val="38761D"/>
              </a:solidFill>
              <a:latin typeface="Calibri"/>
              <a:ea typeface="Calibri"/>
              <a:cs typeface="Calibri"/>
              <a:sym typeface="Calibri"/>
            </a:endParaRPr>
          </a:p>
          <a:p>
            <a:pPr indent="0" lvl="0" marL="0" rtl="0" algn="ctr">
              <a:spcBef>
                <a:spcPts val="0"/>
              </a:spcBef>
              <a:spcAft>
                <a:spcPts val="0"/>
              </a:spcAft>
              <a:buNone/>
            </a:pPr>
            <a:r>
              <a:rPr lang="en-US" sz="3600">
                <a:solidFill>
                  <a:srgbClr val="38761D"/>
                </a:solidFill>
                <a:latin typeface="Calibri"/>
                <a:ea typeface="Calibri"/>
                <a:cs typeface="Calibri"/>
                <a:sym typeface="Calibri"/>
              </a:rPr>
              <a:t>0</a:t>
            </a:r>
            <a:endParaRPr>
              <a:solidFill>
                <a:srgbClr val="38761D"/>
              </a:solidFill>
              <a:latin typeface="Calibri"/>
              <a:ea typeface="Calibri"/>
              <a:cs typeface="Calibri"/>
              <a:sym typeface="Calibri"/>
            </a:endParaRPr>
          </a:p>
        </p:txBody>
      </p:sp>
      <p:sp>
        <p:nvSpPr>
          <p:cNvPr id="1954" name="Google Shape;1954;p143"/>
          <p:cNvSpPr txBox="1"/>
          <p:nvPr/>
        </p:nvSpPr>
        <p:spPr>
          <a:xfrm>
            <a:off x="6626763" y="299214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9900"/>
                </a:solidFill>
                <a:latin typeface="Calibri"/>
                <a:ea typeface="Calibri"/>
                <a:cs typeface="Calibri"/>
                <a:sym typeface="Calibri"/>
              </a:rPr>
              <a:t>5</a:t>
            </a:r>
            <a:endParaRPr sz="3600">
              <a:solidFill>
                <a:srgbClr val="FF9900"/>
              </a:solidFill>
              <a:latin typeface="Calibri"/>
              <a:ea typeface="Calibri"/>
              <a:cs typeface="Calibri"/>
              <a:sym typeface="Calibri"/>
            </a:endParaRPr>
          </a:p>
          <a:p>
            <a:pPr indent="0" lvl="0" marL="0" rtl="0" algn="ctr">
              <a:spcBef>
                <a:spcPts val="0"/>
              </a:spcBef>
              <a:spcAft>
                <a:spcPts val="0"/>
              </a:spcAft>
              <a:buNone/>
            </a:pPr>
            <a:r>
              <a:rPr lang="en-US" sz="3600">
                <a:solidFill>
                  <a:srgbClr val="FF9900"/>
                </a:solidFill>
                <a:latin typeface="Calibri"/>
                <a:ea typeface="Calibri"/>
                <a:cs typeface="Calibri"/>
                <a:sym typeface="Calibri"/>
              </a:rPr>
              <a:t>4</a:t>
            </a:r>
            <a:endParaRPr sz="3600">
              <a:solidFill>
                <a:srgbClr val="FF9900"/>
              </a:solidFill>
              <a:latin typeface="Calibri"/>
              <a:ea typeface="Calibri"/>
              <a:cs typeface="Calibri"/>
              <a:sym typeface="Calibri"/>
            </a:endParaRPr>
          </a:p>
          <a:p>
            <a:pPr indent="0" lvl="0" marL="0" rtl="0" algn="ctr">
              <a:spcBef>
                <a:spcPts val="0"/>
              </a:spcBef>
              <a:spcAft>
                <a:spcPts val="0"/>
              </a:spcAft>
              <a:buNone/>
            </a:pPr>
            <a:r>
              <a:rPr lang="en-US" sz="3600">
                <a:solidFill>
                  <a:srgbClr val="FF9900"/>
                </a:solidFill>
                <a:latin typeface="Calibri"/>
                <a:ea typeface="Calibri"/>
                <a:cs typeface="Calibri"/>
                <a:sym typeface="Calibri"/>
              </a:rPr>
              <a:t>3</a:t>
            </a:r>
            <a:endParaRPr>
              <a:solidFill>
                <a:srgbClr val="FF9900"/>
              </a:solidFill>
              <a:latin typeface="Calibri"/>
              <a:ea typeface="Calibri"/>
              <a:cs typeface="Calibri"/>
              <a:sym typeface="Calibri"/>
            </a:endParaRPr>
          </a:p>
        </p:txBody>
      </p:sp>
      <p:sp>
        <p:nvSpPr>
          <p:cNvPr id="1955" name="Google Shape;1955;p143"/>
          <p:cNvSpPr txBox="1"/>
          <p:nvPr/>
        </p:nvSpPr>
        <p:spPr>
          <a:xfrm>
            <a:off x="5713863" y="299198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8</a:t>
            </a:r>
            <a:endParaRPr sz="12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7</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6</a:t>
            </a:r>
            <a:endParaRPr>
              <a:solidFill>
                <a:srgbClr val="FF0000"/>
              </a:solidFill>
              <a:latin typeface="Calibri"/>
              <a:ea typeface="Calibri"/>
              <a:cs typeface="Calibri"/>
              <a:sym typeface="Calibri"/>
            </a:endParaRPr>
          </a:p>
        </p:txBody>
      </p:sp>
      <p:sp>
        <p:nvSpPr>
          <p:cNvPr id="1956" name="Google Shape;1956;p143"/>
          <p:cNvSpPr txBox="1"/>
          <p:nvPr/>
        </p:nvSpPr>
        <p:spPr>
          <a:xfrm>
            <a:off x="8711575" y="3590650"/>
            <a:ext cx="4029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p:txBody>
      </p:sp>
      <p:sp>
        <p:nvSpPr>
          <p:cNvPr id="1957" name="Google Shape;1957;p143"/>
          <p:cNvSpPr/>
          <p:nvPr/>
        </p:nvSpPr>
        <p:spPr>
          <a:xfrm>
            <a:off x="9285463" y="2996813"/>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8" name="Google Shape;1958;p143"/>
          <p:cNvSpPr/>
          <p:nvPr/>
        </p:nvSpPr>
        <p:spPr>
          <a:xfrm>
            <a:off x="9451463" y="2990663"/>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9" name="Google Shape;1959;p143"/>
          <p:cNvSpPr txBox="1"/>
          <p:nvPr/>
        </p:nvSpPr>
        <p:spPr>
          <a:xfrm>
            <a:off x="3710074" y="3003625"/>
            <a:ext cx="12537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r>
              <a:rPr lang="en-US" sz="3600">
                <a:solidFill>
                  <a:srgbClr val="0000FF"/>
                </a:solidFill>
                <a:latin typeface="Calibri"/>
                <a:ea typeface="Calibri"/>
                <a:cs typeface="Calibri"/>
                <a:sym typeface="Calibri"/>
              </a:rPr>
              <a:t>7</a:t>
            </a:r>
            <a:r>
              <a:rPr lang="en-US" sz="3600">
                <a:solidFill>
                  <a:srgbClr val="0000FF"/>
                </a:solidFill>
                <a:latin typeface="Calibri"/>
                <a:ea typeface="Calibri"/>
                <a:cs typeface="Calibri"/>
                <a:sym typeface="Calibri"/>
              </a:rPr>
              <a:t> </a:t>
            </a:r>
            <a:r>
              <a:rPr b="1" lang="en-US" sz="3600">
                <a:solidFill>
                  <a:schemeClr val="dk1"/>
                </a:solidFill>
                <a:latin typeface="Calibri"/>
                <a:ea typeface="Calibri"/>
                <a:cs typeface="Calibri"/>
                <a:sym typeface="Calibri"/>
              </a:rPr>
              <a:t>· </a:t>
            </a:r>
            <a:r>
              <a:rPr lang="en-US" sz="3600">
                <a:solidFill>
                  <a:srgbClr val="FFFFFF"/>
                </a:solidFill>
                <a:latin typeface="Calibri"/>
                <a:ea typeface="Calibri"/>
                <a:cs typeface="Calibri"/>
                <a:sym typeface="Calibri"/>
              </a:rPr>
              <a:t>0</a:t>
            </a:r>
            <a:r>
              <a:rPr lang="en-US" sz="3600">
                <a:latin typeface="Calibri"/>
                <a:ea typeface="Calibri"/>
                <a:cs typeface="Calibri"/>
                <a:sym typeface="Calibri"/>
              </a:rPr>
              <a:t>)</a:t>
            </a:r>
            <a:endParaRPr b="1"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8</a:t>
            </a:r>
            <a:r>
              <a:rPr lang="en-US" sz="3600">
                <a:solidFill>
                  <a:srgbClr val="0000FF"/>
                </a:solidFill>
                <a:latin typeface="Calibri"/>
                <a:ea typeface="Calibri"/>
                <a:cs typeface="Calibri"/>
                <a:sym typeface="Calibri"/>
              </a:rPr>
              <a:t> </a:t>
            </a:r>
            <a:r>
              <a:rPr b="1" lang="en-US" sz="3600">
                <a:solidFill>
                  <a:schemeClr val="dk1"/>
                </a:solidFill>
                <a:latin typeface="Calibri"/>
                <a:ea typeface="Calibri"/>
                <a:cs typeface="Calibri"/>
                <a:sym typeface="Calibri"/>
              </a:rPr>
              <a:t>· </a:t>
            </a:r>
            <a:r>
              <a:rPr lang="en-US" sz="3600">
                <a:solidFill>
                  <a:srgbClr val="FFFFFF"/>
                </a:solidFill>
                <a:latin typeface="Calibri"/>
                <a:ea typeface="Calibri"/>
                <a:cs typeface="Calibri"/>
                <a:sym typeface="Calibri"/>
              </a:rPr>
              <a:t>0</a:t>
            </a:r>
            <a:r>
              <a:rPr lang="en-US" sz="3600">
                <a:solidFill>
                  <a:schemeClr val="dk1"/>
                </a:solidFill>
                <a:latin typeface="Calibri"/>
                <a:ea typeface="Calibri"/>
                <a:cs typeface="Calibri"/>
                <a:sym typeface="Calibri"/>
              </a:rPr>
              <a:t>)</a:t>
            </a:r>
            <a:r>
              <a:rPr b="1" lang="en-US" sz="3600">
                <a:solidFill>
                  <a:srgbClr val="FFFFFF"/>
                </a:solidFill>
                <a:latin typeface="Calibri"/>
                <a:ea typeface="Calibri"/>
                <a:cs typeface="Calibri"/>
                <a:sym typeface="Calibri"/>
              </a:rPr>
              <a:t> </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9</a:t>
            </a:r>
            <a:r>
              <a:rPr lang="en-US" sz="3600">
                <a:solidFill>
                  <a:srgbClr val="0000FF"/>
                </a:solidFill>
                <a:latin typeface="Calibri"/>
                <a:ea typeface="Calibri"/>
                <a:cs typeface="Calibri"/>
                <a:sym typeface="Calibri"/>
              </a:rPr>
              <a:t> </a:t>
            </a:r>
            <a:r>
              <a:rPr b="1" lang="en-US" sz="3600">
                <a:solidFill>
                  <a:schemeClr val="dk1"/>
                </a:solidFill>
                <a:latin typeface="Calibri"/>
                <a:ea typeface="Calibri"/>
                <a:cs typeface="Calibri"/>
                <a:sym typeface="Calibri"/>
              </a:rPr>
              <a:t>· </a:t>
            </a:r>
            <a:r>
              <a:rPr lang="en-US" sz="3600">
                <a:solidFill>
                  <a:srgbClr val="FFFFFF"/>
                </a:solidFill>
                <a:latin typeface="Calibri"/>
                <a:ea typeface="Calibri"/>
                <a:cs typeface="Calibri"/>
                <a:sym typeface="Calibri"/>
              </a:rPr>
              <a:t>0</a:t>
            </a:r>
            <a:r>
              <a:rPr lang="en-US" sz="3600">
                <a:solidFill>
                  <a:schemeClr val="dk1"/>
                </a:solidFill>
                <a:latin typeface="Calibri"/>
                <a:ea typeface="Calibri"/>
                <a:cs typeface="Calibri"/>
                <a:sym typeface="Calibri"/>
              </a:rPr>
              <a:t>)</a:t>
            </a:r>
            <a:r>
              <a:rPr b="1" lang="en-US" sz="3600">
                <a:solidFill>
                  <a:srgbClr val="FFFFFF"/>
                </a:solidFill>
                <a:latin typeface="Calibri"/>
                <a:ea typeface="Calibri"/>
                <a:cs typeface="Calibri"/>
                <a:sym typeface="Calibri"/>
              </a:rPr>
              <a:t> </a:t>
            </a:r>
            <a:endParaRPr>
              <a:solidFill>
                <a:srgbClr val="0000FF"/>
              </a:solidFill>
              <a:latin typeface="Calibri"/>
              <a:ea typeface="Calibri"/>
              <a:cs typeface="Calibri"/>
              <a:sym typeface="Calibri"/>
            </a:endParaRPr>
          </a:p>
        </p:txBody>
      </p:sp>
      <p:sp>
        <p:nvSpPr>
          <p:cNvPr id="1960" name="Google Shape;1960;p143"/>
          <p:cNvSpPr txBox="1"/>
          <p:nvPr/>
        </p:nvSpPr>
        <p:spPr>
          <a:xfrm>
            <a:off x="1449975" y="3003625"/>
            <a:ext cx="36021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0000"/>
                </a:solidFill>
                <a:latin typeface="Calibri"/>
                <a:ea typeface="Calibri"/>
                <a:cs typeface="Calibri"/>
                <a:sym typeface="Calibri"/>
              </a:rPr>
              <a:t>8            7            6</a:t>
            </a:r>
            <a:endParaRPr>
              <a:solidFill>
                <a:srgbClr val="FF0000"/>
              </a:solidFill>
              <a:latin typeface="Calibri"/>
              <a:ea typeface="Calibri"/>
              <a:cs typeface="Calibri"/>
              <a:sym typeface="Calibri"/>
            </a:endParaRPr>
          </a:p>
        </p:txBody>
      </p:sp>
      <p:sp>
        <p:nvSpPr>
          <p:cNvPr id="1961" name="Google Shape;1961;p143"/>
          <p:cNvSpPr txBox="1"/>
          <p:nvPr/>
        </p:nvSpPr>
        <p:spPr>
          <a:xfrm>
            <a:off x="1449975" y="3566160"/>
            <a:ext cx="36021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0000"/>
                </a:solidFill>
                <a:latin typeface="Calibri"/>
                <a:ea typeface="Calibri"/>
                <a:cs typeface="Calibri"/>
                <a:sym typeface="Calibri"/>
              </a:rPr>
              <a:t>8            7            6</a:t>
            </a:r>
            <a:endParaRPr>
              <a:solidFill>
                <a:srgbClr val="FF0000"/>
              </a:solidFill>
              <a:latin typeface="Calibri"/>
              <a:ea typeface="Calibri"/>
              <a:cs typeface="Calibri"/>
              <a:sym typeface="Calibri"/>
            </a:endParaRPr>
          </a:p>
        </p:txBody>
      </p:sp>
      <p:sp>
        <p:nvSpPr>
          <p:cNvPr id="1962" name="Google Shape;1962;p143"/>
          <p:cNvSpPr txBox="1"/>
          <p:nvPr/>
        </p:nvSpPr>
        <p:spPr>
          <a:xfrm>
            <a:off x="1449975" y="4133088"/>
            <a:ext cx="36021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0000"/>
                </a:solidFill>
                <a:latin typeface="Calibri"/>
                <a:ea typeface="Calibri"/>
                <a:cs typeface="Calibri"/>
                <a:sym typeface="Calibri"/>
              </a:rPr>
              <a:t>8            7            6</a:t>
            </a:r>
            <a:endParaRPr>
              <a:solidFill>
                <a:srgbClr val="FF0000"/>
              </a:solidFill>
              <a:latin typeface="Calibri"/>
              <a:ea typeface="Calibri"/>
              <a:cs typeface="Calibri"/>
              <a:sym typeface="Calibri"/>
            </a:endParaRPr>
          </a:p>
        </p:txBody>
      </p:sp>
      <p:sp>
        <p:nvSpPr>
          <p:cNvPr id="1963" name="Google Shape;1963;p143"/>
          <p:cNvSpPr txBox="1"/>
          <p:nvPr/>
        </p:nvSpPr>
        <p:spPr>
          <a:xfrm>
            <a:off x="9281150" y="2999230"/>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7</a:t>
            </a:r>
            <a:r>
              <a:rPr lang="en-US" sz="3600">
                <a:solidFill>
                  <a:srgbClr val="FF0000"/>
                </a:solidFill>
                <a:latin typeface="Calibri"/>
                <a:ea typeface="Calibri"/>
                <a:cs typeface="Calibri"/>
                <a:sym typeface="Calibri"/>
              </a:rPr>
              <a:t>8</a:t>
            </a:r>
            <a:endParaRPr>
              <a:solidFill>
                <a:srgbClr val="FF0000"/>
              </a:solidFill>
              <a:latin typeface="Calibri"/>
              <a:ea typeface="Calibri"/>
              <a:cs typeface="Calibri"/>
              <a:sym typeface="Calibri"/>
            </a:endParaRPr>
          </a:p>
        </p:txBody>
      </p:sp>
      <p:sp>
        <p:nvSpPr>
          <p:cNvPr id="1964" name="Google Shape;1964;p143"/>
          <p:cNvSpPr txBox="1"/>
          <p:nvPr/>
        </p:nvSpPr>
        <p:spPr>
          <a:xfrm>
            <a:off x="9281160" y="3557016"/>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99</a:t>
            </a:r>
            <a:endParaRPr>
              <a:solidFill>
                <a:srgbClr val="FF0000"/>
              </a:solidFill>
              <a:latin typeface="Calibri"/>
              <a:ea typeface="Calibri"/>
              <a:cs typeface="Calibri"/>
              <a:sym typeface="Calibri"/>
            </a:endParaRPr>
          </a:p>
        </p:txBody>
      </p:sp>
      <p:sp>
        <p:nvSpPr>
          <p:cNvPr id="1965" name="Google Shape;1965;p143"/>
          <p:cNvSpPr txBox="1"/>
          <p:nvPr/>
        </p:nvSpPr>
        <p:spPr>
          <a:xfrm>
            <a:off x="9281160" y="4114800"/>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120</a:t>
            </a:r>
            <a:endParaRPr>
              <a:solidFill>
                <a:srgbClr val="FF0000"/>
              </a:solidFill>
              <a:latin typeface="Calibri"/>
              <a:ea typeface="Calibri"/>
              <a:cs typeface="Calibri"/>
              <a:sym typeface="Calibri"/>
            </a:endParaRPr>
          </a:p>
        </p:txBody>
      </p:sp>
      <p:sp>
        <p:nvSpPr>
          <p:cNvPr id="1966" name="Google Shape;1966;p143"/>
          <p:cNvSpPr txBox="1"/>
          <p:nvPr/>
        </p:nvSpPr>
        <p:spPr>
          <a:xfrm>
            <a:off x="10195560" y="2999232"/>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9900"/>
                </a:solidFill>
                <a:latin typeface="Calibri"/>
                <a:ea typeface="Calibri"/>
                <a:cs typeface="Calibri"/>
                <a:sym typeface="Calibri"/>
              </a:rPr>
              <a:t>42</a:t>
            </a:r>
            <a:endParaRPr>
              <a:solidFill>
                <a:srgbClr val="FF9900"/>
              </a:solidFill>
              <a:latin typeface="Calibri"/>
              <a:ea typeface="Calibri"/>
              <a:cs typeface="Calibri"/>
              <a:sym typeface="Calibri"/>
            </a:endParaRPr>
          </a:p>
        </p:txBody>
      </p:sp>
      <p:sp>
        <p:nvSpPr>
          <p:cNvPr id="1967" name="Google Shape;1967;p143"/>
          <p:cNvSpPr txBox="1"/>
          <p:nvPr/>
        </p:nvSpPr>
        <p:spPr>
          <a:xfrm>
            <a:off x="11109960" y="2999232"/>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38761D"/>
                </a:solidFill>
                <a:latin typeface="Calibri"/>
                <a:ea typeface="Calibri"/>
                <a:cs typeface="Calibri"/>
                <a:sym typeface="Calibri"/>
              </a:rPr>
              <a:t>6</a:t>
            </a:r>
            <a:endParaRPr>
              <a:solidFill>
                <a:srgbClr val="38761D"/>
              </a:solidFill>
              <a:latin typeface="Calibri"/>
              <a:ea typeface="Calibri"/>
              <a:cs typeface="Calibri"/>
              <a:sym typeface="Calibri"/>
            </a:endParaRPr>
          </a:p>
        </p:txBody>
      </p:sp>
      <p:sp>
        <p:nvSpPr>
          <p:cNvPr id="1968" name="Google Shape;1968;p143"/>
          <p:cNvSpPr txBox="1"/>
          <p:nvPr/>
        </p:nvSpPr>
        <p:spPr>
          <a:xfrm>
            <a:off x="11109960" y="4114800"/>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38761D"/>
                </a:solidFill>
                <a:latin typeface="Calibri"/>
                <a:ea typeface="Calibri"/>
                <a:cs typeface="Calibri"/>
                <a:sym typeface="Calibri"/>
              </a:rPr>
              <a:t>12</a:t>
            </a:r>
            <a:endParaRPr>
              <a:solidFill>
                <a:srgbClr val="38761D"/>
              </a:solidFill>
              <a:latin typeface="Calibri"/>
              <a:ea typeface="Calibri"/>
              <a:cs typeface="Calibri"/>
              <a:sym typeface="Calibri"/>
            </a:endParaRPr>
          </a:p>
        </p:txBody>
      </p:sp>
      <p:sp>
        <p:nvSpPr>
          <p:cNvPr id="1969" name="Google Shape;1969;p143"/>
          <p:cNvSpPr txBox="1"/>
          <p:nvPr/>
        </p:nvSpPr>
        <p:spPr>
          <a:xfrm>
            <a:off x="10195560" y="3557016"/>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9900"/>
                </a:solidFill>
                <a:latin typeface="Calibri"/>
                <a:ea typeface="Calibri"/>
                <a:cs typeface="Calibri"/>
                <a:sym typeface="Calibri"/>
              </a:rPr>
              <a:t>54</a:t>
            </a:r>
            <a:endParaRPr>
              <a:solidFill>
                <a:srgbClr val="FF9900"/>
              </a:solidFill>
              <a:latin typeface="Calibri"/>
              <a:ea typeface="Calibri"/>
              <a:cs typeface="Calibri"/>
              <a:sym typeface="Calibri"/>
            </a:endParaRPr>
          </a:p>
        </p:txBody>
      </p:sp>
      <p:sp>
        <p:nvSpPr>
          <p:cNvPr id="1970" name="Google Shape;1970;p143"/>
          <p:cNvSpPr txBox="1"/>
          <p:nvPr/>
        </p:nvSpPr>
        <p:spPr>
          <a:xfrm>
            <a:off x="10195560" y="4114800"/>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9900"/>
                </a:solidFill>
                <a:latin typeface="Calibri"/>
                <a:ea typeface="Calibri"/>
                <a:cs typeface="Calibri"/>
                <a:sym typeface="Calibri"/>
              </a:rPr>
              <a:t>66</a:t>
            </a:r>
            <a:endParaRPr>
              <a:solidFill>
                <a:srgbClr val="FF9900"/>
              </a:solidFill>
              <a:latin typeface="Calibri"/>
              <a:ea typeface="Calibri"/>
              <a:cs typeface="Calibri"/>
              <a:sym typeface="Calibri"/>
            </a:endParaRPr>
          </a:p>
        </p:txBody>
      </p:sp>
      <p:sp>
        <p:nvSpPr>
          <p:cNvPr id="1971" name="Google Shape;1971;p143"/>
          <p:cNvSpPr txBox="1"/>
          <p:nvPr/>
        </p:nvSpPr>
        <p:spPr>
          <a:xfrm>
            <a:off x="11109960" y="3557016"/>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38761D"/>
                </a:solidFill>
                <a:latin typeface="Calibri"/>
                <a:ea typeface="Calibri"/>
                <a:cs typeface="Calibri"/>
                <a:sym typeface="Calibri"/>
              </a:rPr>
              <a:t>9</a:t>
            </a:r>
            <a:endParaRPr>
              <a:solidFill>
                <a:srgbClr val="38761D"/>
              </a:solidFill>
              <a:latin typeface="Calibri"/>
              <a:ea typeface="Calibri"/>
              <a:cs typeface="Calibri"/>
              <a:sym typeface="Calibri"/>
            </a:endParaRPr>
          </a:p>
        </p:txBody>
      </p:sp>
      <p:sp>
        <p:nvSpPr>
          <p:cNvPr id="1972" name="Google Shape;1972;p143"/>
          <p:cNvSpPr txBox="1"/>
          <p:nvPr/>
        </p:nvSpPr>
        <p:spPr>
          <a:xfrm>
            <a:off x="1453896" y="2999232"/>
            <a:ext cx="36021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9900"/>
                </a:solidFill>
                <a:latin typeface="Calibri"/>
                <a:ea typeface="Calibri"/>
                <a:cs typeface="Calibri"/>
                <a:sym typeface="Calibri"/>
              </a:rPr>
              <a:t>5</a:t>
            </a:r>
            <a:r>
              <a:rPr lang="en-US" sz="3600">
                <a:solidFill>
                  <a:srgbClr val="FF9900"/>
                </a:solidFill>
                <a:latin typeface="Calibri"/>
                <a:ea typeface="Calibri"/>
                <a:cs typeface="Calibri"/>
                <a:sym typeface="Calibri"/>
              </a:rPr>
              <a:t>            4            3</a:t>
            </a:r>
            <a:endParaRPr>
              <a:solidFill>
                <a:srgbClr val="FF9900"/>
              </a:solidFill>
              <a:latin typeface="Calibri"/>
              <a:ea typeface="Calibri"/>
              <a:cs typeface="Calibri"/>
              <a:sym typeface="Calibri"/>
            </a:endParaRPr>
          </a:p>
        </p:txBody>
      </p:sp>
      <p:sp>
        <p:nvSpPr>
          <p:cNvPr id="1973" name="Google Shape;1973;p143"/>
          <p:cNvSpPr txBox="1"/>
          <p:nvPr/>
        </p:nvSpPr>
        <p:spPr>
          <a:xfrm>
            <a:off x="1453896" y="3566160"/>
            <a:ext cx="36021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9900"/>
                </a:solidFill>
                <a:latin typeface="Calibri"/>
                <a:ea typeface="Calibri"/>
                <a:cs typeface="Calibri"/>
                <a:sym typeface="Calibri"/>
              </a:rPr>
              <a:t>5            4            3</a:t>
            </a:r>
            <a:endParaRPr>
              <a:solidFill>
                <a:srgbClr val="FF9900"/>
              </a:solidFill>
              <a:latin typeface="Calibri"/>
              <a:ea typeface="Calibri"/>
              <a:cs typeface="Calibri"/>
              <a:sym typeface="Calibri"/>
            </a:endParaRPr>
          </a:p>
        </p:txBody>
      </p:sp>
      <p:sp>
        <p:nvSpPr>
          <p:cNvPr id="1974" name="Google Shape;1974;p143"/>
          <p:cNvSpPr txBox="1"/>
          <p:nvPr/>
        </p:nvSpPr>
        <p:spPr>
          <a:xfrm>
            <a:off x="1453896" y="4133088"/>
            <a:ext cx="36021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9900"/>
                </a:solidFill>
                <a:latin typeface="Calibri"/>
                <a:ea typeface="Calibri"/>
                <a:cs typeface="Calibri"/>
                <a:sym typeface="Calibri"/>
              </a:rPr>
              <a:t>5            4            3</a:t>
            </a:r>
            <a:endParaRPr>
              <a:solidFill>
                <a:srgbClr val="FF9900"/>
              </a:solidFill>
              <a:latin typeface="Calibri"/>
              <a:ea typeface="Calibri"/>
              <a:cs typeface="Calibri"/>
              <a:sym typeface="Calibri"/>
            </a:endParaRPr>
          </a:p>
        </p:txBody>
      </p:sp>
      <p:sp>
        <p:nvSpPr>
          <p:cNvPr id="1975" name="Google Shape;1975;p143"/>
          <p:cNvSpPr txBox="1"/>
          <p:nvPr/>
        </p:nvSpPr>
        <p:spPr>
          <a:xfrm>
            <a:off x="1453896" y="2999232"/>
            <a:ext cx="36021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38761D"/>
                </a:solidFill>
                <a:latin typeface="Calibri"/>
                <a:ea typeface="Calibri"/>
                <a:cs typeface="Calibri"/>
                <a:sym typeface="Calibri"/>
              </a:rPr>
              <a:t>2</a:t>
            </a:r>
            <a:r>
              <a:rPr lang="en-US" sz="3600">
                <a:solidFill>
                  <a:srgbClr val="38761D"/>
                </a:solidFill>
                <a:latin typeface="Calibri"/>
                <a:ea typeface="Calibri"/>
                <a:cs typeface="Calibri"/>
                <a:sym typeface="Calibri"/>
              </a:rPr>
              <a:t>            1            0</a:t>
            </a:r>
            <a:endParaRPr>
              <a:solidFill>
                <a:srgbClr val="38761D"/>
              </a:solidFill>
              <a:latin typeface="Calibri"/>
              <a:ea typeface="Calibri"/>
              <a:cs typeface="Calibri"/>
              <a:sym typeface="Calibri"/>
            </a:endParaRPr>
          </a:p>
        </p:txBody>
      </p:sp>
      <p:sp>
        <p:nvSpPr>
          <p:cNvPr id="1976" name="Google Shape;1976;p143"/>
          <p:cNvSpPr txBox="1"/>
          <p:nvPr/>
        </p:nvSpPr>
        <p:spPr>
          <a:xfrm>
            <a:off x="1453896" y="3566160"/>
            <a:ext cx="36021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38761D"/>
                </a:solidFill>
                <a:latin typeface="Calibri"/>
                <a:ea typeface="Calibri"/>
                <a:cs typeface="Calibri"/>
                <a:sym typeface="Calibri"/>
              </a:rPr>
              <a:t>2            1            0</a:t>
            </a:r>
            <a:endParaRPr>
              <a:solidFill>
                <a:srgbClr val="38761D"/>
              </a:solidFill>
              <a:latin typeface="Calibri"/>
              <a:ea typeface="Calibri"/>
              <a:cs typeface="Calibri"/>
              <a:sym typeface="Calibri"/>
            </a:endParaRPr>
          </a:p>
        </p:txBody>
      </p:sp>
      <p:sp>
        <p:nvSpPr>
          <p:cNvPr id="1977" name="Google Shape;1977;p143"/>
          <p:cNvSpPr txBox="1"/>
          <p:nvPr/>
        </p:nvSpPr>
        <p:spPr>
          <a:xfrm>
            <a:off x="1453896" y="4133088"/>
            <a:ext cx="36021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38761D"/>
                </a:solidFill>
                <a:latin typeface="Calibri"/>
                <a:ea typeface="Calibri"/>
                <a:cs typeface="Calibri"/>
                <a:sym typeface="Calibri"/>
              </a:rPr>
              <a:t>2            1            0</a:t>
            </a:r>
            <a:endParaRPr>
              <a:solidFill>
                <a:srgbClr val="38761D"/>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1955"/>
                                        </p:tgtEl>
                                        <p:attrNameLst>
                                          <p:attrName>ppt_y</p:attrName>
                                        </p:attrNameLst>
                                      </p:cBhvr>
                                      <p:tavLst>
                                        <p:tav fmla="" tm="0">
                                          <p:val>
                                            <p:strVal val="#ppt_y"/>
                                          </p:val>
                                        </p:tav>
                                        <p:tav fmla="" tm="100000">
                                          <p:val>
                                            <p:strVal val="#ppt_y-1"/>
                                          </p:val>
                                        </p:tav>
                                      </p:tavLst>
                                    </p:anim>
                                    <p:set>
                                      <p:cBhvr>
                                        <p:cTn dur="1" fill="hold">
                                          <p:stCondLst>
                                            <p:cond delay="1000"/>
                                          </p:stCondLst>
                                        </p:cTn>
                                        <p:tgtEl>
                                          <p:spTgt spid="195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960"/>
                                        </p:tgtEl>
                                        <p:attrNameLst>
                                          <p:attrName>style.visibility</p:attrName>
                                        </p:attrNameLst>
                                      </p:cBhvr>
                                      <p:to>
                                        <p:strVal val="visible"/>
                                      </p:to>
                                    </p:set>
                                    <p:anim calcmode="lin" valueType="num">
                                      <p:cBhvr additive="base">
                                        <p:cTn dur="1000"/>
                                        <p:tgtEl>
                                          <p:spTgt spid="196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500"/>
                                        <p:tgtEl>
                                          <p:spTgt spid="1960"/>
                                        </p:tgtEl>
                                      </p:cBhvr>
                                    </p:animEffect>
                                    <p:set>
                                      <p:cBhvr>
                                        <p:cTn dur="1" fill="hold">
                                          <p:stCondLst>
                                            <p:cond delay="500"/>
                                          </p:stCondLst>
                                        </p:cTn>
                                        <p:tgtEl>
                                          <p:spTgt spid="19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63"/>
                                        </p:tgtEl>
                                        <p:attrNameLst>
                                          <p:attrName>style.visibility</p:attrName>
                                        </p:attrNameLst>
                                      </p:cBhvr>
                                      <p:to>
                                        <p:strVal val="visible"/>
                                      </p:to>
                                    </p:set>
                                    <p:animEffect filter="fade" transition="in">
                                      <p:cBhvr>
                                        <p:cTn dur="500"/>
                                        <p:tgtEl>
                                          <p:spTgt spid="1963"/>
                                        </p:tgtEl>
                                      </p:cBhvr>
                                    </p:animEffect>
                                  </p:childTnLst>
                                </p:cTn>
                              </p:par>
                            </p:childTnLst>
                          </p:cTn>
                        </p:par>
                        <p:par>
                          <p:cTn fill="hold">
                            <p:stCondLst>
                              <p:cond delay="2500"/>
                            </p:stCondLst>
                            <p:childTnLst>
                              <p:par>
                                <p:cTn fill="hold" nodeType="afterEffect" presetClass="entr" presetID="2" presetSubtype="1">
                                  <p:stCondLst>
                                    <p:cond delay="0"/>
                                  </p:stCondLst>
                                  <p:childTnLst>
                                    <p:set>
                                      <p:cBhvr>
                                        <p:cTn dur="1" fill="hold">
                                          <p:stCondLst>
                                            <p:cond delay="0"/>
                                          </p:stCondLst>
                                        </p:cTn>
                                        <p:tgtEl>
                                          <p:spTgt spid="1961"/>
                                        </p:tgtEl>
                                        <p:attrNameLst>
                                          <p:attrName>style.visibility</p:attrName>
                                        </p:attrNameLst>
                                      </p:cBhvr>
                                      <p:to>
                                        <p:strVal val="visible"/>
                                      </p:to>
                                    </p:set>
                                    <p:anim calcmode="lin" valueType="num">
                                      <p:cBhvr additive="base">
                                        <p:cTn dur="1000"/>
                                        <p:tgtEl>
                                          <p:spTgt spid="1961"/>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xit" presetID="10" presetSubtype="0">
                                  <p:stCondLst>
                                    <p:cond delay="0"/>
                                  </p:stCondLst>
                                  <p:childTnLst>
                                    <p:animEffect filter="fade" transition="out">
                                      <p:cBhvr>
                                        <p:cTn dur="500"/>
                                        <p:tgtEl>
                                          <p:spTgt spid="1961"/>
                                        </p:tgtEl>
                                      </p:cBhvr>
                                    </p:animEffect>
                                    <p:set>
                                      <p:cBhvr>
                                        <p:cTn dur="1" fill="hold">
                                          <p:stCondLst>
                                            <p:cond delay="500"/>
                                          </p:stCondLst>
                                        </p:cTn>
                                        <p:tgtEl>
                                          <p:spTgt spid="196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64"/>
                                        </p:tgtEl>
                                        <p:attrNameLst>
                                          <p:attrName>style.visibility</p:attrName>
                                        </p:attrNameLst>
                                      </p:cBhvr>
                                      <p:to>
                                        <p:strVal val="visible"/>
                                      </p:to>
                                    </p:set>
                                    <p:animEffect filter="fade" transition="in">
                                      <p:cBhvr>
                                        <p:cTn dur="500"/>
                                        <p:tgtEl>
                                          <p:spTgt spid="1964"/>
                                        </p:tgtEl>
                                      </p:cBhvr>
                                    </p:animEffect>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1962"/>
                                        </p:tgtEl>
                                        <p:attrNameLst>
                                          <p:attrName>style.visibility</p:attrName>
                                        </p:attrNameLst>
                                      </p:cBhvr>
                                      <p:to>
                                        <p:strVal val="visible"/>
                                      </p:to>
                                    </p:set>
                                    <p:anim calcmode="lin" valueType="num">
                                      <p:cBhvr additive="base">
                                        <p:cTn dur="1000"/>
                                        <p:tgtEl>
                                          <p:spTgt spid="1962"/>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500"/>
                                        <p:tgtEl>
                                          <p:spTgt spid="1962"/>
                                        </p:tgtEl>
                                      </p:cBhvr>
                                    </p:animEffect>
                                    <p:set>
                                      <p:cBhvr>
                                        <p:cTn dur="1" fill="hold">
                                          <p:stCondLst>
                                            <p:cond delay="500"/>
                                          </p:stCondLst>
                                        </p:cTn>
                                        <p:tgtEl>
                                          <p:spTgt spid="196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500"/>
                                        <p:tgtEl>
                                          <p:spTgt spid="1965"/>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500"/>
                                        <p:tgtEl>
                                          <p:spTgt spid="1955"/>
                                        </p:tgtEl>
                                      </p:cBhvr>
                                    </p:animEffect>
                                  </p:childTnLst>
                                </p:cTn>
                              </p:par>
                            </p:childTnLst>
                          </p:cTn>
                        </p:par>
                        <p:par>
                          <p:cTn fill="hold">
                            <p:stCondLst>
                              <p:cond delay="6000"/>
                            </p:stCondLst>
                            <p:childTnLst>
                              <p:par>
                                <p:cTn fill="hold" nodeType="afterEffect" presetClass="exit" presetID="2" presetSubtype="1">
                                  <p:stCondLst>
                                    <p:cond delay="0"/>
                                  </p:stCondLst>
                                  <p:childTnLst>
                                    <p:anim calcmode="lin" valueType="num">
                                      <p:cBhvr additive="base">
                                        <p:cTn dur="1000"/>
                                        <p:tgtEl>
                                          <p:spTgt spid="1954"/>
                                        </p:tgtEl>
                                        <p:attrNameLst>
                                          <p:attrName>ppt_y</p:attrName>
                                        </p:attrNameLst>
                                      </p:cBhvr>
                                      <p:tavLst>
                                        <p:tav fmla="" tm="0">
                                          <p:val>
                                            <p:strVal val="#ppt_y"/>
                                          </p:val>
                                        </p:tav>
                                        <p:tav fmla="" tm="100000">
                                          <p:val>
                                            <p:strVal val="#ppt_y-1"/>
                                          </p:val>
                                        </p:tav>
                                      </p:tavLst>
                                    </p:anim>
                                    <p:set>
                                      <p:cBhvr>
                                        <p:cTn dur="1" fill="hold">
                                          <p:stCondLst>
                                            <p:cond delay="1000"/>
                                          </p:stCondLst>
                                        </p:cTn>
                                        <p:tgtEl>
                                          <p:spTgt spid="1954"/>
                                        </p:tgtEl>
                                        <p:attrNameLst>
                                          <p:attrName>style.visibility</p:attrName>
                                        </p:attrNameLst>
                                      </p:cBhvr>
                                      <p:to>
                                        <p:strVal val="hidden"/>
                                      </p:to>
                                    </p:set>
                                  </p:childTnLst>
                                </p:cTn>
                              </p:par>
                            </p:childTnLst>
                          </p:cTn>
                        </p:par>
                        <p:par>
                          <p:cTn fill="hold">
                            <p:stCondLst>
                              <p:cond delay="7000"/>
                            </p:stCondLst>
                            <p:childTnLst>
                              <p:par>
                                <p:cTn fill="hold" nodeType="afterEffect" presetClass="entr" presetID="2" presetSubtype="1">
                                  <p:stCondLst>
                                    <p:cond delay="0"/>
                                  </p:stCondLst>
                                  <p:childTnLst>
                                    <p:set>
                                      <p:cBhvr>
                                        <p:cTn dur="1" fill="hold">
                                          <p:stCondLst>
                                            <p:cond delay="0"/>
                                          </p:stCondLst>
                                        </p:cTn>
                                        <p:tgtEl>
                                          <p:spTgt spid="1972"/>
                                        </p:tgtEl>
                                        <p:attrNameLst>
                                          <p:attrName>style.visibility</p:attrName>
                                        </p:attrNameLst>
                                      </p:cBhvr>
                                      <p:to>
                                        <p:strVal val="visible"/>
                                      </p:to>
                                    </p:set>
                                    <p:anim calcmode="lin" valueType="num">
                                      <p:cBhvr additive="base">
                                        <p:cTn dur="1000"/>
                                        <p:tgtEl>
                                          <p:spTgt spid="1972"/>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xit" presetID="10" presetSubtype="0">
                                  <p:stCondLst>
                                    <p:cond delay="0"/>
                                  </p:stCondLst>
                                  <p:childTnLst>
                                    <p:animEffect filter="fade" transition="out">
                                      <p:cBhvr>
                                        <p:cTn dur="500"/>
                                        <p:tgtEl>
                                          <p:spTgt spid="1972"/>
                                        </p:tgtEl>
                                      </p:cBhvr>
                                    </p:animEffect>
                                    <p:set>
                                      <p:cBhvr>
                                        <p:cTn dur="1" fill="hold">
                                          <p:stCondLst>
                                            <p:cond delay="500"/>
                                          </p:stCondLst>
                                        </p:cTn>
                                        <p:tgtEl>
                                          <p:spTgt spid="19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66"/>
                                        </p:tgtEl>
                                        <p:attrNameLst>
                                          <p:attrName>style.visibility</p:attrName>
                                        </p:attrNameLst>
                                      </p:cBhvr>
                                      <p:to>
                                        <p:strVal val="visible"/>
                                      </p:to>
                                    </p:set>
                                    <p:animEffect filter="fade" transition="in">
                                      <p:cBhvr>
                                        <p:cTn dur="500"/>
                                        <p:tgtEl>
                                          <p:spTgt spid="1966"/>
                                        </p:tgtEl>
                                      </p:cBhvr>
                                    </p:animEffect>
                                  </p:childTnLst>
                                </p:cTn>
                              </p:par>
                            </p:childTnLst>
                          </p:cTn>
                        </p:par>
                        <p:par>
                          <p:cTn fill="hold">
                            <p:stCondLst>
                              <p:cond delay="8500"/>
                            </p:stCondLst>
                            <p:childTnLst>
                              <p:par>
                                <p:cTn fill="hold" nodeType="afterEffect" presetClass="entr" presetID="2" presetSubtype="1">
                                  <p:stCondLst>
                                    <p:cond delay="0"/>
                                  </p:stCondLst>
                                  <p:childTnLst>
                                    <p:set>
                                      <p:cBhvr>
                                        <p:cTn dur="1" fill="hold">
                                          <p:stCondLst>
                                            <p:cond delay="0"/>
                                          </p:stCondLst>
                                        </p:cTn>
                                        <p:tgtEl>
                                          <p:spTgt spid="1973"/>
                                        </p:tgtEl>
                                        <p:attrNameLst>
                                          <p:attrName>style.visibility</p:attrName>
                                        </p:attrNameLst>
                                      </p:cBhvr>
                                      <p:to>
                                        <p:strVal val="visible"/>
                                      </p:to>
                                    </p:set>
                                    <p:anim calcmode="lin" valueType="num">
                                      <p:cBhvr additive="base">
                                        <p:cTn dur="1000"/>
                                        <p:tgtEl>
                                          <p:spTgt spid="1973"/>
                                        </p:tgtEl>
                                        <p:attrNameLst>
                                          <p:attrName>ppt_y</p:attrName>
                                        </p:attrNameLst>
                                      </p:cBhvr>
                                      <p:tavLst>
                                        <p:tav fmla="" tm="0">
                                          <p:val>
                                            <p:strVal val="#ppt_y-1"/>
                                          </p:val>
                                        </p:tav>
                                        <p:tav fmla="" tm="100000">
                                          <p:val>
                                            <p:strVal val="#ppt_y"/>
                                          </p:val>
                                        </p:tav>
                                      </p:tavLst>
                                    </p:anim>
                                  </p:childTnLst>
                                </p:cTn>
                              </p:par>
                            </p:childTnLst>
                          </p:cTn>
                        </p:par>
                        <p:par>
                          <p:cTn fill="hold">
                            <p:stCondLst>
                              <p:cond delay="9500"/>
                            </p:stCondLst>
                            <p:childTnLst>
                              <p:par>
                                <p:cTn fill="hold" nodeType="afterEffect" presetClass="exit" presetID="10" presetSubtype="0">
                                  <p:stCondLst>
                                    <p:cond delay="0"/>
                                  </p:stCondLst>
                                  <p:childTnLst>
                                    <p:animEffect filter="fade" transition="out">
                                      <p:cBhvr>
                                        <p:cTn dur="500"/>
                                        <p:tgtEl>
                                          <p:spTgt spid="1973"/>
                                        </p:tgtEl>
                                      </p:cBhvr>
                                    </p:animEffect>
                                    <p:set>
                                      <p:cBhvr>
                                        <p:cTn dur="1" fill="hold">
                                          <p:stCondLst>
                                            <p:cond delay="500"/>
                                          </p:stCondLst>
                                        </p:cTn>
                                        <p:tgtEl>
                                          <p:spTgt spid="197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69"/>
                                        </p:tgtEl>
                                        <p:attrNameLst>
                                          <p:attrName>style.visibility</p:attrName>
                                        </p:attrNameLst>
                                      </p:cBhvr>
                                      <p:to>
                                        <p:strVal val="visible"/>
                                      </p:to>
                                    </p:set>
                                    <p:animEffect filter="fade" transition="in">
                                      <p:cBhvr>
                                        <p:cTn dur="500"/>
                                        <p:tgtEl>
                                          <p:spTgt spid="1969"/>
                                        </p:tgtEl>
                                      </p:cBhvr>
                                    </p:animEffect>
                                  </p:childTnLst>
                                </p:cTn>
                              </p:par>
                            </p:childTnLst>
                          </p:cTn>
                        </p:par>
                        <p:par>
                          <p:cTn fill="hold">
                            <p:stCondLst>
                              <p:cond delay="10000"/>
                            </p:stCondLst>
                            <p:childTnLst>
                              <p:par>
                                <p:cTn fill="hold" nodeType="afterEffect" presetClass="entr" presetID="2" presetSubtype="1">
                                  <p:stCondLst>
                                    <p:cond delay="0"/>
                                  </p:stCondLst>
                                  <p:childTnLst>
                                    <p:set>
                                      <p:cBhvr>
                                        <p:cTn dur="1" fill="hold">
                                          <p:stCondLst>
                                            <p:cond delay="0"/>
                                          </p:stCondLst>
                                        </p:cTn>
                                        <p:tgtEl>
                                          <p:spTgt spid="1974"/>
                                        </p:tgtEl>
                                        <p:attrNameLst>
                                          <p:attrName>style.visibility</p:attrName>
                                        </p:attrNameLst>
                                      </p:cBhvr>
                                      <p:to>
                                        <p:strVal val="visible"/>
                                      </p:to>
                                    </p:set>
                                    <p:anim calcmode="lin" valueType="num">
                                      <p:cBhvr additive="base">
                                        <p:cTn dur="1000"/>
                                        <p:tgtEl>
                                          <p:spTgt spid="1974"/>
                                        </p:tgtEl>
                                        <p:attrNameLst>
                                          <p:attrName>ppt_y</p:attrName>
                                        </p:attrNameLst>
                                      </p:cBhvr>
                                      <p:tavLst>
                                        <p:tav fmla="" tm="0">
                                          <p:val>
                                            <p:strVal val="#ppt_y-1"/>
                                          </p:val>
                                        </p:tav>
                                        <p:tav fmla="" tm="100000">
                                          <p:val>
                                            <p:strVal val="#ppt_y"/>
                                          </p:val>
                                        </p:tav>
                                      </p:tavLst>
                                    </p:anim>
                                  </p:childTnLst>
                                </p:cTn>
                              </p:par>
                            </p:childTnLst>
                          </p:cTn>
                        </p:par>
                        <p:par>
                          <p:cTn fill="hold">
                            <p:stCondLst>
                              <p:cond delay="11000"/>
                            </p:stCondLst>
                            <p:childTnLst>
                              <p:par>
                                <p:cTn fill="hold" nodeType="afterEffect" presetClass="exit" presetID="10" presetSubtype="0">
                                  <p:stCondLst>
                                    <p:cond delay="0"/>
                                  </p:stCondLst>
                                  <p:childTnLst>
                                    <p:animEffect filter="fade" transition="out">
                                      <p:cBhvr>
                                        <p:cTn dur="500"/>
                                        <p:tgtEl>
                                          <p:spTgt spid="1974"/>
                                        </p:tgtEl>
                                      </p:cBhvr>
                                    </p:animEffect>
                                    <p:set>
                                      <p:cBhvr>
                                        <p:cTn dur="1" fill="hold">
                                          <p:stCondLst>
                                            <p:cond delay="500"/>
                                          </p:stCondLst>
                                        </p:cTn>
                                        <p:tgtEl>
                                          <p:spTgt spid="19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500"/>
                                        <p:tgtEl>
                                          <p:spTgt spid="1970"/>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500"/>
                                        <p:tgtEl>
                                          <p:spTgt spid="1954"/>
                                        </p:tgtEl>
                                      </p:cBhvr>
                                    </p:animEffect>
                                  </p:childTnLst>
                                </p:cTn>
                              </p:par>
                            </p:childTnLst>
                          </p:cTn>
                        </p:par>
                        <p:par>
                          <p:cTn fill="hold">
                            <p:stCondLst>
                              <p:cond delay="12000"/>
                            </p:stCondLst>
                            <p:childTnLst>
                              <p:par>
                                <p:cTn fill="hold" nodeType="afterEffect" presetClass="exit" presetID="2" presetSubtype="1">
                                  <p:stCondLst>
                                    <p:cond delay="0"/>
                                  </p:stCondLst>
                                  <p:childTnLst>
                                    <p:anim calcmode="lin" valueType="num">
                                      <p:cBhvr additive="base">
                                        <p:cTn dur="1000"/>
                                        <p:tgtEl>
                                          <p:spTgt spid="1953"/>
                                        </p:tgtEl>
                                        <p:attrNameLst>
                                          <p:attrName>ppt_y</p:attrName>
                                        </p:attrNameLst>
                                      </p:cBhvr>
                                      <p:tavLst>
                                        <p:tav fmla="" tm="0">
                                          <p:val>
                                            <p:strVal val="#ppt_y"/>
                                          </p:val>
                                        </p:tav>
                                        <p:tav fmla="" tm="100000">
                                          <p:val>
                                            <p:strVal val="#ppt_y-1"/>
                                          </p:val>
                                        </p:tav>
                                      </p:tavLst>
                                    </p:anim>
                                    <p:set>
                                      <p:cBhvr>
                                        <p:cTn dur="1" fill="hold">
                                          <p:stCondLst>
                                            <p:cond delay="1000"/>
                                          </p:stCondLst>
                                        </p:cTn>
                                        <p:tgtEl>
                                          <p:spTgt spid="1953"/>
                                        </p:tgtEl>
                                        <p:attrNameLst>
                                          <p:attrName>style.visibility</p:attrName>
                                        </p:attrNameLst>
                                      </p:cBhvr>
                                      <p:to>
                                        <p:strVal val="hidden"/>
                                      </p:to>
                                    </p:set>
                                  </p:childTnLst>
                                </p:cTn>
                              </p:par>
                            </p:childTnLst>
                          </p:cTn>
                        </p:par>
                        <p:par>
                          <p:cTn fill="hold">
                            <p:stCondLst>
                              <p:cond delay="13000"/>
                            </p:stCondLst>
                            <p:childTnLst>
                              <p:par>
                                <p:cTn fill="hold" nodeType="afterEffect" presetClass="entr" presetID="2" presetSubtype="1">
                                  <p:stCondLst>
                                    <p:cond delay="0"/>
                                  </p:stCondLst>
                                  <p:childTnLst>
                                    <p:set>
                                      <p:cBhvr>
                                        <p:cTn dur="1" fill="hold">
                                          <p:stCondLst>
                                            <p:cond delay="0"/>
                                          </p:stCondLst>
                                        </p:cTn>
                                        <p:tgtEl>
                                          <p:spTgt spid="1975"/>
                                        </p:tgtEl>
                                        <p:attrNameLst>
                                          <p:attrName>style.visibility</p:attrName>
                                        </p:attrNameLst>
                                      </p:cBhvr>
                                      <p:to>
                                        <p:strVal val="visible"/>
                                      </p:to>
                                    </p:set>
                                    <p:anim calcmode="lin" valueType="num">
                                      <p:cBhvr additive="base">
                                        <p:cTn dur="1000"/>
                                        <p:tgtEl>
                                          <p:spTgt spid="1975"/>
                                        </p:tgtEl>
                                        <p:attrNameLst>
                                          <p:attrName>ppt_y</p:attrName>
                                        </p:attrNameLst>
                                      </p:cBhvr>
                                      <p:tavLst>
                                        <p:tav fmla="" tm="0">
                                          <p:val>
                                            <p:strVal val="#ppt_y-1"/>
                                          </p:val>
                                        </p:tav>
                                        <p:tav fmla="" tm="100000">
                                          <p:val>
                                            <p:strVal val="#ppt_y"/>
                                          </p:val>
                                        </p:tav>
                                      </p:tavLst>
                                    </p:anim>
                                  </p:childTnLst>
                                </p:cTn>
                              </p:par>
                            </p:childTnLst>
                          </p:cTn>
                        </p:par>
                        <p:par>
                          <p:cTn fill="hold">
                            <p:stCondLst>
                              <p:cond delay="14000"/>
                            </p:stCondLst>
                            <p:childTnLst>
                              <p:par>
                                <p:cTn fill="hold" nodeType="afterEffect" presetClass="exit" presetID="10" presetSubtype="0">
                                  <p:stCondLst>
                                    <p:cond delay="0"/>
                                  </p:stCondLst>
                                  <p:childTnLst>
                                    <p:animEffect filter="fade" transition="out">
                                      <p:cBhvr>
                                        <p:cTn dur="500"/>
                                        <p:tgtEl>
                                          <p:spTgt spid="1975"/>
                                        </p:tgtEl>
                                      </p:cBhvr>
                                    </p:animEffect>
                                    <p:set>
                                      <p:cBhvr>
                                        <p:cTn dur="1" fill="hold">
                                          <p:stCondLst>
                                            <p:cond delay="500"/>
                                          </p:stCondLst>
                                        </p:cTn>
                                        <p:tgtEl>
                                          <p:spTgt spid="19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67"/>
                                        </p:tgtEl>
                                        <p:attrNameLst>
                                          <p:attrName>style.visibility</p:attrName>
                                        </p:attrNameLst>
                                      </p:cBhvr>
                                      <p:to>
                                        <p:strVal val="visible"/>
                                      </p:to>
                                    </p:set>
                                    <p:animEffect filter="fade" transition="in">
                                      <p:cBhvr>
                                        <p:cTn dur="500"/>
                                        <p:tgtEl>
                                          <p:spTgt spid="1967"/>
                                        </p:tgtEl>
                                      </p:cBhvr>
                                    </p:animEffect>
                                  </p:childTnLst>
                                </p:cTn>
                              </p:par>
                            </p:childTnLst>
                          </p:cTn>
                        </p:par>
                        <p:par>
                          <p:cTn fill="hold">
                            <p:stCondLst>
                              <p:cond delay="14500"/>
                            </p:stCondLst>
                            <p:childTnLst>
                              <p:par>
                                <p:cTn fill="hold" nodeType="afterEffect" presetClass="entr" presetID="2" presetSubtype="1">
                                  <p:stCondLst>
                                    <p:cond delay="0"/>
                                  </p:stCondLst>
                                  <p:childTnLst>
                                    <p:set>
                                      <p:cBhvr>
                                        <p:cTn dur="1" fill="hold">
                                          <p:stCondLst>
                                            <p:cond delay="0"/>
                                          </p:stCondLst>
                                        </p:cTn>
                                        <p:tgtEl>
                                          <p:spTgt spid="1976"/>
                                        </p:tgtEl>
                                        <p:attrNameLst>
                                          <p:attrName>style.visibility</p:attrName>
                                        </p:attrNameLst>
                                      </p:cBhvr>
                                      <p:to>
                                        <p:strVal val="visible"/>
                                      </p:to>
                                    </p:set>
                                    <p:anim calcmode="lin" valueType="num">
                                      <p:cBhvr additive="base">
                                        <p:cTn dur="1000"/>
                                        <p:tgtEl>
                                          <p:spTgt spid="1976"/>
                                        </p:tgtEl>
                                        <p:attrNameLst>
                                          <p:attrName>ppt_y</p:attrName>
                                        </p:attrNameLst>
                                      </p:cBhvr>
                                      <p:tavLst>
                                        <p:tav fmla="" tm="0">
                                          <p:val>
                                            <p:strVal val="#ppt_y-1"/>
                                          </p:val>
                                        </p:tav>
                                        <p:tav fmla="" tm="100000">
                                          <p:val>
                                            <p:strVal val="#ppt_y"/>
                                          </p:val>
                                        </p:tav>
                                      </p:tavLst>
                                    </p:anim>
                                  </p:childTnLst>
                                </p:cTn>
                              </p:par>
                            </p:childTnLst>
                          </p:cTn>
                        </p:par>
                        <p:par>
                          <p:cTn fill="hold">
                            <p:stCondLst>
                              <p:cond delay="15500"/>
                            </p:stCondLst>
                            <p:childTnLst>
                              <p:par>
                                <p:cTn fill="hold" nodeType="afterEffect" presetClass="exit" presetID="10" presetSubtype="0">
                                  <p:stCondLst>
                                    <p:cond delay="0"/>
                                  </p:stCondLst>
                                  <p:childTnLst>
                                    <p:animEffect filter="fade" transition="out">
                                      <p:cBhvr>
                                        <p:cTn dur="500"/>
                                        <p:tgtEl>
                                          <p:spTgt spid="1976"/>
                                        </p:tgtEl>
                                      </p:cBhvr>
                                    </p:animEffect>
                                    <p:set>
                                      <p:cBhvr>
                                        <p:cTn dur="1" fill="hold">
                                          <p:stCondLst>
                                            <p:cond delay="500"/>
                                          </p:stCondLst>
                                        </p:cTn>
                                        <p:tgtEl>
                                          <p:spTgt spid="19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71"/>
                                        </p:tgtEl>
                                        <p:attrNameLst>
                                          <p:attrName>style.visibility</p:attrName>
                                        </p:attrNameLst>
                                      </p:cBhvr>
                                      <p:to>
                                        <p:strVal val="visible"/>
                                      </p:to>
                                    </p:set>
                                    <p:animEffect filter="fade" transition="in">
                                      <p:cBhvr>
                                        <p:cTn dur="500"/>
                                        <p:tgtEl>
                                          <p:spTgt spid="1971"/>
                                        </p:tgtEl>
                                      </p:cBhvr>
                                    </p:animEffect>
                                  </p:childTnLst>
                                </p:cTn>
                              </p:par>
                            </p:childTnLst>
                          </p:cTn>
                        </p:par>
                        <p:par>
                          <p:cTn fill="hold">
                            <p:stCondLst>
                              <p:cond delay="16000"/>
                            </p:stCondLst>
                            <p:childTnLst>
                              <p:par>
                                <p:cTn fill="hold" nodeType="afterEffect" presetClass="entr" presetID="2" presetSubtype="1">
                                  <p:stCondLst>
                                    <p:cond delay="0"/>
                                  </p:stCondLst>
                                  <p:childTnLst>
                                    <p:set>
                                      <p:cBhvr>
                                        <p:cTn dur="1" fill="hold">
                                          <p:stCondLst>
                                            <p:cond delay="0"/>
                                          </p:stCondLst>
                                        </p:cTn>
                                        <p:tgtEl>
                                          <p:spTgt spid="1977"/>
                                        </p:tgtEl>
                                        <p:attrNameLst>
                                          <p:attrName>style.visibility</p:attrName>
                                        </p:attrNameLst>
                                      </p:cBhvr>
                                      <p:to>
                                        <p:strVal val="visible"/>
                                      </p:to>
                                    </p:set>
                                    <p:anim calcmode="lin" valueType="num">
                                      <p:cBhvr additive="base">
                                        <p:cTn dur="1000"/>
                                        <p:tgtEl>
                                          <p:spTgt spid="1977"/>
                                        </p:tgtEl>
                                        <p:attrNameLst>
                                          <p:attrName>ppt_y</p:attrName>
                                        </p:attrNameLst>
                                      </p:cBhvr>
                                      <p:tavLst>
                                        <p:tav fmla="" tm="0">
                                          <p:val>
                                            <p:strVal val="#ppt_y-1"/>
                                          </p:val>
                                        </p:tav>
                                        <p:tav fmla="" tm="100000">
                                          <p:val>
                                            <p:strVal val="#ppt_y"/>
                                          </p:val>
                                        </p:tav>
                                      </p:tavLst>
                                    </p:anim>
                                  </p:childTnLst>
                                </p:cTn>
                              </p:par>
                            </p:childTnLst>
                          </p:cTn>
                        </p:par>
                        <p:par>
                          <p:cTn fill="hold">
                            <p:stCondLst>
                              <p:cond delay="17000"/>
                            </p:stCondLst>
                            <p:childTnLst>
                              <p:par>
                                <p:cTn fill="hold" nodeType="afterEffect" presetClass="exit" presetID="10" presetSubtype="0">
                                  <p:stCondLst>
                                    <p:cond delay="0"/>
                                  </p:stCondLst>
                                  <p:childTnLst>
                                    <p:animEffect filter="fade" transition="out">
                                      <p:cBhvr>
                                        <p:cTn dur="500"/>
                                        <p:tgtEl>
                                          <p:spTgt spid="1977"/>
                                        </p:tgtEl>
                                      </p:cBhvr>
                                    </p:animEffect>
                                    <p:set>
                                      <p:cBhvr>
                                        <p:cTn dur="1" fill="hold">
                                          <p:stCondLst>
                                            <p:cond delay="500"/>
                                          </p:stCondLst>
                                        </p:cTn>
                                        <p:tgtEl>
                                          <p:spTgt spid="19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68"/>
                                        </p:tgtEl>
                                        <p:attrNameLst>
                                          <p:attrName>style.visibility</p:attrName>
                                        </p:attrNameLst>
                                      </p:cBhvr>
                                      <p:to>
                                        <p:strVal val="visible"/>
                                      </p:to>
                                    </p:set>
                                    <p:animEffect filter="fade" transition="in">
                                      <p:cBhvr>
                                        <p:cTn dur="500"/>
                                        <p:tgtEl>
                                          <p:spTgt spid="1968"/>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1953"/>
                                        </p:tgtEl>
                                        <p:attrNameLst>
                                          <p:attrName>style.visibility</p:attrName>
                                        </p:attrNameLst>
                                      </p:cBhvr>
                                      <p:to>
                                        <p:strVal val="visible"/>
                                      </p:to>
                                    </p:set>
                                    <p:animEffect filter="fade" transition="in">
                                      <p:cBhvr>
                                        <p:cTn dur="500"/>
                                        <p:tgtEl>
                                          <p:spTgt spid="19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2" name="Shape 1982"/>
        <p:cNvGrpSpPr/>
        <p:nvPr/>
      </p:nvGrpSpPr>
      <p:grpSpPr>
        <a:xfrm>
          <a:off x="0" y="0"/>
          <a:ext cx="0" cy="0"/>
          <a:chOff x="0" y="0"/>
          <a:chExt cx="0" cy="0"/>
        </a:xfrm>
      </p:grpSpPr>
      <p:sp>
        <p:nvSpPr>
          <p:cNvPr id="1983" name="Google Shape;1983;p144"/>
          <p:cNvSpPr/>
          <p:nvPr/>
        </p:nvSpPr>
        <p:spPr>
          <a:xfrm>
            <a:off x="3286988" y="3018925"/>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4" name="Google Shape;1984;p144"/>
          <p:cNvSpPr/>
          <p:nvPr/>
        </p:nvSpPr>
        <p:spPr>
          <a:xfrm>
            <a:off x="3452988" y="3012775"/>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5" name="Google Shape;1985;p144"/>
          <p:cNvSpPr txBox="1"/>
          <p:nvPr/>
        </p:nvSpPr>
        <p:spPr>
          <a:xfrm>
            <a:off x="5112788" y="3018933"/>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7</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8</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9</a:t>
            </a:r>
            <a:endParaRPr>
              <a:solidFill>
                <a:srgbClr val="0000FF"/>
              </a:solidFill>
              <a:latin typeface="Calibri"/>
              <a:ea typeface="Calibri"/>
              <a:cs typeface="Calibri"/>
              <a:sym typeface="Calibri"/>
            </a:endParaRPr>
          </a:p>
        </p:txBody>
      </p:sp>
      <p:sp>
        <p:nvSpPr>
          <p:cNvPr id="1986" name="Google Shape;1986;p144"/>
          <p:cNvSpPr txBox="1"/>
          <p:nvPr/>
        </p:nvSpPr>
        <p:spPr>
          <a:xfrm>
            <a:off x="4199888" y="3018933"/>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4</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5</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6</a:t>
            </a:r>
            <a:endParaRPr>
              <a:solidFill>
                <a:srgbClr val="0000FF"/>
              </a:solidFill>
              <a:latin typeface="Calibri"/>
              <a:ea typeface="Calibri"/>
              <a:cs typeface="Calibri"/>
              <a:sym typeface="Calibri"/>
            </a:endParaRPr>
          </a:p>
        </p:txBody>
      </p:sp>
      <p:pic>
        <p:nvPicPr>
          <p:cNvPr id="1987" name="Google Shape;1987;p14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988" name="Google Shape;1988;p14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989" name="Google Shape;1989;p144"/>
          <p:cNvSpPr txBox="1"/>
          <p:nvPr/>
        </p:nvSpPr>
        <p:spPr>
          <a:xfrm>
            <a:off x="0" y="14001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lang="en-US" sz="1800" u="sng">
                <a:solidFill>
                  <a:schemeClr val="dk1"/>
                </a:solidFill>
                <a:latin typeface="Calibri"/>
                <a:ea typeface="Calibri"/>
                <a:cs typeface="Calibri"/>
                <a:sym typeface="Calibri"/>
              </a:rPr>
              <a:t>Matrix</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u="sng">
                <a:solidFill>
                  <a:schemeClr val="dk1"/>
                </a:solidFill>
                <a:latin typeface="Calibri"/>
                <a:ea typeface="Calibri"/>
                <a:cs typeface="Calibri"/>
                <a:sym typeface="Calibri"/>
              </a:rPr>
              <a:t>Matrix</a:t>
            </a:r>
            <a:endParaRPr i="0" sz="1400"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144"/>
          <p:cNvSpPr txBox="1"/>
          <p:nvPr/>
        </p:nvSpPr>
        <p:spPr>
          <a:xfrm>
            <a:off x="3286988" y="301877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1</a:t>
            </a:r>
            <a:endParaRPr sz="12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2</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3</a:t>
            </a:r>
            <a:endParaRPr>
              <a:solidFill>
                <a:srgbClr val="0000FF"/>
              </a:solidFill>
              <a:latin typeface="Calibri"/>
              <a:ea typeface="Calibri"/>
              <a:cs typeface="Calibri"/>
              <a:sym typeface="Calibri"/>
            </a:endParaRPr>
          </a:p>
        </p:txBody>
      </p:sp>
      <p:sp>
        <p:nvSpPr>
          <p:cNvPr id="1991" name="Google Shape;1991;p144"/>
          <p:cNvSpPr txBox="1"/>
          <p:nvPr/>
        </p:nvSpPr>
        <p:spPr>
          <a:xfrm>
            <a:off x="6284700" y="3612788"/>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1992" name="Google Shape;1992;p144"/>
          <p:cNvSpPr/>
          <p:nvPr/>
        </p:nvSpPr>
        <p:spPr>
          <a:xfrm>
            <a:off x="6946600" y="3014125"/>
            <a:ext cx="1919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3" name="Google Shape;1993;p144"/>
          <p:cNvSpPr/>
          <p:nvPr/>
        </p:nvSpPr>
        <p:spPr>
          <a:xfrm>
            <a:off x="7112596" y="3008125"/>
            <a:ext cx="15915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4" name="Google Shape;1994;p144"/>
          <p:cNvSpPr txBox="1"/>
          <p:nvPr/>
        </p:nvSpPr>
        <p:spPr>
          <a:xfrm>
            <a:off x="7859488" y="302345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5</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4</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3</a:t>
            </a:r>
            <a:endParaRPr>
              <a:solidFill>
                <a:srgbClr val="FF0000"/>
              </a:solidFill>
              <a:latin typeface="Calibri"/>
              <a:ea typeface="Calibri"/>
              <a:cs typeface="Calibri"/>
              <a:sym typeface="Calibri"/>
            </a:endParaRPr>
          </a:p>
        </p:txBody>
      </p:sp>
      <p:sp>
        <p:nvSpPr>
          <p:cNvPr id="1995" name="Google Shape;1995;p144"/>
          <p:cNvSpPr txBox="1"/>
          <p:nvPr/>
        </p:nvSpPr>
        <p:spPr>
          <a:xfrm>
            <a:off x="7006838" y="301412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8</a:t>
            </a:r>
            <a:endParaRPr sz="12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7</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6</a:t>
            </a:r>
            <a:endParaRPr>
              <a:solidFill>
                <a:srgbClr val="FF0000"/>
              </a:solidFill>
              <a:latin typeface="Calibri"/>
              <a:ea typeface="Calibri"/>
              <a:cs typeface="Calibri"/>
              <a:sym typeface="Calibri"/>
            </a:endParaRPr>
          </a:p>
        </p:txBody>
      </p:sp>
      <p:sp>
        <p:nvSpPr>
          <p:cNvPr id="1996" name="Google Shape;1996;p144"/>
          <p:cNvSpPr txBox="1"/>
          <p:nvPr/>
        </p:nvSpPr>
        <p:spPr>
          <a:xfrm>
            <a:off x="0" y="2465647"/>
            <a:ext cx="121920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Can you multiply these matrices?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1" name="Shape 2001"/>
        <p:cNvGrpSpPr/>
        <p:nvPr/>
      </p:nvGrpSpPr>
      <p:grpSpPr>
        <a:xfrm>
          <a:off x="0" y="0"/>
          <a:ext cx="0" cy="0"/>
          <a:chOff x="0" y="0"/>
          <a:chExt cx="0" cy="0"/>
        </a:xfrm>
      </p:grpSpPr>
      <p:sp>
        <p:nvSpPr>
          <p:cNvPr id="2002" name="Google Shape;2002;p145"/>
          <p:cNvSpPr/>
          <p:nvPr/>
        </p:nvSpPr>
        <p:spPr>
          <a:xfrm>
            <a:off x="3850750" y="2988825"/>
            <a:ext cx="19143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3" name="Google Shape;2003;p145"/>
          <p:cNvSpPr/>
          <p:nvPr/>
        </p:nvSpPr>
        <p:spPr>
          <a:xfrm>
            <a:off x="4016746" y="2982675"/>
            <a:ext cx="15915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4" name="Google Shape;2004;p145"/>
          <p:cNvSpPr txBox="1"/>
          <p:nvPr/>
        </p:nvSpPr>
        <p:spPr>
          <a:xfrm>
            <a:off x="4763638" y="2988833"/>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4</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5</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6</a:t>
            </a:r>
            <a:endParaRPr>
              <a:solidFill>
                <a:srgbClr val="0000FF"/>
              </a:solidFill>
              <a:latin typeface="Calibri"/>
              <a:ea typeface="Calibri"/>
              <a:cs typeface="Calibri"/>
              <a:sym typeface="Calibri"/>
            </a:endParaRPr>
          </a:p>
        </p:txBody>
      </p:sp>
      <p:pic>
        <p:nvPicPr>
          <p:cNvPr id="2005" name="Google Shape;2005;p14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006" name="Google Shape;2006;p14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007" name="Google Shape;2007;p145"/>
          <p:cNvSpPr txBox="1"/>
          <p:nvPr/>
        </p:nvSpPr>
        <p:spPr>
          <a:xfrm>
            <a:off x="0" y="14001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lang="en-US" sz="1800" u="sng">
                <a:solidFill>
                  <a:schemeClr val="dk1"/>
                </a:solidFill>
                <a:latin typeface="Calibri"/>
                <a:ea typeface="Calibri"/>
                <a:cs typeface="Calibri"/>
                <a:sym typeface="Calibri"/>
              </a:rPr>
              <a:t>Matrix</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u="sng">
                <a:solidFill>
                  <a:schemeClr val="dk1"/>
                </a:solidFill>
                <a:latin typeface="Calibri"/>
                <a:ea typeface="Calibri"/>
                <a:cs typeface="Calibri"/>
                <a:sym typeface="Calibri"/>
              </a:rPr>
              <a:t>Matrix</a:t>
            </a:r>
            <a:endParaRPr i="0" sz="1400"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145"/>
          <p:cNvSpPr txBox="1"/>
          <p:nvPr/>
        </p:nvSpPr>
        <p:spPr>
          <a:xfrm>
            <a:off x="3850738" y="298867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1</a:t>
            </a:r>
            <a:endParaRPr sz="12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2</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3</a:t>
            </a:r>
            <a:endParaRPr>
              <a:solidFill>
                <a:srgbClr val="0000FF"/>
              </a:solidFill>
              <a:latin typeface="Calibri"/>
              <a:ea typeface="Calibri"/>
              <a:cs typeface="Calibri"/>
              <a:sym typeface="Calibri"/>
            </a:endParaRPr>
          </a:p>
        </p:txBody>
      </p:sp>
      <p:sp>
        <p:nvSpPr>
          <p:cNvPr id="2009" name="Google Shape;2009;p145"/>
          <p:cNvSpPr txBox="1"/>
          <p:nvPr/>
        </p:nvSpPr>
        <p:spPr>
          <a:xfrm>
            <a:off x="5894550" y="3543338"/>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010" name="Google Shape;2010;p145"/>
          <p:cNvSpPr/>
          <p:nvPr/>
        </p:nvSpPr>
        <p:spPr>
          <a:xfrm>
            <a:off x="6426950" y="2984150"/>
            <a:ext cx="19143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1" name="Google Shape;2011;p145"/>
          <p:cNvSpPr/>
          <p:nvPr/>
        </p:nvSpPr>
        <p:spPr>
          <a:xfrm>
            <a:off x="6592946" y="2978000"/>
            <a:ext cx="15915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2" name="Google Shape;2012;p145"/>
          <p:cNvSpPr txBox="1"/>
          <p:nvPr/>
        </p:nvSpPr>
        <p:spPr>
          <a:xfrm>
            <a:off x="7339838" y="298415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5</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4</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3</a:t>
            </a:r>
            <a:endParaRPr>
              <a:solidFill>
                <a:srgbClr val="FF0000"/>
              </a:solidFill>
              <a:latin typeface="Calibri"/>
              <a:ea typeface="Calibri"/>
              <a:cs typeface="Calibri"/>
              <a:sym typeface="Calibri"/>
            </a:endParaRPr>
          </a:p>
        </p:txBody>
      </p:sp>
      <p:sp>
        <p:nvSpPr>
          <p:cNvPr id="2013" name="Google Shape;2013;p145"/>
          <p:cNvSpPr txBox="1"/>
          <p:nvPr/>
        </p:nvSpPr>
        <p:spPr>
          <a:xfrm>
            <a:off x="6426938" y="2984001"/>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8</a:t>
            </a:r>
            <a:endParaRPr sz="12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7</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6</a:t>
            </a:r>
            <a:endParaRPr>
              <a:solidFill>
                <a:srgbClr val="FF0000"/>
              </a:solidFill>
              <a:latin typeface="Calibri"/>
              <a:ea typeface="Calibri"/>
              <a:cs typeface="Calibri"/>
              <a:sym typeface="Calibri"/>
            </a:endParaRPr>
          </a:p>
        </p:txBody>
      </p:sp>
      <p:sp>
        <p:nvSpPr>
          <p:cNvPr id="2014" name="Google Shape;2014;p145"/>
          <p:cNvSpPr txBox="1"/>
          <p:nvPr/>
        </p:nvSpPr>
        <p:spPr>
          <a:xfrm>
            <a:off x="0" y="2465647"/>
            <a:ext cx="121920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Can you multiply these matrices?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9" name="Shape 2019"/>
        <p:cNvGrpSpPr/>
        <p:nvPr/>
      </p:nvGrpSpPr>
      <p:grpSpPr>
        <a:xfrm>
          <a:off x="0" y="0"/>
          <a:ext cx="0" cy="0"/>
          <a:chOff x="0" y="0"/>
          <a:chExt cx="0" cy="0"/>
        </a:xfrm>
      </p:grpSpPr>
      <p:pic>
        <p:nvPicPr>
          <p:cNvPr id="2020" name="Google Shape;2020;p14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021" name="Google Shape;2021;p14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022" name="Google Shape;2022;p146"/>
          <p:cNvSpPr txBox="1"/>
          <p:nvPr/>
        </p:nvSpPr>
        <p:spPr>
          <a:xfrm>
            <a:off x="0" y="14001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lang="en-US" sz="1800" u="sng">
                <a:solidFill>
                  <a:schemeClr val="dk1"/>
                </a:solidFill>
                <a:latin typeface="Calibri"/>
                <a:ea typeface="Calibri"/>
                <a:cs typeface="Calibri"/>
                <a:sym typeface="Calibri"/>
              </a:rPr>
              <a:t>Matrix</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u="sng">
                <a:solidFill>
                  <a:schemeClr val="dk1"/>
                </a:solidFill>
                <a:latin typeface="Calibri"/>
                <a:ea typeface="Calibri"/>
                <a:cs typeface="Calibri"/>
                <a:sym typeface="Calibri"/>
              </a:rPr>
              <a:t>Vector</a:t>
            </a:r>
            <a:endParaRPr i="0" sz="1400"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146"/>
          <p:cNvSpPr txBox="1"/>
          <p:nvPr/>
        </p:nvSpPr>
        <p:spPr>
          <a:xfrm>
            <a:off x="6772200" y="35333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024" name="Google Shape;2024;p146"/>
          <p:cNvSpPr/>
          <p:nvPr/>
        </p:nvSpPr>
        <p:spPr>
          <a:xfrm>
            <a:off x="7304600" y="2974125"/>
            <a:ext cx="9834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5" name="Google Shape;2025;p146"/>
          <p:cNvSpPr/>
          <p:nvPr/>
        </p:nvSpPr>
        <p:spPr>
          <a:xfrm>
            <a:off x="7470597" y="2967975"/>
            <a:ext cx="666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6" name="Google Shape;2026;p146"/>
          <p:cNvSpPr txBox="1"/>
          <p:nvPr/>
        </p:nvSpPr>
        <p:spPr>
          <a:xfrm>
            <a:off x="7304601" y="2973975"/>
            <a:ext cx="9834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0000"/>
                </a:solidFill>
                <a:latin typeface="Calibri"/>
                <a:ea typeface="Calibri"/>
                <a:cs typeface="Calibri"/>
                <a:sym typeface="Calibri"/>
              </a:rPr>
              <a:t>8</a:t>
            </a:r>
            <a:endParaRPr sz="12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7</a:t>
            </a:r>
            <a:endParaRPr sz="3600">
              <a:solidFill>
                <a:srgbClr val="FF0000"/>
              </a:solidFill>
              <a:latin typeface="Calibri"/>
              <a:ea typeface="Calibri"/>
              <a:cs typeface="Calibri"/>
              <a:sym typeface="Calibri"/>
            </a:endParaRPr>
          </a:p>
          <a:p>
            <a:pPr indent="0" lvl="0" marL="0" rtl="0" algn="ctr">
              <a:spcBef>
                <a:spcPts val="0"/>
              </a:spcBef>
              <a:spcAft>
                <a:spcPts val="0"/>
              </a:spcAft>
              <a:buNone/>
            </a:pPr>
            <a:r>
              <a:rPr lang="en-US" sz="3600">
                <a:solidFill>
                  <a:srgbClr val="FF0000"/>
                </a:solidFill>
                <a:latin typeface="Calibri"/>
                <a:ea typeface="Calibri"/>
                <a:cs typeface="Calibri"/>
                <a:sym typeface="Calibri"/>
              </a:rPr>
              <a:t>6</a:t>
            </a:r>
            <a:endParaRPr>
              <a:solidFill>
                <a:srgbClr val="FF0000"/>
              </a:solidFill>
              <a:latin typeface="Calibri"/>
              <a:ea typeface="Calibri"/>
              <a:cs typeface="Calibri"/>
              <a:sym typeface="Calibri"/>
            </a:endParaRPr>
          </a:p>
        </p:txBody>
      </p:sp>
      <p:sp>
        <p:nvSpPr>
          <p:cNvPr id="2027" name="Google Shape;2027;p146"/>
          <p:cNvSpPr txBox="1"/>
          <p:nvPr/>
        </p:nvSpPr>
        <p:spPr>
          <a:xfrm>
            <a:off x="0" y="2465647"/>
            <a:ext cx="121920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Can you multiply this matrix by this vector?</a:t>
            </a:r>
            <a:endParaRPr b="0" i="0" sz="1800" u="none" cap="none" strike="noStrike">
              <a:solidFill>
                <a:schemeClr val="dk1"/>
              </a:solidFill>
              <a:latin typeface="Calibri"/>
              <a:ea typeface="Calibri"/>
              <a:cs typeface="Calibri"/>
              <a:sym typeface="Calibri"/>
            </a:endParaRPr>
          </a:p>
        </p:txBody>
      </p:sp>
      <p:sp>
        <p:nvSpPr>
          <p:cNvPr id="2028" name="Google Shape;2028;p146"/>
          <p:cNvSpPr/>
          <p:nvPr/>
        </p:nvSpPr>
        <p:spPr>
          <a:xfrm>
            <a:off x="3903988" y="2974125"/>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9" name="Google Shape;2029;p146"/>
          <p:cNvSpPr/>
          <p:nvPr/>
        </p:nvSpPr>
        <p:spPr>
          <a:xfrm>
            <a:off x="4069988" y="2967975"/>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0" name="Google Shape;2030;p146"/>
          <p:cNvSpPr txBox="1"/>
          <p:nvPr/>
        </p:nvSpPr>
        <p:spPr>
          <a:xfrm>
            <a:off x="5729788" y="2974133"/>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7</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8</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9</a:t>
            </a:r>
            <a:endParaRPr>
              <a:solidFill>
                <a:srgbClr val="0000FF"/>
              </a:solidFill>
              <a:latin typeface="Calibri"/>
              <a:ea typeface="Calibri"/>
              <a:cs typeface="Calibri"/>
              <a:sym typeface="Calibri"/>
            </a:endParaRPr>
          </a:p>
        </p:txBody>
      </p:sp>
      <p:sp>
        <p:nvSpPr>
          <p:cNvPr id="2031" name="Google Shape;2031;p146"/>
          <p:cNvSpPr txBox="1"/>
          <p:nvPr/>
        </p:nvSpPr>
        <p:spPr>
          <a:xfrm>
            <a:off x="4816888" y="2974133"/>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4</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5</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6</a:t>
            </a:r>
            <a:endParaRPr>
              <a:solidFill>
                <a:srgbClr val="0000FF"/>
              </a:solidFill>
              <a:latin typeface="Calibri"/>
              <a:ea typeface="Calibri"/>
              <a:cs typeface="Calibri"/>
              <a:sym typeface="Calibri"/>
            </a:endParaRPr>
          </a:p>
        </p:txBody>
      </p:sp>
      <p:sp>
        <p:nvSpPr>
          <p:cNvPr id="2032" name="Google Shape;2032;p146"/>
          <p:cNvSpPr txBox="1"/>
          <p:nvPr/>
        </p:nvSpPr>
        <p:spPr>
          <a:xfrm>
            <a:off x="3903988" y="2973976"/>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1</a:t>
            </a:r>
            <a:endParaRPr sz="12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2</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3</a:t>
            </a:r>
            <a:endParaRPr>
              <a:solidFill>
                <a:srgbClr val="0000FF"/>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7" name="Shape 2037"/>
        <p:cNvGrpSpPr/>
        <p:nvPr/>
      </p:nvGrpSpPr>
      <p:grpSpPr>
        <a:xfrm>
          <a:off x="0" y="0"/>
          <a:ext cx="0" cy="0"/>
          <a:chOff x="0" y="0"/>
          <a:chExt cx="0" cy="0"/>
        </a:xfrm>
      </p:grpSpPr>
      <p:pic>
        <p:nvPicPr>
          <p:cNvPr id="2038" name="Google Shape;2038;p14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039" name="Google Shape;2039;p14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p:txBody>
      </p:sp>
      <p:sp>
        <p:nvSpPr>
          <p:cNvPr id="2040" name="Google Shape;2040;p147"/>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041" name="Google Shape;2041;p147"/>
          <p:cNvSpPr txBox="1"/>
          <p:nvPr/>
        </p:nvSpPr>
        <p:spPr>
          <a:xfrm>
            <a:off x="4946075" y="2469625"/>
            <a:ext cx="7245900" cy="3780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specifications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a:t>
            </a:r>
            <a:r>
              <a:rPr lang="en-US" sz="1800">
                <a:solidFill>
                  <a:srgbClr val="B7B7B7"/>
                </a:solidFill>
                <a:latin typeface="Calibri"/>
                <a:ea typeface="Calibri"/>
                <a:cs typeface="Calibri"/>
                <a:sym typeface="Calibri"/>
              </a:rPr>
              <a:t>addition</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multiplications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Identity matrix</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Scale matrix</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matrix</a:t>
            </a:r>
            <a:endParaRPr sz="1800">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6" name="Shape 2046"/>
        <p:cNvGrpSpPr/>
        <p:nvPr/>
      </p:nvGrpSpPr>
      <p:grpSpPr>
        <a:xfrm>
          <a:off x="0" y="0"/>
          <a:ext cx="0" cy="0"/>
          <a:chOff x="0" y="0"/>
          <a:chExt cx="0" cy="0"/>
        </a:xfrm>
      </p:grpSpPr>
      <p:pic>
        <p:nvPicPr>
          <p:cNvPr id="2047" name="Google Shape;2047;p14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048" name="Google Shape;2048;p14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049" name="Google Shape;2049;p148"/>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An </a:t>
            </a:r>
            <a:r>
              <a:rPr b="1" lang="en-US" sz="2400" u="sng">
                <a:solidFill>
                  <a:schemeClr val="dk1"/>
                </a:solidFill>
                <a:latin typeface="Calibri"/>
                <a:ea typeface="Calibri"/>
                <a:cs typeface="Calibri"/>
                <a:sym typeface="Calibri"/>
              </a:rPr>
              <a:t>i</a:t>
            </a:r>
            <a:r>
              <a:rPr b="1" lang="en-US" sz="2400" u="sng">
                <a:solidFill>
                  <a:schemeClr val="dk1"/>
                </a:solidFill>
                <a:latin typeface="Calibri"/>
                <a:ea typeface="Calibri"/>
                <a:cs typeface="Calibri"/>
                <a:sym typeface="Calibri"/>
              </a:rPr>
              <a:t>dentity </a:t>
            </a:r>
            <a:r>
              <a:rPr b="1" lang="en-US" sz="2400" u="sng">
                <a:solidFill>
                  <a:schemeClr val="dk1"/>
                </a:solidFill>
                <a:latin typeface="Calibri"/>
                <a:ea typeface="Calibri"/>
                <a:cs typeface="Calibri"/>
                <a:sym typeface="Calibri"/>
              </a:rPr>
              <a:t>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2050" name="Google Shape;2050;p148"/>
          <p:cNvSpPr txBox="1"/>
          <p:nvPr/>
        </p:nvSpPr>
        <p:spPr>
          <a:xfrm>
            <a:off x="4183950" y="3044949"/>
            <a:ext cx="3824100" cy="2950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consists of 0’s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with diagonal 1’s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starting point</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same result</a:t>
            </a:r>
            <a:endParaRPr sz="1800">
              <a:solidFill>
                <a:schemeClr val="dk1"/>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5" name="Shape 2055"/>
        <p:cNvGrpSpPr/>
        <p:nvPr/>
      </p:nvGrpSpPr>
      <p:grpSpPr>
        <a:xfrm>
          <a:off x="0" y="0"/>
          <a:ext cx="0" cy="0"/>
          <a:chOff x="0" y="0"/>
          <a:chExt cx="0" cy="0"/>
        </a:xfrm>
      </p:grpSpPr>
      <p:sp>
        <p:nvSpPr>
          <p:cNvPr id="2056" name="Google Shape;2056;p149"/>
          <p:cNvSpPr/>
          <p:nvPr/>
        </p:nvSpPr>
        <p:spPr>
          <a:xfrm>
            <a:off x="4270200" y="295452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7" name="Google Shape;2057;p149"/>
          <p:cNvSpPr/>
          <p:nvPr/>
        </p:nvSpPr>
        <p:spPr>
          <a:xfrm>
            <a:off x="4436200" y="294837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8" name="Google Shape;2058;p149"/>
          <p:cNvSpPr txBox="1"/>
          <p:nvPr/>
        </p:nvSpPr>
        <p:spPr>
          <a:xfrm>
            <a:off x="6096000" y="2954522"/>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pic>
        <p:nvPicPr>
          <p:cNvPr id="2059" name="Google Shape;2059;p14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060" name="Google Shape;2060;p14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061" name="Google Shape;2061;p149"/>
          <p:cNvSpPr txBox="1"/>
          <p:nvPr/>
        </p:nvSpPr>
        <p:spPr>
          <a:xfrm>
            <a:off x="5183100" y="29545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062" name="Google Shape;2062;p149"/>
          <p:cNvSpPr txBox="1"/>
          <p:nvPr/>
        </p:nvSpPr>
        <p:spPr>
          <a:xfrm>
            <a:off x="4270200" y="295437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12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063" name="Google Shape;2063;p149"/>
          <p:cNvSpPr txBox="1"/>
          <p:nvPr/>
        </p:nvSpPr>
        <p:spPr>
          <a:xfrm>
            <a:off x="7008900" y="295437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064" name="Google Shape;2064;p149"/>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a:t>
            </a:r>
            <a:r>
              <a:rPr lang="en-US" sz="2400">
                <a:solidFill>
                  <a:schemeClr val="dk1"/>
                </a:solidFill>
                <a:latin typeface="Calibri"/>
                <a:ea typeface="Calibri"/>
                <a:cs typeface="Calibri"/>
                <a:sym typeface="Calibri"/>
              </a:rPr>
              <a:t> </a:t>
            </a:r>
            <a:r>
              <a:rPr b="1" lang="en-US" sz="2400" u="sng">
                <a:solidFill>
                  <a:schemeClr val="dk1"/>
                </a:solidFill>
                <a:latin typeface="Calibri"/>
                <a:ea typeface="Calibri"/>
                <a:cs typeface="Calibri"/>
                <a:sym typeface="Calibri"/>
              </a:rPr>
              <a:t>identity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9" name="Shape 2069"/>
        <p:cNvGrpSpPr/>
        <p:nvPr/>
      </p:nvGrpSpPr>
      <p:grpSpPr>
        <a:xfrm>
          <a:off x="0" y="0"/>
          <a:ext cx="0" cy="0"/>
          <a:chOff x="0" y="0"/>
          <a:chExt cx="0" cy="0"/>
        </a:xfrm>
      </p:grpSpPr>
      <p:pic>
        <p:nvPicPr>
          <p:cNvPr id="2070" name="Google Shape;2070;p15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071" name="Google Shape;2071;p15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072" name="Google Shape;2072;p150"/>
          <p:cNvSpPr/>
          <p:nvPr/>
        </p:nvSpPr>
        <p:spPr>
          <a:xfrm>
            <a:off x="4726638" y="3050600"/>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3" name="Google Shape;2073;p150"/>
          <p:cNvSpPr/>
          <p:nvPr/>
        </p:nvSpPr>
        <p:spPr>
          <a:xfrm>
            <a:off x="4892638" y="3044450"/>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4" name="Google Shape;2074;p150"/>
          <p:cNvSpPr txBox="1"/>
          <p:nvPr/>
        </p:nvSpPr>
        <p:spPr>
          <a:xfrm>
            <a:off x="6552438" y="305060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7</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8</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9</a:t>
            </a:r>
            <a:endParaRPr>
              <a:solidFill>
                <a:srgbClr val="0000FF"/>
              </a:solidFill>
              <a:latin typeface="Calibri"/>
              <a:ea typeface="Calibri"/>
              <a:cs typeface="Calibri"/>
              <a:sym typeface="Calibri"/>
            </a:endParaRPr>
          </a:p>
        </p:txBody>
      </p:sp>
      <p:sp>
        <p:nvSpPr>
          <p:cNvPr id="2075" name="Google Shape;2075;p150"/>
          <p:cNvSpPr txBox="1"/>
          <p:nvPr/>
        </p:nvSpPr>
        <p:spPr>
          <a:xfrm>
            <a:off x="5639538" y="305060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4</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5</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6</a:t>
            </a:r>
            <a:endParaRPr>
              <a:solidFill>
                <a:srgbClr val="0000FF"/>
              </a:solidFill>
              <a:latin typeface="Calibri"/>
              <a:ea typeface="Calibri"/>
              <a:cs typeface="Calibri"/>
              <a:sym typeface="Calibri"/>
            </a:endParaRPr>
          </a:p>
        </p:txBody>
      </p:sp>
      <p:sp>
        <p:nvSpPr>
          <p:cNvPr id="2076" name="Google Shape;2076;p150"/>
          <p:cNvSpPr txBox="1"/>
          <p:nvPr/>
        </p:nvSpPr>
        <p:spPr>
          <a:xfrm>
            <a:off x="4726638" y="3050451"/>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1</a:t>
            </a:r>
            <a:endParaRPr sz="12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2</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3</a:t>
            </a:r>
            <a:endParaRPr>
              <a:solidFill>
                <a:srgbClr val="0000FF"/>
              </a:solidFill>
              <a:latin typeface="Calibri"/>
              <a:ea typeface="Calibri"/>
              <a:cs typeface="Calibri"/>
              <a:sym typeface="Calibri"/>
            </a:endParaRPr>
          </a:p>
        </p:txBody>
      </p:sp>
      <p:sp>
        <p:nvSpPr>
          <p:cNvPr id="2077" name="Google Shape;2077;p150"/>
          <p:cNvSpPr/>
          <p:nvPr/>
        </p:nvSpPr>
        <p:spPr>
          <a:xfrm>
            <a:off x="1450063" y="3050600"/>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8" name="Google Shape;2078;p150"/>
          <p:cNvSpPr/>
          <p:nvPr/>
        </p:nvSpPr>
        <p:spPr>
          <a:xfrm>
            <a:off x="1616063" y="3044450"/>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9" name="Google Shape;2079;p150"/>
          <p:cNvSpPr txBox="1"/>
          <p:nvPr/>
        </p:nvSpPr>
        <p:spPr>
          <a:xfrm>
            <a:off x="3275863" y="305060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a:latin typeface="Calibri"/>
              <a:ea typeface="Calibri"/>
              <a:cs typeface="Calibri"/>
              <a:sym typeface="Calibri"/>
            </a:endParaRPr>
          </a:p>
        </p:txBody>
      </p:sp>
      <p:sp>
        <p:nvSpPr>
          <p:cNvPr id="2080" name="Google Shape;2080;p150"/>
          <p:cNvSpPr txBox="1"/>
          <p:nvPr/>
        </p:nvSpPr>
        <p:spPr>
          <a:xfrm>
            <a:off x="2362963" y="305060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a:latin typeface="Calibri"/>
              <a:ea typeface="Calibri"/>
              <a:cs typeface="Calibri"/>
              <a:sym typeface="Calibri"/>
            </a:endParaRPr>
          </a:p>
        </p:txBody>
      </p:sp>
      <p:sp>
        <p:nvSpPr>
          <p:cNvPr id="2081" name="Google Shape;2081;p150"/>
          <p:cNvSpPr txBox="1"/>
          <p:nvPr/>
        </p:nvSpPr>
        <p:spPr>
          <a:xfrm>
            <a:off x="1450063" y="3050451"/>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12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a:latin typeface="Calibri"/>
              <a:ea typeface="Calibri"/>
              <a:cs typeface="Calibri"/>
              <a:sym typeface="Calibri"/>
            </a:endParaRPr>
          </a:p>
        </p:txBody>
      </p:sp>
      <p:sp>
        <p:nvSpPr>
          <p:cNvPr id="2082" name="Google Shape;2082;p150"/>
          <p:cNvSpPr txBox="1"/>
          <p:nvPr/>
        </p:nvSpPr>
        <p:spPr>
          <a:xfrm>
            <a:off x="4256263" y="3639788"/>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a:p>
        </p:txBody>
      </p:sp>
      <p:sp>
        <p:nvSpPr>
          <p:cNvPr id="2083" name="Google Shape;2083;p150"/>
          <p:cNvSpPr txBox="1"/>
          <p:nvPr/>
        </p:nvSpPr>
        <p:spPr>
          <a:xfrm>
            <a:off x="7553725" y="3639788"/>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084" name="Google Shape;2084;p150"/>
          <p:cNvSpPr/>
          <p:nvPr/>
        </p:nvSpPr>
        <p:spPr>
          <a:xfrm>
            <a:off x="8003213" y="3045950"/>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5" name="Google Shape;2085;p150"/>
          <p:cNvSpPr/>
          <p:nvPr/>
        </p:nvSpPr>
        <p:spPr>
          <a:xfrm>
            <a:off x="8169213" y="3039800"/>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6" name="Google Shape;2086;p150"/>
          <p:cNvSpPr txBox="1"/>
          <p:nvPr/>
        </p:nvSpPr>
        <p:spPr>
          <a:xfrm>
            <a:off x="9829013" y="304595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7</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8</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9</a:t>
            </a:r>
            <a:endParaRPr>
              <a:solidFill>
                <a:srgbClr val="0000FF"/>
              </a:solidFill>
              <a:latin typeface="Calibri"/>
              <a:ea typeface="Calibri"/>
              <a:cs typeface="Calibri"/>
              <a:sym typeface="Calibri"/>
            </a:endParaRPr>
          </a:p>
        </p:txBody>
      </p:sp>
      <p:sp>
        <p:nvSpPr>
          <p:cNvPr id="2087" name="Google Shape;2087;p150"/>
          <p:cNvSpPr txBox="1"/>
          <p:nvPr/>
        </p:nvSpPr>
        <p:spPr>
          <a:xfrm>
            <a:off x="8916113" y="3045958"/>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4</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5</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6</a:t>
            </a:r>
            <a:endParaRPr>
              <a:solidFill>
                <a:srgbClr val="0000FF"/>
              </a:solidFill>
              <a:latin typeface="Calibri"/>
              <a:ea typeface="Calibri"/>
              <a:cs typeface="Calibri"/>
              <a:sym typeface="Calibri"/>
            </a:endParaRPr>
          </a:p>
        </p:txBody>
      </p:sp>
      <p:sp>
        <p:nvSpPr>
          <p:cNvPr id="2088" name="Google Shape;2088;p150"/>
          <p:cNvSpPr txBox="1"/>
          <p:nvPr/>
        </p:nvSpPr>
        <p:spPr>
          <a:xfrm>
            <a:off x="8003213" y="3045801"/>
            <a:ext cx="9129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0000FF"/>
                </a:solidFill>
                <a:latin typeface="Calibri"/>
                <a:ea typeface="Calibri"/>
                <a:cs typeface="Calibri"/>
                <a:sym typeface="Calibri"/>
              </a:rPr>
              <a:t>1</a:t>
            </a:r>
            <a:endParaRPr sz="12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2</a:t>
            </a:r>
            <a:endParaRPr sz="3600">
              <a:solidFill>
                <a:srgbClr val="0000FF"/>
              </a:solidFill>
              <a:latin typeface="Calibri"/>
              <a:ea typeface="Calibri"/>
              <a:cs typeface="Calibri"/>
              <a:sym typeface="Calibri"/>
            </a:endParaRPr>
          </a:p>
          <a:p>
            <a:pPr indent="0" lvl="0" marL="0" rtl="0" algn="ctr">
              <a:spcBef>
                <a:spcPts val="0"/>
              </a:spcBef>
              <a:spcAft>
                <a:spcPts val="0"/>
              </a:spcAft>
              <a:buNone/>
            </a:pPr>
            <a:r>
              <a:rPr lang="en-US" sz="3600">
                <a:solidFill>
                  <a:srgbClr val="0000FF"/>
                </a:solidFill>
                <a:latin typeface="Calibri"/>
                <a:ea typeface="Calibri"/>
                <a:cs typeface="Calibri"/>
                <a:sym typeface="Calibri"/>
              </a:rPr>
              <a:t>3</a:t>
            </a:r>
            <a:endParaRPr>
              <a:solidFill>
                <a:srgbClr val="0000FF"/>
              </a:solidFill>
              <a:latin typeface="Calibri"/>
              <a:ea typeface="Calibri"/>
              <a:cs typeface="Calibri"/>
              <a:sym typeface="Calibri"/>
            </a:endParaRPr>
          </a:p>
        </p:txBody>
      </p:sp>
      <p:sp>
        <p:nvSpPr>
          <p:cNvPr id="2089" name="Google Shape;2089;p150"/>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An </a:t>
            </a:r>
            <a:r>
              <a:rPr b="1" lang="en-US" sz="2400" u="sng">
                <a:solidFill>
                  <a:schemeClr val="dk1"/>
                </a:solidFill>
                <a:latin typeface="Calibri"/>
                <a:ea typeface="Calibri"/>
                <a:cs typeface="Calibri"/>
                <a:sym typeface="Calibri"/>
              </a:rPr>
              <a:t>identity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4" name="Shape 2094"/>
        <p:cNvGrpSpPr/>
        <p:nvPr/>
      </p:nvGrpSpPr>
      <p:grpSpPr>
        <a:xfrm>
          <a:off x="0" y="0"/>
          <a:ext cx="0" cy="0"/>
          <a:chOff x="0" y="0"/>
          <a:chExt cx="0" cy="0"/>
        </a:xfrm>
      </p:grpSpPr>
      <p:pic>
        <p:nvPicPr>
          <p:cNvPr id="2095" name="Google Shape;2095;p15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096" name="Google Shape;2096;p15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p:txBody>
      </p:sp>
      <p:sp>
        <p:nvSpPr>
          <p:cNvPr id="2097" name="Google Shape;2097;p151"/>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098" name="Google Shape;2098;p151"/>
          <p:cNvSpPr txBox="1"/>
          <p:nvPr/>
        </p:nvSpPr>
        <p:spPr>
          <a:xfrm>
            <a:off x="4946075" y="2469625"/>
            <a:ext cx="7245900" cy="3780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specifications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a:t>
            </a:r>
            <a:r>
              <a:rPr lang="en-US" sz="1800">
                <a:solidFill>
                  <a:srgbClr val="B7B7B7"/>
                </a:solidFill>
                <a:latin typeface="Calibri"/>
                <a:ea typeface="Calibri"/>
                <a:cs typeface="Calibri"/>
                <a:sym typeface="Calibri"/>
              </a:rPr>
              <a:t>addition</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multiplications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Identity matrix</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Scale matrix</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matrix</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6"/>
          <p:cNvSpPr/>
          <p:nvPr/>
        </p:nvSpPr>
        <p:spPr>
          <a:xfrm>
            <a:off x="3888760" y="2539044"/>
            <a:ext cx="4376635" cy="3066016"/>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 name="Google Shape;247;p26"/>
          <p:cNvSpPr/>
          <p:nvPr/>
        </p:nvSpPr>
        <p:spPr>
          <a:xfrm>
            <a:off x="5971454" y="3958207"/>
            <a:ext cx="211245" cy="22769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48" name="Google Shape;248;p2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49" name="Google Shape;249;p26"/>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Array Buffer Objects</a:t>
            </a:r>
            <a:endParaRPr b="0" i="0" sz="1400" u="none" cap="none" strike="noStrike">
              <a:solidFill>
                <a:srgbClr val="000000"/>
              </a:solidFill>
              <a:latin typeface="Arial"/>
              <a:ea typeface="Arial"/>
              <a:cs typeface="Arial"/>
              <a:sym typeface="Arial"/>
            </a:endParaRPr>
          </a:p>
        </p:txBody>
      </p:sp>
      <p:sp>
        <p:nvSpPr>
          <p:cNvPr id="250" name="Google Shape;250;p26"/>
          <p:cNvSpPr txBox="1"/>
          <p:nvPr/>
        </p:nvSpPr>
        <p:spPr>
          <a:xfrm>
            <a:off x="4863185" y="1566506"/>
            <a:ext cx="242778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What data do we need?</a:t>
            </a:r>
            <a:endParaRPr b="0" i="0" sz="1400" u="none" cap="none" strike="noStrike">
              <a:solidFill>
                <a:srgbClr val="000000"/>
              </a:solidFill>
              <a:latin typeface="Arial"/>
              <a:ea typeface="Arial"/>
              <a:cs typeface="Arial"/>
              <a:sym typeface="Arial"/>
            </a:endParaRPr>
          </a:p>
        </p:txBody>
      </p:sp>
      <p:cxnSp>
        <p:nvCxnSpPr>
          <p:cNvPr id="251" name="Google Shape;251;p26"/>
          <p:cNvCxnSpPr>
            <a:stCxn id="246" idx="1"/>
            <a:endCxn id="246" idx="3"/>
          </p:cNvCxnSpPr>
          <p:nvPr/>
        </p:nvCxnSpPr>
        <p:spPr>
          <a:xfrm>
            <a:off x="3888760" y="4072052"/>
            <a:ext cx="4376700" cy="0"/>
          </a:xfrm>
          <a:prstGeom prst="straightConnector1">
            <a:avLst/>
          </a:prstGeom>
          <a:noFill/>
          <a:ln cap="flat" cmpd="sng" w="9525">
            <a:solidFill>
              <a:schemeClr val="dk1"/>
            </a:solidFill>
            <a:prstDash val="dash"/>
            <a:miter lim="800000"/>
            <a:headEnd len="sm" w="sm" type="none"/>
            <a:tailEnd len="sm" w="sm" type="none"/>
          </a:ln>
        </p:spPr>
      </p:cxnSp>
      <p:cxnSp>
        <p:nvCxnSpPr>
          <p:cNvPr id="252" name="Google Shape;252;p26"/>
          <p:cNvCxnSpPr>
            <a:stCxn id="246" idx="0"/>
            <a:endCxn id="246" idx="2"/>
          </p:cNvCxnSpPr>
          <p:nvPr/>
        </p:nvCxnSpPr>
        <p:spPr>
          <a:xfrm>
            <a:off x="6077078" y="2539044"/>
            <a:ext cx="0" cy="3066000"/>
          </a:xfrm>
          <a:prstGeom prst="straightConnector1">
            <a:avLst/>
          </a:prstGeom>
          <a:noFill/>
          <a:ln cap="flat" cmpd="sng" w="9525">
            <a:solidFill>
              <a:schemeClr val="dk1"/>
            </a:solidFill>
            <a:prstDash val="dash"/>
            <a:miter lim="800000"/>
            <a:headEnd len="sm" w="sm" type="none"/>
            <a:tailEnd len="sm" w="sm" type="none"/>
          </a:ln>
        </p:spPr>
      </p:cxnSp>
      <p:sp>
        <p:nvSpPr>
          <p:cNvPr id="253" name="Google Shape;253;p26"/>
          <p:cNvSpPr txBox="1"/>
          <p:nvPr/>
        </p:nvSpPr>
        <p:spPr>
          <a:xfrm>
            <a:off x="3054485" y="3887386"/>
            <a:ext cx="60785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-1</a:t>
            </a:r>
            <a:endParaRPr b="0" i="0" sz="1800" u="none" cap="none" strike="noStrike">
              <a:solidFill>
                <a:schemeClr val="dk1"/>
              </a:solidFill>
              <a:latin typeface="Calibri"/>
              <a:ea typeface="Calibri"/>
              <a:cs typeface="Calibri"/>
              <a:sym typeface="Calibri"/>
            </a:endParaRPr>
          </a:p>
        </p:txBody>
      </p:sp>
      <p:sp>
        <p:nvSpPr>
          <p:cNvPr id="254" name="Google Shape;254;p26"/>
          <p:cNvSpPr txBox="1"/>
          <p:nvPr/>
        </p:nvSpPr>
        <p:spPr>
          <a:xfrm>
            <a:off x="8406745" y="3887386"/>
            <a:ext cx="53732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1</a:t>
            </a:r>
            <a:endParaRPr b="0" i="0" sz="1800" u="none" cap="none" strike="noStrike">
              <a:solidFill>
                <a:schemeClr val="dk1"/>
              </a:solidFill>
              <a:latin typeface="Calibri"/>
              <a:ea typeface="Calibri"/>
              <a:cs typeface="Calibri"/>
              <a:sym typeface="Calibri"/>
            </a:endParaRPr>
          </a:p>
        </p:txBody>
      </p:sp>
      <p:sp>
        <p:nvSpPr>
          <p:cNvPr id="255" name="Google Shape;255;p26"/>
          <p:cNvSpPr txBox="1"/>
          <p:nvPr/>
        </p:nvSpPr>
        <p:spPr>
          <a:xfrm>
            <a:off x="5773147" y="2142327"/>
            <a:ext cx="51193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 1</a:t>
            </a:r>
            <a:endParaRPr b="0" i="0" sz="1800" u="none" cap="none" strike="noStrike">
              <a:solidFill>
                <a:schemeClr val="dk1"/>
              </a:solidFill>
              <a:latin typeface="Calibri"/>
              <a:ea typeface="Calibri"/>
              <a:cs typeface="Calibri"/>
              <a:sym typeface="Calibri"/>
            </a:endParaRPr>
          </a:p>
        </p:txBody>
      </p:sp>
      <p:sp>
        <p:nvSpPr>
          <p:cNvPr id="256" name="Google Shape;256;p26"/>
          <p:cNvSpPr txBox="1"/>
          <p:nvPr/>
        </p:nvSpPr>
        <p:spPr>
          <a:xfrm>
            <a:off x="5794974" y="5639118"/>
            <a:ext cx="58246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 -1</a:t>
            </a:r>
            <a:endParaRPr b="0" i="0" sz="1800" u="none" cap="none" strike="noStrike">
              <a:solidFill>
                <a:schemeClr val="dk1"/>
              </a:solidFill>
              <a:latin typeface="Calibri"/>
              <a:ea typeface="Calibri"/>
              <a:cs typeface="Calibri"/>
              <a:sym typeface="Calibri"/>
            </a:endParaRPr>
          </a:p>
        </p:txBody>
      </p:sp>
      <p:sp>
        <p:nvSpPr>
          <p:cNvPr id="257" name="Google Shape;257;p26"/>
          <p:cNvSpPr/>
          <p:nvPr/>
        </p:nvSpPr>
        <p:spPr>
          <a:xfrm>
            <a:off x="4990288" y="3143170"/>
            <a:ext cx="2188725" cy="1710932"/>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8" name="Google Shape;258;p26"/>
          <p:cNvSpPr txBox="1"/>
          <p:nvPr/>
        </p:nvSpPr>
        <p:spPr>
          <a:xfrm>
            <a:off x="4218766" y="4376891"/>
            <a:ext cx="782587"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 -0.5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Z: 0.0</a:t>
            </a:r>
            <a:endParaRPr b="0" i="0" sz="1800" u="none" cap="none" strike="noStrike">
              <a:solidFill>
                <a:schemeClr val="dk1"/>
              </a:solidFill>
              <a:latin typeface="Calibri"/>
              <a:ea typeface="Calibri"/>
              <a:cs typeface="Calibri"/>
              <a:sym typeface="Calibri"/>
            </a:endParaRPr>
          </a:p>
        </p:txBody>
      </p:sp>
      <p:sp>
        <p:nvSpPr>
          <p:cNvPr id="259" name="Google Shape;259;p26"/>
          <p:cNvSpPr txBox="1"/>
          <p:nvPr/>
        </p:nvSpPr>
        <p:spPr>
          <a:xfrm>
            <a:off x="7248406" y="4372484"/>
            <a:ext cx="782587"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 -0.5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Z: 0.0</a:t>
            </a:r>
            <a:endParaRPr b="0" i="0" sz="1800" u="none" cap="none" strike="noStrike">
              <a:solidFill>
                <a:schemeClr val="dk1"/>
              </a:solidFill>
              <a:latin typeface="Calibri"/>
              <a:ea typeface="Calibri"/>
              <a:cs typeface="Calibri"/>
              <a:sym typeface="Calibri"/>
            </a:endParaRPr>
          </a:p>
        </p:txBody>
      </p:sp>
      <p:sp>
        <p:nvSpPr>
          <p:cNvPr id="260" name="Google Shape;260;p26"/>
          <p:cNvSpPr txBox="1"/>
          <p:nvPr/>
        </p:nvSpPr>
        <p:spPr>
          <a:xfrm>
            <a:off x="5225098" y="2575908"/>
            <a:ext cx="712054"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 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Z: 0.0</a:t>
            </a:r>
            <a:endParaRPr b="0" i="0" sz="1800" u="none" cap="none" strike="noStrike">
              <a:solidFill>
                <a:schemeClr val="dk1"/>
              </a:solidFill>
              <a:latin typeface="Calibri"/>
              <a:ea typeface="Calibri"/>
              <a:cs typeface="Calibri"/>
              <a:sym typeface="Calibri"/>
            </a:endParaRPr>
          </a:p>
        </p:txBody>
      </p:sp>
    </p:spTree>
  </p:cSld>
  <p:clrMapOvr>
    <a:masterClrMapping/>
  </p:clrMapOvr>
  <p:transition>
    <p:fade/>
  </p:transition>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3" name="Shape 2103"/>
        <p:cNvGrpSpPr/>
        <p:nvPr/>
      </p:nvGrpSpPr>
      <p:grpSpPr>
        <a:xfrm>
          <a:off x="0" y="0"/>
          <a:ext cx="0" cy="0"/>
          <a:chOff x="0" y="0"/>
          <a:chExt cx="0" cy="0"/>
        </a:xfrm>
      </p:grpSpPr>
      <p:pic>
        <p:nvPicPr>
          <p:cNvPr id="2104" name="Google Shape;2104;p15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105" name="Google Shape;2105;p15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106" name="Google Shape;2106;p152"/>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scale </a:t>
            </a:r>
            <a:r>
              <a:rPr b="1" lang="en-US" sz="2400" u="sng">
                <a:solidFill>
                  <a:schemeClr val="dk1"/>
                </a:solidFill>
                <a:latin typeface="Calibri"/>
                <a:ea typeface="Calibri"/>
                <a:cs typeface="Calibri"/>
                <a:sym typeface="Calibri"/>
              </a:rPr>
              <a:t>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2107" name="Google Shape;2107;p152"/>
          <p:cNvSpPr txBox="1"/>
          <p:nvPr/>
        </p:nvSpPr>
        <p:spPr>
          <a:xfrm>
            <a:off x="4183950" y="3044949"/>
            <a:ext cx="3824100" cy="2950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diagonal scale factor</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multiplies members of vector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modifies length</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does not modify direction</a:t>
            </a:r>
            <a:endParaRPr sz="1800">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2" name="Shape 2112"/>
        <p:cNvGrpSpPr/>
        <p:nvPr/>
      </p:nvGrpSpPr>
      <p:grpSpPr>
        <a:xfrm>
          <a:off x="0" y="0"/>
          <a:ext cx="0" cy="0"/>
          <a:chOff x="0" y="0"/>
          <a:chExt cx="0" cy="0"/>
        </a:xfrm>
      </p:grpSpPr>
      <p:pic>
        <p:nvPicPr>
          <p:cNvPr id="2113" name="Google Shape;2113;p15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114" name="Google Shape;2114;p15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115" name="Google Shape;2115;p153"/>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scale </a:t>
            </a:r>
            <a:r>
              <a:rPr b="1" lang="en-US" sz="2400" u="sng">
                <a:solidFill>
                  <a:schemeClr val="dk1"/>
                </a:solidFill>
                <a:latin typeface="Calibri"/>
                <a:ea typeface="Calibri"/>
                <a:cs typeface="Calibri"/>
                <a:sym typeface="Calibri"/>
              </a:rPr>
              <a:t>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2116" name="Google Shape;2116;p153"/>
          <p:cNvSpPr/>
          <p:nvPr/>
        </p:nvSpPr>
        <p:spPr>
          <a:xfrm>
            <a:off x="4270200" y="29117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7" name="Google Shape;2117;p153"/>
          <p:cNvSpPr/>
          <p:nvPr/>
        </p:nvSpPr>
        <p:spPr>
          <a:xfrm>
            <a:off x="4436200" y="29056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8" name="Google Shape;2118;p153"/>
          <p:cNvSpPr txBox="1"/>
          <p:nvPr/>
        </p:nvSpPr>
        <p:spPr>
          <a:xfrm>
            <a:off x="6096000" y="2911772"/>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S</a:t>
            </a:r>
            <a:r>
              <a:rPr lang="en-US" sz="1800">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119" name="Google Shape;2119;p153"/>
          <p:cNvSpPr txBox="1"/>
          <p:nvPr/>
        </p:nvSpPr>
        <p:spPr>
          <a:xfrm>
            <a:off x="5183100" y="291177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S</a:t>
            </a:r>
            <a:r>
              <a:rPr lang="en-US" sz="1800">
                <a:latin typeface="Calibri"/>
                <a:ea typeface="Calibri"/>
                <a:cs typeface="Calibri"/>
                <a:sym typeface="Calibri"/>
              </a:rPr>
              <a:t>2</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120" name="Google Shape;2120;p153"/>
          <p:cNvSpPr txBox="1"/>
          <p:nvPr/>
        </p:nvSpPr>
        <p:spPr>
          <a:xfrm>
            <a:off x="4270200" y="29116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S</a:t>
            </a:r>
            <a:r>
              <a:rPr lang="en-US" sz="18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121" name="Google Shape;2121;p153"/>
          <p:cNvSpPr txBox="1"/>
          <p:nvPr/>
        </p:nvSpPr>
        <p:spPr>
          <a:xfrm>
            <a:off x="7008900" y="29116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pic>
        <p:nvPicPr>
          <p:cNvPr id="2127" name="Google Shape;2127;p15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128" name="Google Shape;2128;p15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129" name="Google Shape;2129;p154"/>
          <p:cNvSpPr txBox="1"/>
          <p:nvPr/>
        </p:nvSpPr>
        <p:spPr>
          <a:xfrm>
            <a:off x="5498338"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130" name="Google Shape;2130;p154"/>
          <p:cNvSpPr txBox="1"/>
          <p:nvPr/>
        </p:nvSpPr>
        <p:spPr>
          <a:xfrm>
            <a:off x="70072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131" name="Google Shape;2131;p154"/>
          <p:cNvSpPr/>
          <p:nvPr/>
        </p:nvSpPr>
        <p:spPr>
          <a:xfrm>
            <a:off x="1750200"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2" name="Google Shape;2132;p154"/>
          <p:cNvSpPr/>
          <p:nvPr/>
        </p:nvSpPr>
        <p:spPr>
          <a:xfrm>
            <a:off x="1916200"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3" name="Google Shape;2133;p154"/>
          <p:cNvSpPr txBox="1"/>
          <p:nvPr/>
        </p:nvSpPr>
        <p:spPr>
          <a:xfrm>
            <a:off x="3576000" y="2683272"/>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S</a:t>
            </a:r>
            <a:r>
              <a:rPr lang="en-US" sz="1800">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134" name="Google Shape;2134;p154"/>
          <p:cNvSpPr txBox="1"/>
          <p:nvPr/>
        </p:nvSpPr>
        <p:spPr>
          <a:xfrm>
            <a:off x="2663100" y="268327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S</a:t>
            </a:r>
            <a:r>
              <a:rPr lang="en-US" sz="1800">
                <a:latin typeface="Calibri"/>
                <a:ea typeface="Calibri"/>
                <a:cs typeface="Calibri"/>
                <a:sym typeface="Calibri"/>
              </a:rPr>
              <a:t>2</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135" name="Google Shape;2135;p154"/>
          <p:cNvSpPr txBox="1"/>
          <p:nvPr/>
        </p:nvSpPr>
        <p:spPr>
          <a:xfrm>
            <a:off x="17502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S</a:t>
            </a:r>
            <a:r>
              <a:rPr lang="en-US" sz="18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136" name="Google Shape;2136;p154"/>
          <p:cNvSpPr txBox="1"/>
          <p:nvPr/>
        </p:nvSpPr>
        <p:spPr>
          <a:xfrm>
            <a:off x="4488900"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137" name="Google Shape;2137;p154"/>
          <p:cNvSpPr/>
          <p:nvPr/>
        </p:nvSpPr>
        <p:spPr>
          <a:xfrm>
            <a:off x="59978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8" name="Google Shape;2138;p154"/>
          <p:cNvSpPr/>
          <p:nvPr/>
        </p:nvSpPr>
        <p:spPr>
          <a:xfrm>
            <a:off x="61638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9" name="Google Shape;2139;p154"/>
          <p:cNvSpPr txBox="1"/>
          <p:nvPr/>
        </p:nvSpPr>
        <p:spPr>
          <a:xfrm>
            <a:off x="59978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y</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z</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140" name="Google Shape;2140;p154"/>
          <p:cNvSpPr/>
          <p:nvPr/>
        </p:nvSpPr>
        <p:spPr>
          <a:xfrm>
            <a:off x="7506700" y="2683275"/>
            <a:ext cx="1426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1" name="Google Shape;2141;p154"/>
          <p:cNvSpPr/>
          <p:nvPr/>
        </p:nvSpPr>
        <p:spPr>
          <a:xfrm>
            <a:off x="7675198" y="2677125"/>
            <a:ext cx="11205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2" name="Google Shape;2142;p154"/>
          <p:cNvSpPr txBox="1"/>
          <p:nvPr/>
        </p:nvSpPr>
        <p:spPr>
          <a:xfrm>
            <a:off x="7506700" y="2683125"/>
            <a:ext cx="1426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S</a:t>
            </a:r>
            <a:r>
              <a:rPr lang="en-US" sz="1800">
                <a:latin typeface="Calibri"/>
                <a:ea typeface="Calibri"/>
                <a:cs typeface="Calibri"/>
                <a:sym typeface="Calibri"/>
              </a:rPr>
              <a:t>1</a:t>
            </a: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x</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S</a:t>
            </a:r>
            <a:r>
              <a:rPr lang="en-US" sz="1800">
                <a:solidFill>
                  <a:schemeClr val="dk1"/>
                </a:solidFill>
                <a:latin typeface="Calibri"/>
                <a:ea typeface="Calibri"/>
                <a:cs typeface="Calibri"/>
                <a:sym typeface="Calibri"/>
              </a:rPr>
              <a:t>2</a:t>
            </a: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y</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S</a:t>
            </a:r>
            <a:r>
              <a:rPr lang="en-US" sz="1800">
                <a:solidFill>
                  <a:schemeClr val="dk1"/>
                </a:solidFill>
                <a:latin typeface="Calibri"/>
                <a:ea typeface="Calibri"/>
                <a:cs typeface="Calibri"/>
                <a:sym typeface="Calibri"/>
              </a:rPr>
              <a:t>3</a:t>
            </a: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z</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143" name="Google Shape;2143;p154"/>
          <p:cNvSpPr txBox="1"/>
          <p:nvPr/>
        </p:nvSpPr>
        <p:spPr>
          <a:xfrm>
            <a:off x="9029450" y="36179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144" name="Google Shape;2144;p154"/>
          <p:cNvSpPr/>
          <p:nvPr/>
        </p:nvSpPr>
        <p:spPr>
          <a:xfrm>
            <a:off x="95289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5" name="Google Shape;2145;p154"/>
          <p:cNvSpPr/>
          <p:nvPr/>
        </p:nvSpPr>
        <p:spPr>
          <a:xfrm>
            <a:off x="96949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6" name="Google Shape;2146;p154"/>
          <p:cNvSpPr txBox="1"/>
          <p:nvPr/>
        </p:nvSpPr>
        <p:spPr>
          <a:xfrm>
            <a:off x="95289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147" name="Google Shape;2147;p154"/>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scale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2" name="Shape 2152"/>
        <p:cNvGrpSpPr/>
        <p:nvPr/>
      </p:nvGrpSpPr>
      <p:grpSpPr>
        <a:xfrm>
          <a:off x="0" y="0"/>
          <a:ext cx="0" cy="0"/>
          <a:chOff x="0" y="0"/>
          <a:chExt cx="0" cy="0"/>
        </a:xfrm>
      </p:grpSpPr>
      <p:pic>
        <p:nvPicPr>
          <p:cNvPr id="2153" name="Google Shape;2153;p15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154" name="Google Shape;2154;p15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155" name="Google Shape;2155;p155"/>
          <p:cNvSpPr txBox="1"/>
          <p:nvPr/>
        </p:nvSpPr>
        <p:spPr>
          <a:xfrm>
            <a:off x="0" y="2113122"/>
            <a:ext cx="121920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S</a:t>
            </a:r>
            <a:r>
              <a:rPr lang="en-US" sz="1800">
                <a:solidFill>
                  <a:schemeClr val="dk1"/>
                </a:solidFill>
                <a:latin typeface="Calibri"/>
                <a:ea typeface="Calibri"/>
                <a:cs typeface="Calibri"/>
                <a:sym typeface="Calibri"/>
              </a:rPr>
              <a:t>caling each member by a factor 2.</a:t>
            </a:r>
            <a:endParaRPr b="0" i="0" sz="1800" u="none" cap="none" strike="noStrike">
              <a:solidFill>
                <a:schemeClr val="dk1"/>
              </a:solidFill>
              <a:latin typeface="Calibri"/>
              <a:ea typeface="Calibri"/>
              <a:cs typeface="Calibri"/>
              <a:sym typeface="Calibri"/>
            </a:endParaRPr>
          </a:p>
        </p:txBody>
      </p:sp>
      <p:sp>
        <p:nvSpPr>
          <p:cNvPr id="2156" name="Google Shape;2156;p155"/>
          <p:cNvSpPr txBox="1"/>
          <p:nvPr/>
        </p:nvSpPr>
        <p:spPr>
          <a:xfrm>
            <a:off x="5498338"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157" name="Google Shape;2157;p155"/>
          <p:cNvSpPr txBox="1"/>
          <p:nvPr/>
        </p:nvSpPr>
        <p:spPr>
          <a:xfrm>
            <a:off x="70072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158" name="Google Shape;2158;p155"/>
          <p:cNvSpPr/>
          <p:nvPr/>
        </p:nvSpPr>
        <p:spPr>
          <a:xfrm>
            <a:off x="1750200"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9" name="Google Shape;2159;p155"/>
          <p:cNvSpPr/>
          <p:nvPr/>
        </p:nvSpPr>
        <p:spPr>
          <a:xfrm>
            <a:off x="1916200"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0" name="Google Shape;2160;p155"/>
          <p:cNvSpPr txBox="1"/>
          <p:nvPr/>
        </p:nvSpPr>
        <p:spPr>
          <a:xfrm>
            <a:off x="3576000" y="2683272"/>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2</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161" name="Google Shape;2161;p155"/>
          <p:cNvSpPr txBox="1"/>
          <p:nvPr/>
        </p:nvSpPr>
        <p:spPr>
          <a:xfrm>
            <a:off x="2663100" y="268327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2</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162" name="Google Shape;2162;p155"/>
          <p:cNvSpPr txBox="1"/>
          <p:nvPr/>
        </p:nvSpPr>
        <p:spPr>
          <a:xfrm>
            <a:off x="17502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2</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163" name="Google Shape;2163;p155"/>
          <p:cNvSpPr txBox="1"/>
          <p:nvPr/>
        </p:nvSpPr>
        <p:spPr>
          <a:xfrm>
            <a:off x="4488900"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164" name="Google Shape;2164;p155"/>
          <p:cNvSpPr/>
          <p:nvPr/>
        </p:nvSpPr>
        <p:spPr>
          <a:xfrm>
            <a:off x="59978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5" name="Google Shape;2165;p155"/>
          <p:cNvSpPr/>
          <p:nvPr/>
        </p:nvSpPr>
        <p:spPr>
          <a:xfrm>
            <a:off x="61638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6" name="Google Shape;2166;p155"/>
          <p:cNvSpPr txBox="1"/>
          <p:nvPr/>
        </p:nvSpPr>
        <p:spPr>
          <a:xfrm>
            <a:off x="59978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4</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5</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167" name="Google Shape;2167;p155"/>
          <p:cNvSpPr/>
          <p:nvPr/>
        </p:nvSpPr>
        <p:spPr>
          <a:xfrm>
            <a:off x="7506700" y="2683275"/>
            <a:ext cx="1426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8" name="Google Shape;2168;p155"/>
          <p:cNvSpPr/>
          <p:nvPr/>
        </p:nvSpPr>
        <p:spPr>
          <a:xfrm>
            <a:off x="7675198" y="2677125"/>
            <a:ext cx="11205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9" name="Google Shape;2169;p155"/>
          <p:cNvSpPr txBox="1"/>
          <p:nvPr/>
        </p:nvSpPr>
        <p:spPr>
          <a:xfrm>
            <a:off x="7506700" y="2683125"/>
            <a:ext cx="1426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2</a:t>
            </a: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3</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2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4</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2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5</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170" name="Google Shape;2170;p155"/>
          <p:cNvSpPr txBox="1"/>
          <p:nvPr/>
        </p:nvSpPr>
        <p:spPr>
          <a:xfrm>
            <a:off x="9029450" y="36179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171" name="Google Shape;2171;p155"/>
          <p:cNvSpPr/>
          <p:nvPr/>
        </p:nvSpPr>
        <p:spPr>
          <a:xfrm>
            <a:off x="95289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2" name="Google Shape;2172;p155"/>
          <p:cNvSpPr/>
          <p:nvPr/>
        </p:nvSpPr>
        <p:spPr>
          <a:xfrm>
            <a:off x="96949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3" name="Google Shape;2173;p155"/>
          <p:cNvSpPr txBox="1"/>
          <p:nvPr/>
        </p:nvSpPr>
        <p:spPr>
          <a:xfrm>
            <a:off x="95289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6</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8</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174" name="Google Shape;2174;p155"/>
          <p:cNvSpPr txBox="1"/>
          <p:nvPr/>
        </p:nvSpPr>
        <p:spPr>
          <a:xfrm>
            <a:off x="-37" y="1277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scale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9" name="Shape 2179"/>
        <p:cNvGrpSpPr/>
        <p:nvPr/>
      </p:nvGrpSpPr>
      <p:grpSpPr>
        <a:xfrm>
          <a:off x="0" y="0"/>
          <a:ext cx="0" cy="0"/>
          <a:chOff x="0" y="0"/>
          <a:chExt cx="0" cy="0"/>
        </a:xfrm>
      </p:grpSpPr>
      <p:pic>
        <p:nvPicPr>
          <p:cNvPr id="2180" name="Google Shape;2180;p15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181" name="Google Shape;2181;p15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p:txBody>
      </p:sp>
      <p:sp>
        <p:nvSpPr>
          <p:cNvPr id="2182" name="Google Shape;2182;p156"/>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183" name="Google Shape;2183;p156"/>
          <p:cNvSpPr txBox="1"/>
          <p:nvPr/>
        </p:nvSpPr>
        <p:spPr>
          <a:xfrm>
            <a:off x="4946075" y="2469625"/>
            <a:ext cx="7245900" cy="3780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specifications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addition</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multiplications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Identity matrix</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Scale matrix</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matrix</a:t>
            </a:r>
            <a:endParaRPr sz="1800">
              <a:solidFill>
                <a:schemeClr val="dk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8" name="Shape 2188"/>
        <p:cNvGrpSpPr/>
        <p:nvPr/>
      </p:nvGrpSpPr>
      <p:grpSpPr>
        <a:xfrm>
          <a:off x="0" y="0"/>
          <a:ext cx="0" cy="0"/>
          <a:chOff x="0" y="0"/>
          <a:chExt cx="0" cy="0"/>
        </a:xfrm>
      </p:grpSpPr>
      <p:pic>
        <p:nvPicPr>
          <p:cNvPr id="2189" name="Google Shape;2189;p15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190" name="Google Shape;2190;p15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191" name="Google Shape;2191;p157"/>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translation </a:t>
            </a:r>
            <a:r>
              <a:rPr b="1" lang="en-US" sz="2400" u="sng">
                <a:solidFill>
                  <a:schemeClr val="dk1"/>
                </a:solidFill>
                <a:latin typeface="Calibri"/>
                <a:ea typeface="Calibri"/>
                <a:cs typeface="Calibri"/>
                <a:sym typeface="Calibri"/>
              </a:rPr>
              <a:t>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2192" name="Google Shape;2192;p157"/>
          <p:cNvSpPr txBox="1"/>
          <p:nvPr/>
        </p:nvSpPr>
        <p:spPr>
          <a:xfrm>
            <a:off x="4183950" y="3044950"/>
            <a:ext cx="3979500" cy="2950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column addition factor</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adds to members of vector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modifies length</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modifies direction</a:t>
            </a:r>
            <a:endParaRPr sz="1800">
              <a:solidFill>
                <a:schemeClr val="dk1"/>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7" name="Shape 2197"/>
        <p:cNvGrpSpPr/>
        <p:nvPr/>
      </p:nvGrpSpPr>
      <p:grpSpPr>
        <a:xfrm>
          <a:off x="0" y="0"/>
          <a:ext cx="0" cy="0"/>
          <a:chOff x="0" y="0"/>
          <a:chExt cx="0" cy="0"/>
        </a:xfrm>
      </p:grpSpPr>
      <p:pic>
        <p:nvPicPr>
          <p:cNvPr id="2198" name="Google Shape;2198;p15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199" name="Google Shape;2199;p15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200" name="Google Shape;2200;p158"/>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translation </a:t>
            </a:r>
            <a:r>
              <a:rPr b="1" lang="en-US" sz="2400" u="sng">
                <a:solidFill>
                  <a:schemeClr val="dk1"/>
                </a:solidFill>
                <a:latin typeface="Calibri"/>
                <a:ea typeface="Calibri"/>
                <a:cs typeface="Calibri"/>
                <a:sym typeface="Calibri"/>
              </a:rPr>
              <a:t>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2201" name="Google Shape;2201;p158"/>
          <p:cNvSpPr/>
          <p:nvPr/>
        </p:nvSpPr>
        <p:spPr>
          <a:xfrm>
            <a:off x="4270200" y="2866850"/>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2" name="Google Shape;2202;p158"/>
          <p:cNvSpPr/>
          <p:nvPr/>
        </p:nvSpPr>
        <p:spPr>
          <a:xfrm>
            <a:off x="4436200" y="2860700"/>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3" name="Google Shape;2203;p158"/>
          <p:cNvSpPr txBox="1"/>
          <p:nvPr/>
        </p:nvSpPr>
        <p:spPr>
          <a:xfrm>
            <a:off x="6096000" y="2866847"/>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p:txBody>
      </p:sp>
      <p:sp>
        <p:nvSpPr>
          <p:cNvPr id="2204" name="Google Shape;2204;p158"/>
          <p:cNvSpPr txBox="1"/>
          <p:nvPr/>
        </p:nvSpPr>
        <p:spPr>
          <a:xfrm>
            <a:off x="5183100" y="2866848"/>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p:txBody>
      </p:sp>
      <p:sp>
        <p:nvSpPr>
          <p:cNvPr id="2205" name="Google Shape;2205;p158"/>
          <p:cNvSpPr txBox="1"/>
          <p:nvPr/>
        </p:nvSpPr>
        <p:spPr>
          <a:xfrm>
            <a:off x="4270200" y="2866700"/>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p:txBody>
      </p:sp>
      <p:sp>
        <p:nvSpPr>
          <p:cNvPr id="2206" name="Google Shape;2206;p158"/>
          <p:cNvSpPr txBox="1"/>
          <p:nvPr/>
        </p:nvSpPr>
        <p:spPr>
          <a:xfrm>
            <a:off x="7008900" y="2866698"/>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1</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2</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3</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1" name="Shape 2211"/>
        <p:cNvGrpSpPr/>
        <p:nvPr/>
      </p:nvGrpSpPr>
      <p:grpSpPr>
        <a:xfrm>
          <a:off x="0" y="0"/>
          <a:ext cx="0" cy="0"/>
          <a:chOff x="0" y="0"/>
          <a:chExt cx="0" cy="0"/>
        </a:xfrm>
      </p:grpSpPr>
      <p:pic>
        <p:nvPicPr>
          <p:cNvPr id="2212" name="Google Shape;2212;p15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213" name="Google Shape;2213;p15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214" name="Google Shape;2214;p159"/>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translation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2215" name="Google Shape;2215;p159"/>
          <p:cNvSpPr txBox="1"/>
          <p:nvPr/>
        </p:nvSpPr>
        <p:spPr>
          <a:xfrm>
            <a:off x="5498338"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216" name="Google Shape;2216;p159"/>
          <p:cNvSpPr txBox="1"/>
          <p:nvPr/>
        </p:nvSpPr>
        <p:spPr>
          <a:xfrm>
            <a:off x="70072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217" name="Google Shape;2217;p159"/>
          <p:cNvSpPr/>
          <p:nvPr/>
        </p:nvSpPr>
        <p:spPr>
          <a:xfrm>
            <a:off x="1750200"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8" name="Google Shape;2218;p159"/>
          <p:cNvSpPr/>
          <p:nvPr/>
        </p:nvSpPr>
        <p:spPr>
          <a:xfrm>
            <a:off x="1916200"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9" name="Google Shape;2219;p159"/>
          <p:cNvSpPr txBox="1"/>
          <p:nvPr/>
        </p:nvSpPr>
        <p:spPr>
          <a:xfrm>
            <a:off x="3576000" y="2683272"/>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p:txBody>
      </p:sp>
      <p:sp>
        <p:nvSpPr>
          <p:cNvPr id="2220" name="Google Shape;2220;p159"/>
          <p:cNvSpPr txBox="1"/>
          <p:nvPr/>
        </p:nvSpPr>
        <p:spPr>
          <a:xfrm>
            <a:off x="2663100" y="268327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p:txBody>
      </p:sp>
      <p:sp>
        <p:nvSpPr>
          <p:cNvPr id="2221" name="Google Shape;2221;p159"/>
          <p:cNvSpPr txBox="1"/>
          <p:nvPr/>
        </p:nvSpPr>
        <p:spPr>
          <a:xfrm>
            <a:off x="17502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p:txBody>
      </p:sp>
      <p:sp>
        <p:nvSpPr>
          <p:cNvPr id="2222" name="Google Shape;2222;p159"/>
          <p:cNvSpPr txBox="1"/>
          <p:nvPr/>
        </p:nvSpPr>
        <p:spPr>
          <a:xfrm>
            <a:off x="4488900"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1</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2</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3</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223" name="Google Shape;2223;p159"/>
          <p:cNvSpPr/>
          <p:nvPr/>
        </p:nvSpPr>
        <p:spPr>
          <a:xfrm>
            <a:off x="59978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4" name="Google Shape;2224;p159"/>
          <p:cNvSpPr/>
          <p:nvPr/>
        </p:nvSpPr>
        <p:spPr>
          <a:xfrm>
            <a:off x="61638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5" name="Google Shape;2225;p159"/>
          <p:cNvSpPr txBox="1"/>
          <p:nvPr/>
        </p:nvSpPr>
        <p:spPr>
          <a:xfrm>
            <a:off x="59978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y</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z</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226" name="Google Shape;2226;p159"/>
          <p:cNvSpPr/>
          <p:nvPr/>
        </p:nvSpPr>
        <p:spPr>
          <a:xfrm>
            <a:off x="7506700" y="2683275"/>
            <a:ext cx="1426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7" name="Google Shape;2227;p159"/>
          <p:cNvSpPr/>
          <p:nvPr/>
        </p:nvSpPr>
        <p:spPr>
          <a:xfrm>
            <a:off x="7675198" y="2677125"/>
            <a:ext cx="11205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8" name="Google Shape;2228;p159"/>
          <p:cNvSpPr txBox="1"/>
          <p:nvPr/>
        </p:nvSpPr>
        <p:spPr>
          <a:xfrm>
            <a:off x="7506700" y="2683125"/>
            <a:ext cx="1426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x + T</a:t>
            </a:r>
            <a:r>
              <a:rPr lang="en-US" sz="1800">
                <a:solidFill>
                  <a:schemeClr val="dk1"/>
                </a:solidFill>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y + T</a:t>
            </a:r>
            <a:r>
              <a:rPr lang="en-US" sz="1800">
                <a:solidFill>
                  <a:schemeClr val="dk1"/>
                </a:solidFill>
                <a:latin typeface="Calibri"/>
                <a:ea typeface="Calibri"/>
                <a:cs typeface="Calibri"/>
                <a:sym typeface="Calibri"/>
              </a:rPr>
              <a:t>2</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z + T</a:t>
            </a:r>
            <a:r>
              <a:rPr lang="en-US" sz="1800">
                <a:solidFill>
                  <a:schemeClr val="dk1"/>
                </a:solidFill>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229" name="Google Shape;2229;p159"/>
          <p:cNvSpPr txBox="1"/>
          <p:nvPr/>
        </p:nvSpPr>
        <p:spPr>
          <a:xfrm>
            <a:off x="9029450" y="36179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230" name="Google Shape;2230;p159"/>
          <p:cNvSpPr/>
          <p:nvPr/>
        </p:nvSpPr>
        <p:spPr>
          <a:xfrm>
            <a:off x="95289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1" name="Google Shape;2231;p159"/>
          <p:cNvSpPr/>
          <p:nvPr/>
        </p:nvSpPr>
        <p:spPr>
          <a:xfrm>
            <a:off x="96949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2" name="Google Shape;2232;p159"/>
          <p:cNvSpPr txBox="1"/>
          <p:nvPr/>
        </p:nvSpPr>
        <p:spPr>
          <a:xfrm>
            <a:off x="95289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7" name="Shape 2237"/>
        <p:cNvGrpSpPr/>
        <p:nvPr/>
      </p:nvGrpSpPr>
      <p:grpSpPr>
        <a:xfrm>
          <a:off x="0" y="0"/>
          <a:ext cx="0" cy="0"/>
          <a:chOff x="0" y="0"/>
          <a:chExt cx="0" cy="0"/>
        </a:xfrm>
      </p:grpSpPr>
      <p:pic>
        <p:nvPicPr>
          <p:cNvPr id="2238" name="Google Shape;2238;p16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239" name="Google Shape;2239;p16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240" name="Google Shape;2240;p160"/>
          <p:cNvSpPr txBox="1"/>
          <p:nvPr/>
        </p:nvSpPr>
        <p:spPr>
          <a:xfrm>
            <a:off x="-37" y="1277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translation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2241" name="Google Shape;2241;p160"/>
          <p:cNvSpPr txBox="1"/>
          <p:nvPr/>
        </p:nvSpPr>
        <p:spPr>
          <a:xfrm>
            <a:off x="0" y="2113122"/>
            <a:ext cx="121920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ranslating with the vector [1, 2, 3].</a:t>
            </a:r>
            <a:endParaRPr b="0" i="0" sz="1800" u="none" cap="none" strike="noStrike">
              <a:solidFill>
                <a:schemeClr val="dk1"/>
              </a:solidFill>
              <a:latin typeface="Calibri"/>
              <a:ea typeface="Calibri"/>
              <a:cs typeface="Calibri"/>
              <a:sym typeface="Calibri"/>
            </a:endParaRPr>
          </a:p>
        </p:txBody>
      </p:sp>
      <p:sp>
        <p:nvSpPr>
          <p:cNvPr id="2242" name="Google Shape;2242;p160"/>
          <p:cNvSpPr txBox="1"/>
          <p:nvPr/>
        </p:nvSpPr>
        <p:spPr>
          <a:xfrm>
            <a:off x="5498338"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243" name="Google Shape;2243;p160"/>
          <p:cNvSpPr txBox="1"/>
          <p:nvPr/>
        </p:nvSpPr>
        <p:spPr>
          <a:xfrm>
            <a:off x="70072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244" name="Google Shape;2244;p160"/>
          <p:cNvSpPr/>
          <p:nvPr/>
        </p:nvSpPr>
        <p:spPr>
          <a:xfrm>
            <a:off x="1750200"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5" name="Google Shape;2245;p160"/>
          <p:cNvSpPr/>
          <p:nvPr/>
        </p:nvSpPr>
        <p:spPr>
          <a:xfrm>
            <a:off x="1916200"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6" name="Google Shape;2246;p160"/>
          <p:cNvSpPr txBox="1"/>
          <p:nvPr/>
        </p:nvSpPr>
        <p:spPr>
          <a:xfrm>
            <a:off x="3576000" y="2683272"/>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247" name="Google Shape;2247;p160"/>
          <p:cNvSpPr txBox="1"/>
          <p:nvPr/>
        </p:nvSpPr>
        <p:spPr>
          <a:xfrm>
            <a:off x="2663100" y="268327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248" name="Google Shape;2248;p160"/>
          <p:cNvSpPr txBox="1"/>
          <p:nvPr/>
        </p:nvSpPr>
        <p:spPr>
          <a:xfrm>
            <a:off x="17502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249" name="Google Shape;2249;p160"/>
          <p:cNvSpPr txBox="1"/>
          <p:nvPr/>
        </p:nvSpPr>
        <p:spPr>
          <a:xfrm>
            <a:off x="4488900"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2</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3</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250" name="Google Shape;2250;p160"/>
          <p:cNvSpPr/>
          <p:nvPr/>
        </p:nvSpPr>
        <p:spPr>
          <a:xfrm>
            <a:off x="59978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1" name="Google Shape;2251;p160"/>
          <p:cNvSpPr/>
          <p:nvPr/>
        </p:nvSpPr>
        <p:spPr>
          <a:xfrm>
            <a:off x="61638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2" name="Google Shape;2252;p160"/>
          <p:cNvSpPr txBox="1"/>
          <p:nvPr/>
        </p:nvSpPr>
        <p:spPr>
          <a:xfrm>
            <a:off x="59978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4</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5</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253" name="Google Shape;2253;p160"/>
          <p:cNvSpPr/>
          <p:nvPr/>
        </p:nvSpPr>
        <p:spPr>
          <a:xfrm>
            <a:off x="7506700" y="2683275"/>
            <a:ext cx="1426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4" name="Google Shape;2254;p160"/>
          <p:cNvSpPr/>
          <p:nvPr/>
        </p:nvSpPr>
        <p:spPr>
          <a:xfrm>
            <a:off x="7675198" y="2677125"/>
            <a:ext cx="11205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5" name="Google Shape;2255;p160"/>
          <p:cNvSpPr txBox="1"/>
          <p:nvPr/>
        </p:nvSpPr>
        <p:spPr>
          <a:xfrm>
            <a:off x="7506700" y="2683125"/>
            <a:ext cx="1426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3</a:t>
            </a:r>
            <a:r>
              <a:rPr lang="en-US" sz="3600">
                <a:solidFill>
                  <a:schemeClr val="dk1"/>
                </a:solidFill>
                <a:latin typeface="Calibri"/>
                <a:ea typeface="Calibri"/>
                <a:cs typeface="Calibri"/>
                <a:sym typeface="Calibri"/>
              </a:rPr>
              <a:t> + 1</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4 + 2</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5 + 3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256" name="Google Shape;2256;p160"/>
          <p:cNvSpPr txBox="1"/>
          <p:nvPr/>
        </p:nvSpPr>
        <p:spPr>
          <a:xfrm>
            <a:off x="9029450" y="36179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257" name="Google Shape;2257;p160"/>
          <p:cNvSpPr/>
          <p:nvPr/>
        </p:nvSpPr>
        <p:spPr>
          <a:xfrm>
            <a:off x="95289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8" name="Google Shape;2258;p160"/>
          <p:cNvSpPr/>
          <p:nvPr/>
        </p:nvSpPr>
        <p:spPr>
          <a:xfrm>
            <a:off x="96949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9" name="Google Shape;2259;p160"/>
          <p:cNvSpPr txBox="1"/>
          <p:nvPr/>
        </p:nvSpPr>
        <p:spPr>
          <a:xfrm>
            <a:off x="95289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4</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6</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8</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4" name="Shape 2264"/>
        <p:cNvGrpSpPr/>
        <p:nvPr/>
      </p:nvGrpSpPr>
      <p:grpSpPr>
        <a:xfrm>
          <a:off x="0" y="0"/>
          <a:ext cx="0" cy="0"/>
          <a:chOff x="0" y="0"/>
          <a:chExt cx="0" cy="0"/>
        </a:xfrm>
      </p:grpSpPr>
      <p:pic>
        <p:nvPicPr>
          <p:cNvPr id="2265" name="Google Shape;2265;p16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266" name="Google Shape;2266;p16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p:txBody>
      </p:sp>
      <p:sp>
        <p:nvSpPr>
          <p:cNvPr id="2267" name="Google Shape;2267;p161"/>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268" name="Google Shape;2268;p161"/>
          <p:cNvSpPr txBox="1"/>
          <p:nvPr/>
        </p:nvSpPr>
        <p:spPr>
          <a:xfrm>
            <a:off x="4946075" y="2469625"/>
            <a:ext cx="7245900" cy="3780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specifications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addition</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multiplications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Identity matrix</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Scale matrix</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Translation matrix</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matrix</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2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67" name="Google Shape;267;p27"/>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Array Buffer Objects</a:t>
            </a:r>
            <a:endParaRPr b="0" i="0" sz="1400" u="none" cap="none" strike="noStrike">
              <a:solidFill>
                <a:srgbClr val="000000"/>
              </a:solidFill>
              <a:latin typeface="Arial"/>
              <a:ea typeface="Arial"/>
              <a:cs typeface="Arial"/>
              <a:sym typeface="Arial"/>
            </a:endParaRPr>
          </a:p>
        </p:txBody>
      </p:sp>
      <p:sp>
        <p:nvSpPr>
          <p:cNvPr id="268" name="Google Shape;268;p27"/>
          <p:cNvSpPr txBox="1"/>
          <p:nvPr/>
        </p:nvSpPr>
        <p:spPr>
          <a:xfrm>
            <a:off x="5504235" y="1587260"/>
            <a:ext cx="118352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result:</a:t>
            </a:r>
            <a:endParaRPr b="0" i="0" sz="1400" u="none" cap="none" strike="noStrike">
              <a:solidFill>
                <a:srgbClr val="000000"/>
              </a:solidFill>
              <a:latin typeface="Arial"/>
              <a:ea typeface="Arial"/>
              <a:cs typeface="Arial"/>
              <a:sym typeface="Arial"/>
            </a:endParaRPr>
          </a:p>
        </p:txBody>
      </p:sp>
      <p:pic>
        <p:nvPicPr>
          <p:cNvPr id="269" name="Google Shape;269;p27"/>
          <p:cNvPicPr preferRelativeResize="0"/>
          <p:nvPr/>
        </p:nvPicPr>
        <p:blipFill rotWithShape="1">
          <a:blip r:embed="rId4">
            <a:alphaModFix/>
          </a:blip>
          <a:srcRect b="0" l="0" r="0" t="0"/>
          <a:stretch/>
        </p:blipFill>
        <p:spPr>
          <a:xfrm>
            <a:off x="2518099" y="2334579"/>
            <a:ext cx="7155800" cy="327688"/>
          </a:xfrm>
          <a:prstGeom prst="rect">
            <a:avLst/>
          </a:prstGeom>
          <a:noFill/>
          <a:ln>
            <a:noFill/>
          </a:ln>
        </p:spPr>
      </p:pic>
      <p:sp>
        <p:nvSpPr>
          <p:cNvPr id="270" name="Google Shape;270;p27"/>
          <p:cNvSpPr txBox="1"/>
          <p:nvPr/>
        </p:nvSpPr>
        <p:spPr>
          <a:xfrm>
            <a:off x="4874286" y="3409586"/>
            <a:ext cx="244342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Let’s format this mess…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3" name="Shape 2273"/>
        <p:cNvGrpSpPr/>
        <p:nvPr/>
      </p:nvGrpSpPr>
      <p:grpSpPr>
        <a:xfrm>
          <a:off x="0" y="0"/>
          <a:ext cx="0" cy="0"/>
          <a:chOff x="0" y="0"/>
          <a:chExt cx="0" cy="0"/>
        </a:xfrm>
      </p:grpSpPr>
      <p:pic>
        <p:nvPicPr>
          <p:cNvPr id="2274" name="Google Shape;2274;p16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275" name="Google Shape;2275;p16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276" name="Google Shape;2276;p162"/>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rotation </a:t>
            </a:r>
            <a:r>
              <a:rPr b="1" lang="en-US" sz="2400" u="sng">
                <a:solidFill>
                  <a:schemeClr val="dk1"/>
                </a:solidFill>
                <a:latin typeface="Calibri"/>
                <a:ea typeface="Calibri"/>
                <a:cs typeface="Calibri"/>
                <a:sym typeface="Calibri"/>
              </a:rPr>
              <a:t>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2277" name="Google Shape;2277;p162"/>
          <p:cNvSpPr txBox="1"/>
          <p:nvPr/>
        </p:nvSpPr>
        <p:spPr>
          <a:xfrm>
            <a:off x="4183950" y="3044950"/>
            <a:ext cx="4106700" cy="2950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rotates around an axis</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modifies other 2 axis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does not modify length</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modifies direction</a:t>
            </a:r>
            <a:endParaRPr sz="1800">
              <a:solidFill>
                <a:schemeClr val="dk1"/>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2" name="Shape 2282"/>
        <p:cNvGrpSpPr/>
        <p:nvPr/>
      </p:nvGrpSpPr>
      <p:grpSpPr>
        <a:xfrm>
          <a:off x="0" y="0"/>
          <a:ext cx="0" cy="0"/>
          <a:chOff x="0" y="0"/>
          <a:chExt cx="0" cy="0"/>
        </a:xfrm>
      </p:grpSpPr>
      <p:pic>
        <p:nvPicPr>
          <p:cNvPr id="2283" name="Google Shape;2283;p16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284" name="Google Shape;2284;p16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285" name="Google Shape;2285;p163"/>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b="1" lang="en-US" sz="2400" u="sng">
                <a:solidFill>
                  <a:schemeClr val="dk1"/>
                </a:solidFill>
                <a:latin typeface="Calibri"/>
                <a:ea typeface="Calibri"/>
                <a:cs typeface="Calibri"/>
                <a:sym typeface="Calibri"/>
              </a:rPr>
              <a:t>Rotation</a:t>
            </a:r>
            <a:r>
              <a:rPr b="1" lang="en-US" sz="2400" u="sng">
                <a:solidFill>
                  <a:schemeClr val="dk1"/>
                </a:solidFill>
                <a:latin typeface="Calibri"/>
                <a:ea typeface="Calibri"/>
                <a:cs typeface="Calibri"/>
                <a:sym typeface="Calibri"/>
              </a:rPr>
              <a:t> matrices</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2286" name="Google Shape;2286;p163"/>
          <p:cNvSpPr/>
          <p:nvPr/>
        </p:nvSpPr>
        <p:spPr>
          <a:xfrm>
            <a:off x="298175" y="3585950"/>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7" name="Google Shape;2287;p163"/>
          <p:cNvSpPr/>
          <p:nvPr/>
        </p:nvSpPr>
        <p:spPr>
          <a:xfrm>
            <a:off x="464175" y="3579800"/>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8" name="Google Shape;2288;p163"/>
          <p:cNvSpPr txBox="1"/>
          <p:nvPr/>
        </p:nvSpPr>
        <p:spPr>
          <a:xfrm>
            <a:off x="2031839" y="3585947"/>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289" name="Google Shape;2289;p163"/>
          <p:cNvSpPr txBox="1"/>
          <p:nvPr/>
        </p:nvSpPr>
        <p:spPr>
          <a:xfrm>
            <a:off x="1117439" y="3585950"/>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2400">
                <a:latin typeface="Calibri"/>
                <a:ea typeface="Calibri"/>
                <a:cs typeface="Calibri"/>
                <a:sym typeface="Calibri"/>
              </a:rPr>
              <a:t>cos(</a:t>
            </a:r>
            <a:r>
              <a:rPr lang="en-US" sz="2400">
                <a:solidFill>
                  <a:schemeClr val="dk1"/>
                </a:solidFill>
                <a:latin typeface="Calibri"/>
                <a:ea typeface="Calibri"/>
                <a:cs typeface="Calibri"/>
                <a:sym typeface="Calibri"/>
              </a:rPr>
              <a:t>θ</a:t>
            </a:r>
            <a:r>
              <a:rPr lang="en-US" sz="24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290" name="Google Shape;2290;p163"/>
          <p:cNvSpPr txBox="1"/>
          <p:nvPr/>
        </p:nvSpPr>
        <p:spPr>
          <a:xfrm>
            <a:off x="298175" y="3585800"/>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291" name="Google Shape;2291;p163"/>
          <p:cNvSpPr txBox="1"/>
          <p:nvPr/>
        </p:nvSpPr>
        <p:spPr>
          <a:xfrm>
            <a:off x="3036875" y="3585798"/>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292" name="Google Shape;2292;p163"/>
          <p:cNvSpPr/>
          <p:nvPr/>
        </p:nvSpPr>
        <p:spPr>
          <a:xfrm>
            <a:off x="4292625" y="3585950"/>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3" name="Google Shape;2293;p163"/>
          <p:cNvSpPr/>
          <p:nvPr/>
        </p:nvSpPr>
        <p:spPr>
          <a:xfrm>
            <a:off x="4458625" y="3579800"/>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4" name="Google Shape;2294;p163"/>
          <p:cNvSpPr txBox="1"/>
          <p:nvPr/>
        </p:nvSpPr>
        <p:spPr>
          <a:xfrm>
            <a:off x="6026289" y="3585947"/>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295" name="Google Shape;2295;p163"/>
          <p:cNvSpPr txBox="1"/>
          <p:nvPr/>
        </p:nvSpPr>
        <p:spPr>
          <a:xfrm>
            <a:off x="5111889" y="3585950"/>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296" name="Google Shape;2296;p163"/>
          <p:cNvSpPr txBox="1"/>
          <p:nvPr/>
        </p:nvSpPr>
        <p:spPr>
          <a:xfrm>
            <a:off x="4247712" y="3585800"/>
            <a:ext cx="10071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297" name="Google Shape;2297;p163"/>
          <p:cNvSpPr txBox="1"/>
          <p:nvPr/>
        </p:nvSpPr>
        <p:spPr>
          <a:xfrm>
            <a:off x="7031325" y="3585798"/>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298" name="Google Shape;2298;p163"/>
          <p:cNvSpPr/>
          <p:nvPr/>
        </p:nvSpPr>
        <p:spPr>
          <a:xfrm>
            <a:off x="8331988" y="3585950"/>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9" name="Google Shape;2299;p163"/>
          <p:cNvSpPr/>
          <p:nvPr/>
        </p:nvSpPr>
        <p:spPr>
          <a:xfrm>
            <a:off x="8497988" y="3579800"/>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0" name="Google Shape;2300;p163"/>
          <p:cNvSpPr txBox="1"/>
          <p:nvPr/>
        </p:nvSpPr>
        <p:spPr>
          <a:xfrm>
            <a:off x="10065652" y="3585947"/>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01" name="Google Shape;2301;p163"/>
          <p:cNvSpPr txBox="1"/>
          <p:nvPr/>
        </p:nvSpPr>
        <p:spPr>
          <a:xfrm>
            <a:off x="9151252" y="3585950"/>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02" name="Google Shape;2302;p163"/>
          <p:cNvSpPr txBox="1"/>
          <p:nvPr/>
        </p:nvSpPr>
        <p:spPr>
          <a:xfrm>
            <a:off x="8287075" y="3585800"/>
            <a:ext cx="10071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03" name="Google Shape;2303;p163"/>
          <p:cNvSpPr txBox="1"/>
          <p:nvPr/>
        </p:nvSpPr>
        <p:spPr>
          <a:xfrm>
            <a:off x="11070688" y="3585798"/>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04" name="Google Shape;2304;p163"/>
          <p:cNvSpPr txBox="1"/>
          <p:nvPr/>
        </p:nvSpPr>
        <p:spPr>
          <a:xfrm>
            <a:off x="298166" y="2905700"/>
            <a:ext cx="36516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b="1" lang="en-US" sz="2400" u="sng">
                <a:solidFill>
                  <a:schemeClr val="dk1"/>
                </a:solidFill>
                <a:latin typeface="Calibri"/>
                <a:ea typeface="Calibri"/>
                <a:cs typeface="Calibri"/>
                <a:sym typeface="Calibri"/>
              </a:rPr>
              <a:t>x-axis</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2305" name="Google Shape;2305;p163"/>
          <p:cNvSpPr txBox="1"/>
          <p:nvPr/>
        </p:nvSpPr>
        <p:spPr>
          <a:xfrm>
            <a:off x="4292616" y="2905700"/>
            <a:ext cx="36516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b="1" lang="en-US" sz="2400" u="sng">
                <a:solidFill>
                  <a:schemeClr val="dk1"/>
                </a:solidFill>
                <a:latin typeface="Calibri"/>
                <a:ea typeface="Calibri"/>
                <a:cs typeface="Calibri"/>
                <a:sym typeface="Calibri"/>
              </a:rPr>
              <a:t>y</a:t>
            </a:r>
            <a:r>
              <a:rPr b="1" lang="en-US" sz="2400" u="sng">
                <a:solidFill>
                  <a:schemeClr val="dk1"/>
                </a:solidFill>
                <a:latin typeface="Calibri"/>
                <a:ea typeface="Calibri"/>
                <a:cs typeface="Calibri"/>
                <a:sym typeface="Calibri"/>
              </a:rPr>
              <a:t>-axis</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2306" name="Google Shape;2306;p163"/>
          <p:cNvSpPr txBox="1"/>
          <p:nvPr/>
        </p:nvSpPr>
        <p:spPr>
          <a:xfrm>
            <a:off x="8331991" y="2905700"/>
            <a:ext cx="36516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b="1" lang="en-US" sz="2400" u="sng">
                <a:solidFill>
                  <a:schemeClr val="dk1"/>
                </a:solidFill>
                <a:latin typeface="Calibri"/>
                <a:ea typeface="Calibri"/>
                <a:cs typeface="Calibri"/>
                <a:sym typeface="Calibri"/>
              </a:rPr>
              <a:t>z</a:t>
            </a:r>
            <a:r>
              <a:rPr b="1" lang="en-US" sz="2400" u="sng">
                <a:solidFill>
                  <a:schemeClr val="dk1"/>
                </a:solidFill>
                <a:latin typeface="Calibri"/>
                <a:ea typeface="Calibri"/>
                <a:cs typeface="Calibri"/>
                <a:sym typeface="Calibri"/>
              </a:rPr>
              <a:t>-axis</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1" name="Shape 2311"/>
        <p:cNvGrpSpPr/>
        <p:nvPr/>
      </p:nvGrpSpPr>
      <p:grpSpPr>
        <a:xfrm>
          <a:off x="0" y="0"/>
          <a:ext cx="0" cy="0"/>
          <a:chOff x="0" y="0"/>
          <a:chExt cx="0" cy="0"/>
        </a:xfrm>
      </p:grpSpPr>
      <p:pic>
        <p:nvPicPr>
          <p:cNvPr id="2312" name="Google Shape;2312;p16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313" name="Google Shape;2313;p16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part 4: Matrix </a:t>
            </a:r>
            <a:r>
              <a:rPr b="1" lang="en-US" sz="3600">
                <a:solidFill>
                  <a:schemeClr val="lt1"/>
                </a:solidFill>
                <a:latin typeface="Calibri"/>
                <a:ea typeface="Calibri"/>
                <a:cs typeface="Calibri"/>
                <a:sym typeface="Calibri"/>
              </a:rPr>
              <a:t>· </a:t>
            </a:r>
            <a:r>
              <a:rPr lang="en-US" sz="3600">
                <a:solidFill>
                  <a:schemeClr val="lt1"/>
                </a:solidFill>
                <a:latin typeface="Calibri"/>
                <a:ea typeface="Calibri"/>
                <a:cs typeface="Calibri"/>
                <a:sym typeface="Calibri"/>
              </a:rPr>
              <a:t>Vector</a:t>
            </a:r>
            <a:endParaRPr sz="4400">
              <a:solidFill>
                <a:schemeClr val="lt1"/>
              </a:solidFill>
              <a:latin typeface="Calibri"/>
              <a:ea typeface="Calibri"/>
              <a:cs typeface="Calibri"/>
              <a:sym typeface="Calibri"/>
            </a:endParaRPr>
          </a:p>
        </p:txBody>
      </p:sp>
      <p:sp>
        <p:nvSpPr>
          <p:cNvPr id="2314" name="Google Shape;2314;p164"/>
          <p:cNvSpPr txBox="1"/>
          <p:nvPr/>
        </p:nvSpPr>
        <p:spPr>
          <a:xfrm>
            <a:off x="44397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315" name="Google Shape;2315;p164"/>
          <p:cNvSpPr txBox="1"/>
          <p:nvPr/>
        </p:nvSpPr>
        <p:spPr>
          <a:xfrm>
            <a:off x="594866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316" name="Google Shape;2316;p164"/>
          <p:cNvSpPr/>
          <p:nvPr/>
        </p:nvSpPr>
        <p:spPr>
          <a:xfrm>
            <a:off x="691613"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7" name="Google Shape;2317;p164"/>
          <p:cNvSpPr/>
          <p:nvPr/>
        </p:nvSpPr>
        <p:spPr>
          <a:xfrm>
            <a:off x="857613"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8" name="Google Shape;2318;p164"/>
          <p:cNvSpPr txBox="1"/>
          <p:nvPr/>
        </p:nvSpPr>
        <p:spPr>
          <a:xfrm>
            <a:off x="2425277" y="2683272"/>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19" name="Google Shape;2319;p164"/>
          <p:cNvSpPr txBox="1"/>
          <p:nvPr/>
        </p:nvSpPr>
        <p:spPr>
          <a:xfrm>
            <a:off x="1510877" y="2683275"/>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2400">
                <a:latin typeface="Calibri"/>
                <a:ea typeface="Calibri"/>
                <a:cs typeface="Calibri"/>
                <a:sym typeface="Calibri"/>
              </a:rPr>
              <a:t>cos(</a:t>
            </a:r>
            <a:r>
              <a:rPr lang="en-US" sz="2400">
                <a:solidFill>
                  <a:schemeClr val="dk1"/>
                </a:solidFill>
                <a:latin typeface="Calibri"/>
                <a:ea typeface="Calibri"/>
                <a:cs typeface="Calibri"/>
                <a:sym typeface="Calibri"/>
              </a:rPr>
              <a:t>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20" name="Google Shape;2320;p164"/>
          <p:cNvSpPr txBox="1"/>
          <p:nvPr/>
        </p:nvSpPr>
        <p:spPr>
          <a:xfrm>
            <a:off x="691613"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21" name="Google Shape;2321;p164"/>
          <p:cNvSpPr txBox="1"/>
          <p:nvPr/>
        </p:nvSpPr>
        <p:spPr>
          <a:xfrm>
            <a:off x="3430313"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22" name="Google Shape;2322;p164"/>
          <p:cNvSpPr/>
          <p:nvPr/>
        </p:nvSpPr>
        <p:spPr>
          <a:xfrm>
            <a:off x="4939213"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3" name="Google Shape;2323;p164"/>
          <p:cNvSpPr/>
          <p:nvPr/>
        </p:nvSpPr>
        <p:spPr>
          <a:xfrm>
            <a:off x="5105213"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4" name="Google Shape;2324;p164"/>
          <p:cNvSpPr txBox="1"/>
          <p:nvPr/>
        </p:nvSpPr>
        <p:spPr>
          <a:xfrm>
            <a:off x="4939213"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y</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z</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25" name="Google Shape;2325;p164"/>
          <p:cNvSpPr/>
          <p:nvPr/>
        </p:nvSpPr>
        <p:spPr>
          <a:xfrm>
            <a:off x="6484838" y="2683275"/>
            <a:ext cx="3433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6" name="Google Shape;2326;p164"/>
          <p:cNvSpPr/>
          <p:nvPr/>
        </p:nvSpPr>
        <p:spPr>
          <a:xfrm>
            <a:off x="6611787" y="2677125"/>
            <a:ext cx="3168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7" name="Google Shape;2327;p164"/>
          <p:cNvSpPr txBox="1"/>
          <p:nvPr/>
        </p:nvSpPr>
        <p:spPr>
          <a:xfrm>
            <a:off x="6484638" y="2683125"/>
            <a:ext cx="3433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y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 </a:t>
            </a:r>
            <a:r>
              <a:rPr lang="en-US" sz="3600">
                <a:solidFill>
                  <a:schemeClr val="dk1"/>
                </a:solidFill>
                <a:latin typeface="Calibri"/>
                <a:ea typeface="Calibri"/>
                <a:cs typeface="Calibri"/>
                <a:sym typeface="Calibri"/>
              </a:rPr>
              <a:t>+ z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a:t>
            </a:r>
            <a:endParaRPr sz="18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y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 </a:t>
            </a:r>
            <a:r>
              <a:rPr lang="en-US" sz="3600">
                <a:solidFill>
                  <a:schemeClr val="dk1"/>
                </a:solidFill>
                <a:latin typeface="Calibri"/>
                <a:ea typeface="Calibri"/>
                <a:cs typeface="Calibri"/>
                <a:sym typeface="Calibri"/>
              </a:rPr>
              <a:t>+ z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28" name="Google Shape;2328;p164"/>
          <p:cNvSpPr txBox="1"/>
          <p:nvPr/>
        </p:nvSpPr>
        <p:spPr>
          <a:xfrm>
            <a:off x="1005131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329" name="Google Shape;2329;p164"/>
          <p:cNvSpPr/>
          <p:nvPr/>
        </p:nvSpPr>
        <p:spPr>
          <a:xfrm>
            <a:off x="10587488"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0" name="Google Shape;2330;p164"/>
          <p:cNvSpPr/>
          <p:nvPr/>
        </p:nvSpPr>
        <p:spPr>
          <a:xfrm>
            <a:off x="10753488"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1" name="Google Shape;2331;p164"/>
          <p:cNvSpPr txBox="1"/>
          <p:nvPr/>
        </p:nvSpPr>
        <p:spPr>
          <a:xfrm>
            <a:off x="10587488"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32" name="Google Shape;2332;p164"/>
          <p:cNvSpPr txBox="1"/>
          <p:nvPr/>
        </p:nvSpPr>
        <p:spPr>
          <a:xfrm>
            <a:off x="0" y="5504622"/>
            <a:ext cx="12192000" cy="41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(θ is the rotation)</a:t>
            </a:r>
            <a:endParaRPr b="0" i="0" sz="1800" u="none" cap="none" strike="noStrike">
              <a:solidFill>
                <a:schemeClr val="dk1"/>
              </a:solidFill>
              <a:latin typeface="Calibri"/>
              <a:ea typeface="Calibri"/>
              <a:cs typeface="Calibri"/>
              <a:sym typeface="Calibri"/>
            </a:endParaRPr>
          </a:p>
        </p:txBody>
      </p:sp>
      <p:sp>
        <p:nvSpPr>
          <p:cNvPr id="2333" name="Google Shape;2333;p164"/>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b="1" lang="en-US" sz="2400" u="sng">
                <a:solidFill>
                  <a:schemeClr val="dk1"/>
                </a:solidFill>
                <a:latin typeface="Calibri"/>
                <a:ea typeface="Calibri"/>
                <a:cs typeface="Calibri"/>
                <a:sym typeface="Calibri"/>
              </a:rPr>
              <a:t>x-axis r</a:t>
            </a:r>
            <a:r>
              <a:rPr b="1" lang="en-US" sz="2400" u="sng">
                <a:solidFill>
                  <a:schemeClr val="dk1"/>
                </a:solidFill>
                <a:latin typeface="Calibri"/>
                <a:ea typeface="Calibri"/>
                <a:cs typeface="Calibri"/>
                <a:sym typeface="Calibri"/>
              </a:rPr>
              <a:t>otation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8" name="Shape 2338"/>
        <p:cNvGrpSpPr/>
        <p:nvPr/>
      </p:nvGrpSpPr>
      <p:grpSpPr>
        <a:xfrm>
          <a:off x="0" y="0"/>
          <a:ext cx="0" cy="0"/>
          <a:chOff x="0" y="0"/>
          <a:chExt cx="0" cy="0"/>
        </a:xfrm>
      </p:grpSpPr>
      <p:pic>
        <p:nvPicPr>
          <p:cNvPr id="2339" name="Google Shape;2339;p16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340" name="Google Shape;2340;p16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part 4: Matrix </a:t>
            </a:r>
            <a:r>
              <a:rPr b="1" lang="en-US" sz="3600">
                <a:solidFill>
                  <a:schemeClr val="lt1"/>
                </a:solidFill>
                <a:latin typeface="Calibri"/>
                <a:ea typeface="Calibri"/>
                <a:cs typeface="Calibri"/>
                <a:sym typeface="Calibri"/>
              </a:rPr>
              <a:t>· </a:t>
            </a:r>
            <a:r>
              <a:rPr lang="en-US" sz="3600">
                <a:solidFill>
                  <a:schemeClr val="lt1"/>
                </a:solidFill>
                <a:latin typeface="Calibri"/>
                <a:ea typeface="Calibri"/>
                <a:cs typeface="Calibri"/>
                <a:sym typeface="Calibri"/>
              </a:rPr>
              <a:t>Vector</a:t>
            </a:r>
            <a:endParaRPr sz="4400">
              <a:solidFill>
                <a:schemeClr val="lt1"/>
              </a:solidFill>
              <a:latin typeface="Calibri"/>
              <a:ea typeface="Calibri"/>
              <a:cs typeface="Calibri"/>
              <a:sym typeface="Calibri"/>
            </a:endParaRPr>
          </a:p>
        </p:txBody>
      </p:sp>
      <p:sp>
        <p:nvSpPr>
          <p:cNvPr id="2341" name="Google Shape;2341;p165"/>
          <p:cNvSpPr txBox="1"/>
          <p:nvPr/>
        </p:nvSpPr>
        <p:spPr>
          <a:xfrm>
            <a:off x="0" y="2113122"/>
            <a:ext cx="12192000" cy="41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R</a:t>
            </a:r>
            <a:r>
              <a:rPr lang="en-US" sz="1800">
                <a:solidFill>
                  <a:schemeClr val="dk1"/>
                </a:solidFill>
                <a:latin typeface="Calibri"/>
                <a:ea typeface="Calibri"/>
                <a:cs typeface="Calibri"/>
                <a:sym typeface="Calibri"/>
              </a:rPr>
              <a:t>otating by 1 </a:t>
            </a:r>
            <a:r>
              <a:rPr b="1" lang="en-US" sz="1800" u="sng">
                <a:solidFill>
                  <a:schemeClr val="dk1"/>
                </a:solidFill>
                <a:latin typeface="Calibri"/>
                <a:ea typeface="Calibri"/>
                <a:cs typeface="Calibri"/>
                <a:sym typeface="Calibri"/>
              </a:rPr>
              <a:t>radian</a:t>
            </a:r>
            <a:r>
              <a:rPr lang="en-US" sz="1800">
                <a:solidFill>
                  <a:schemeClr val="dk1"/>
                </a:solidFill>
                <a:latin typeface="Calibri"/>
                <a:ea typeface="Calibri"/>
                <a:cs typeface="Calibri"/>
                <a:sym typeface="Calibri"/>
              </a:rPr>
              <a:t>. (almost 57.3 degrees)</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p:txBody>
      </p:sp>
      <p:sp>
        <p:nvSpPr>
          <p:cNvPr id="2342" name="Google Shape;2342;p165"/>
          <p:cNvSpPr txBox="1"/>
          <p:nvPr/>
        </p:nvSpPr>
        <p:spPr>
          <a:xfrm>
            <a:off x="4279538"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343" name="Google Shape;2343;p165"/>
          <p:cNvSpPr txBox="1"/>
          <p:nvPr/>
        </p:nvSpPr>
        <p:spPr>
          <a:xfrm>
            <a:off x="57884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344" name="Google Shape;2344;p165"/>
          <p:cNvSpPr/>
          <p:nvPr/>
        </p:nvSpPr>
        <p:spPr>
          <a:xfrm>
            <a:off x="531400"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5" name="Google Shape;2345;p165"/>
          <p:cNvSpPr/>
          <p:nvPr/>
        </p:nvSpPr>
        <p:spPr>
          <a:xfrm>
            <a:off x="697400"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6" name="Google Shape;2346;p165"/>
          <p:cNvSpPr txBox="1"/>
          <p:nvPr/>
        </p:nvSpPr>
        <p:spPr>
          <a:xfrm>
            <a:off x="2265064" y="2683272"/>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sin(1)</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cos(1)</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47" name="Google Shape;2347;p165"/>
          <p:cNvSpPr txBox="1"/>
          <p:nvPr/>
        </p:nvSpPr>
        <p:spPr>
          <a:xfrm>
            <a:off x="1350664" y="2683275"/>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2400">
                <a:latin typeface="Calibri"/>
                <a:ea typeface="Calibri"/>
                <a:cs typeface="Calibri"/>
                <a:sym typeface="Calibri"/>
              </a:rPr>
              <a:t>cos(</a:t>
            </a:r>
            <a:r>
              <a:rPr lang="en-US" sz="2400">
                <a:solidFill>
                  <a:schemeClr val="dk1"/>
                </a:solidFill>
                <a:latin typeface="Calibri"/>
                <a:ea typeface="Calibri"/>
                <a:cs typeface="Calibri"/>
                <a:sym typeface="Calibri"/>
              </a:rPr>
              <a:t>1)</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-sin(1)</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48" name="Google Shape;2348;p165"/>
          <p:cNvSpPr txBox="1"/>
          <p:nvPr/>
        </p:nvSpPr>
        <p:spPr>
          <a:xfrm>
            <a:off x="5314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49" name="Google Shape;2349;p165"/>
          <p:cNvSpPr txBox="1"/>
          <p:nvPr/>
        </p:nvSpPr>
        <p:spPr>
          <a:xfrm>
            <a:off x="3270100"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50" name="Google Shape;2350;p165"/>
          <p:cNvSpPr/>
          <p:nvPr/>
        </p:nvSpPr>
        <p:spPr>
          <a:xfrm>
            <a:off x="47790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1" name="Google Shape;2351;p165"/>
          <p:cNvSpPr/>
          <p:nvPr/>
        </p:nvSpPr>
        <p:spPr>
          <a:xfrm>
            <a:off x="49450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2" name="Google Shape;2352;p165"/>
          <p:cNvSpPr txBox="1"/>
          <p:nvPr/>
        </p:nvSpPr>
        <p:spPr>
          <a:xfrm>
            <a:off x="47790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4</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5</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53" name="Google Shape;2353;p165"/>
          <p:cNvSpPr/>
          <p:nvPr/>
        </p:nvSpPr>
        <p:spPr>
          <a:xfrm>
            <a:off x="6324625" y="2683275"/>
            <a:ext cx="3433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4" name="Google Shape;2354;p165"/>
          <p:cNvSpPr/>
          <p:nvPr/>
        </p:nvSpPr>
        <p:spPr>
          <a:xfrm>
            <a:off x="6451575" y="2677125"/>
            <a:ext cx="3168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5" name="Google Shape;2355;p165"/>
          <p:cNvSpPr txBox="1"/>
          <p:nvPr/>
        </p:nvSpPr>
        <p:spPr>
          <a:xfrm>
            <a:off x="6324425" y="2683125"/>
            <a:ext cx="3433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4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0.54</a:t>
            </a:r>
            <a:r>
              <a:rPr lang="en-US" sz="24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+ 5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0.84</a:t>
            </a:r>
            <a:endParaRPr sz="30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4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-0.84</a:t>
            </a:r>
            <a:r>
              <a:rPr lang="en-US" sz="24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+ 5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0.54</a:t>
            </a:r>
            <a:endParaRPr sz="30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56" name="Google Shape;2356;p165"/>
          <p:cNvSpPr txBox="1"/>
          <p:nvPr/>
        </p:nvSpPr>
        <p:spPr>
          <a:xfrm>
            <a:off x="989110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357" name="Google Shape;2357;p165"/>
          <p:cNvSpPr/>
          <p:nvPr/>
        </p:nvSpPr>
        <p:spPr>
          <a:xfrm>
            <a:off x="10427287" y="2683275"/>
            <a:ext cx="12333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8" name="Google Shape;2358;p165"/>
          <p:cNvSpPr/>
          <p:nvPr/>
        </p:nvSpPr>
        <p:spPr>
          <a:xfrm>
            <a:off x="10593287" y="2677125"/>
            <a:ext cx="9129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9" name="Google Shape;2359;p165"/>
          <p:cNvSpPr txBox="1"/>
          <p:nvPr/>
        </p:nvSpPr>
        <p:spPr>
          <a:xfrm>
            <a:off x="10427288" y="2683125"/>
            <a:ext cx="12333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6.37</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-0.66</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60" name="Google Shape;2360;p165"/>
          <p:cNvSpPr txBox="1"/>
          <p:nvPr/>
        </p:nvSpPr>
        <p:spPr>
          <a:xfrm>
            <a:off x="0" y="5504622"/>
            <a:ext cx="12192000" cy="41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(Rotation in radians)</a:t>
            </a:r>
            <a:endParaRPr b="0" i="0" sz="1800" u="none" cap="none" strike="noStrike">
              <a:solidFill>
                <a:schemeClr val="dk1"/>
              </a:solidFill>
              <a:latin typeface="Calibri"/>
              <a:ea typeface="Calibri"/>
              <a:cs typeface="Calibri"/>
              <a:sym typeface="Calibri"/>
            </a:endParaRPr>
          </a:p>
        </p:txBody>
      </p:sp>
      <p:sp>
        <p:nvSpPr>
          <p:cNvPr id="2361" name="Google Shape;2361;p165"/>
          <p:cNvSpPr txBox="1"/>
          <p:nvPr/>
        </p:nvSpPr>
        <p:spPr>
          <a:xfrm>
            <a:off x="-37" y="1277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b="1" lang="en-US" sz="2400" u="sng">
                <a:solidFill>
                  <a:schemeClr val="dk1"/>
                </a:solidFill>
                <a:latin typeface="Calibri"/>
                <a:ea typeface="Calibri"/>
                <a:cs typeface="Calibri"/>
                <a:sym typeface="Calibri"/>
              </a:rPr>
              <a:t>x-axis</a:t>
            </a:r>
            <a:r>
              <a:rPr b="1" lang="en-US" sz="2400" u="sng">
                <a:solidFill>
                  <a:schemeClr val="dk1"/>
                </a:solidFill>
                <a:latin typeface="Calibri"/>
                <a:ea typeface="Calibri"/>
                <a:cs typeface="Calibri"/>
                <a:sym typeface="Calibri"/>
              </a:rPr>
              <a:t> rotation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6" name="Shape 2366"/>
        <p:cNvGrpSpPr/>
        <p:nvPr/>
      </p:nvGrpSpPr>
      <p:grpSpPr>
        <a:xfrm>
          <a:off x="0" y="0"/>
          <a:ext cx="0" cy="0"/>
          <a:chOff x="0" y="0"/>
          <a:chExt cx="0" cy="0"/>
        </a:xfrm>
      </p:grpSpPr>
      <p:pic>
        <p:nvPicPr>
          <p:cNvPr id="2367" name="Google Shape;2367;p16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368" name="Google Shape;2368;p16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part 4: Matrix </a:t>
            </a:r>
            <a:r>
              <a:rPr b="1" lang="en-US" sz="3600">
                <a:solidFill>
                  <a:schemeClr val="lt1"/>
                </a:solidFill>
                <a:latin typeface="Calibri"/>
                <a:ea typeface="Calibri"/>
                <a:cs typeface="Calibri"/>
                <a:sym typeface="Calibri"/>
              </a:rPr>
              <a:t>· </a:t>
            </a:r>
            <a:r>
              <a:rPr lang="en-US" sz="3600">
                <a:solidFill>
                  <a:schemeClr val="lt1"/>
                </a:solidFill>
                <a:latin typeface="Calibri"/>
                <a:ea typeface="Calibri"/>
                <a:cs typeface="Calibri"/>
                <a:sym typeface="Calibri"/>
              </a:rPr>
              <a:t>Vector</a:t>
            </a:r>
            <a:endParaRPr sz="4400">
              <a:solidFill>
                <a:schemeClr val="lt1"/>
              </a:solidFill>
              <a:latin typeface="Calibri"/>
              <a:ea typeface="Calibri"/>
              <a:cs typeface="Calibri"/>
              <a:sym typeface="Calibri"/>
            </a:endParaRPr>
          </a:p>
        </p:txBody>
      </p:sp>
      <p:sp>
        <p:nvSpPr>
          <p:cNvPr id="2369" name="Google Shape;2369;p166"/>
          <p:cNvSpPr txBox="1"/>
          <p:nvPr/>
        </p:nvSpPr>
        <p:spPr>
          <a:xfrm>
            <a:off x="44397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370" name="Google Shape;2370;p166"/>
          <p:cNvSpPr txBox="1"/>
          <p:nvPr/>
        </p:nvSpPr>
        <p:spPr>
          <a:xfrm>
            <a:off x="594866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371" name="Google Shape;2371;p166"/>
          <p:cNvSpPr/>
          <p:nvPr/>
        </p:nvSpPr>
        <p:spPr>
          <a:xfrm>
            <a:off x="691613"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2" name="Google Shape;2372;p166"/>
          <p:cNvSpPr/>
          <p:nvPr/>
        </p:nvSpPr>
        <p:spPr>
          <a:xfrm>
            <a:off x="857613"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3" name="Google Shape;2373;p166"/>
          <p:cNvSpPr txBox="1"/>
          <p:nvPr/>
        </p:nvSpPr>
        <p:spPr>
          <a:xfrm>
            <a:off x="2425277" y="2683272"/>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74" name="Google Shape;2374;p166"/>
          <p:cNvSpPr txBox="1"/>
          <p:nvPr/>
        </p:nvSpPr>
        <p:spPr>
          <a:xfrm>
            <a:off x="1510877" y="2683275"/>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75" name="Google Shape;2375;p166"/>
          <p:cNvSpPr txBox="1"/>
          <p:nvPr/>
        </p:nvSpPr>
        <p:spPr>
          <a:xfrm>
            <a:off x="646700" y="2683125"/>
            <a:ext cx="10071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376" name="Google Shape;2376;p166"/>
          <p:cNvSpPr txBox="1"/>
          <p:nvPr/>
        </p:nvSpPr>
        <p:spPr>
          <a:xfrm>
            <a:off x="3430313"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77" name="Google Shape;2377;p166"/>
          <p:cNvSpPr/>
          <p:nvPr/>
        </p:nvSpPr>
        <p:spPr>
          <a:xfrm>
            <a:off x="4939213"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8" name="Google Shape;2378;p166"/>
          <p:cNvSpPr/>
          <p:nvPr/>
        </p:nvSpPr>
        <p:spPr>
          <a:xfrm>
            <a:off x="5105213"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9" name="Google Shape;2379;p166"/>
          <p:cNvSpPr txBox="1"/>
          <p:nvPr/>
        </p:nvSpPr>
        <p:spPr>
          <a:xfrm>
            <a:off x="4939213"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y</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z</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80" name="Google Shape;2380;p166"/>
          <p:cNvSpPr/>
          <p:nvPr/>
        </p:nvSpPr>
        <p:spPr>
          <a:xfrm>
            <a:off x="6484838" y="2683275"/>
            <a:ext cx="3433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1" name="Google Shape;2381;p166"/>
          <p:cNvSpPr/>
          <p:nvPr/>
        </p:nvSpPr>
        <p:spPr>
          <a:xfrm>
            <a:off x="6611787" y="2677125"/>
            <a:ext cx="3168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2" name="Google Shape;2382;p166"/>
          <p:cNvSpPr txBox="1"/>
          <p:nvPr/>
        </p:nvSpPr>
        <p:spPr>
          <a:xfrm>
            <a:off x="6484638" y="2683125"/>
            <a:ext cx="3433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x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 </a:t>
            </a:r>
            <a:r>
              <a:rPr lang="en-US" sz="3600">
                <a:solidFill>
                  <a:schemeClr val="dk1"/>
                </a:solidFill>
                <a:latin typeface="Calibri"/>
                <a:ea typeface="Calibri"/>
                <a:cs typeface="Calibri"/>
                <a:sym typeface="Calibri"/>
              </a:rPr>
              <a:t>+ z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y</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x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 </a:t>
            </a:r>
            <a:r>
              <a:rPr lang="en-US" sz="3600">
                <a:solidFill>
                  <a:schemeClr val="dk1"/>
                </a:solidFill>
                <a:latin typeface="Calibri"/>
                <a:ea typeface="Calibri"/>
                <a:cs typeface="Calibri"/>
                <a:sym typeface="Calibri"/>
              </a:rPr>
              <a:t>+ z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83" name="Google Shape;2383;p166"/>
          <p:cNvSpPr txBox="1"/>
          <p:nvPr/>
        </p:nvSpPr>
        <p:spPr>
          <a:xfrm>
            <a:off x="1005131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384" name="Google Shape;2384;p166"/>
          <p:cNvSpPr/>
          <p:nvPr/>
        </p:nvSpPr>
        <p:spPr>
          <a:xfrm>
            <a:off x="10587488"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5" name="Google Shape;2385;p166"/>
          <p:cNvSpPr/>
          <p:nvPr/>
        </p:nvSpPr>
        <p:spPr>
          <a:xfrm>
            <a:off x="10753488"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6" name="Google Shape;2386;p166"/>
          <p:cNvSpPr txBox="1"/>
          <p:nvPr/>
        </p:nvSpPr>
        <p:spPr>
          <a:xfrm>
            <a:off x="10587488"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387" name="Google Shape;2387;p166"/>
          <p:cNvSpPr txBox="1"/>
          <p:nvPr/>
        </p:nvSpPr>
        <p:spPr>
          <a:xfrm>
            <a:off x="0" y="5504622"/>
            <a:ext cx="12192000" cy="41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(θ is the rotation)</a:t>
            </a:r>
            <a:endParaRPr b="0" i="0" sz="1800" u="none" cap="none" strike="noStrike">
              <a:solidFill>
                <a:schemeClr val="dk1"/>
              </a:solidFill>
              <a:latin typeface="Calibri"/>
              <a:ea typeface="Calibri"/>
              <a:cs typeface="Calibri"/>
              <a:sym typeface="Calibri"/>
            </a:endParaRPr>
          </a:p>
        </p:txBody>
      </p:sp>
      <p:sp>
        <p:nvSpPr>
          <p:cNvPr id="2388" name="Google Shape;2388;p166"/>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Clr>
                <a:schemeClr val="dk1"/>
              </a:buClr>
              <a:buSzPts val="1100"/>
              <a:buFont typeface="Arial"/>
              <a:buNone/>
            </a:pPr>
            <a:r>
              <a:rPr b="1" lang="en-US" sz="2400" u="sng">
                <a:solidFill>
                  <a:schemeClr val="dk1"/>
                </a:solidFill>
                <a:latin typeface="Calibri"/>
                <a:ea typeface="Calibri"/>
                <a:cs typeface="Calibri"/>
                <a:sym typeface="Calibri"/>
              </a:rPr>
              <a:t>y-axis rotation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3" name="Shape 2393"/>
        <p:cNvGrpSpPr/>
        <p:nvPr/>
      </p:nvGrpSpPr>
      <p:grpSpPr>
        <a:xfrm>
          <a:off x="0" y="0"/>
          <a:ext cx="0" cy="0"/>
          <a:chOff x="0" y="0"/>
          <a:chExt cx="0" cy="0"/>
        </a:xfrm>
      </p:grpSpPr>
      <p:pic>
        <p:nvPicPr>
          <p:cNvPr id="2394" name="Google Shape;2394;p16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395" name="Google Shape;2395;p16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part 4: Matrix </a:t>
            </a:r>
            <a:r>
              <a:rPr b="1" lang="en-US" sz="3600">
                <a:solidFill>
                  <a:schemeClr val="lt1"/>
                </a:solidFill>
                <a:latin typeface="Calibri"/>
                <a:ea typeface="Calibri"/>
                <a:cs typeface="Calibri"/>
                <a:sym typeface="Calibri"/>
              </a:rPr>
              <a:t>· </a:t>
            </a:r>
            <a:r>
              <a:rPr lang="en-US" sz="3600">
                <a:solidFill>
                  <a:schemeClr val="lt1"/>
                </a:solidFill>
                <a:latin typeface="Calibri"/>
                <a:ea typeface="Calibri"/>
                <a:cs typeface="Calibri"/>
                <a:sym typeface="Calibri"/>
              </a:rPr>
              <a:t>Vector</a:t>
            </a:r>
            <a:endParaRPr sz="4400">
              <a:solidFill>
                <a:schemeClr val="lt1"/>
              </a:solidFill>
              <a:latin typeface="Calibri"/>
              <a:ea typeface="Calibri"/>
              <a:cs typeface="Calibri"/>
              <a:sym typeface="Calibri"/>
            </a:endParaRPr>
          </a:p>
        </p:txBody>
      </p:sp>
      <p:sp>
        <p:nvSpPr>
          <p:cNvPr id="2396" name="Google Shape;2396;p167"/>
          <p:cNvSpPr txBox="1"/>
          <p:nvPr/>
        </p:nvSpPr>
        <p:spPr>
          <a:xfrm>
            <a:off x="0" y="2113122"/>
            <a:ext cx="12192000" cy="41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R</a:t>
            </a:r>
            <a:r>
              <a:rPr lang="en-US" sz="1800">
                <a:solidFill>
                  <a:schemeClr val="dk1"/>
                </a:solidFill>
                <a:latin typeface="Calibri"/>
                <a:ea typeface="Calibri"/>
                <a:cs typeface="Calibri"/>
                <a:sym typeface="Calibri"/>
              </a:rPr>
              <a:t>otating by 1 </a:t>
            </a:r>
            <a:r>
              <a:rPr b="1" lang="en-US" sz="1800" u="sng">
                <a:solidFill>
                  <a:schemeClr val="dk1"/>
                </a:solidFill>
                <a:latin typeface="Calibri"/>
                <a:ea typeface="Calibri"/>
                <a:cs typeface="Calibri"/>
                <a:sym typeface="Calibri"/>
              </a:rPr>
              <a:t>radian</a:t>
            </a:r>
            <a:r>
              <a:rPr lang="en-US" sz="1800">
                <a:solidFill>
                  <a:schemeClr val="dk1"/>
                </a:solidFill>
                <a:latin typeface="Calibri"/>
                <a:ea typeface="Calibri"/>
                <a:cs typeface="Calibri"/>
                <a:sym typeface="Calibri"/>
              </a:rPr>
              <a:t>. (almost 57.3 degrees)</a:t>
            </a:r>
            <a:endParaRPr sz="1800">
              <a:solidFill>
                <a:schemeClr val="dk1"/>
              </a:solidFill>
              <a:latin typeface="Calibri"/>
              <a:ea typeface="Calibri"/>
              <a:cs typeface="Calibri"/>
              <a:sym typeface="Calibri"/>
            </a:endParaRPr>
          </a:p>
        </p:txBody>
      </p:sp>
      <p:sp>
        <p:nvSpPr>
          <p:cNvPr id="2397" name="Google Shape;2397;p167"/>
          <p:cNvSpPr txBox="1"/>
          <p:nvPr/>
        </p:nvSpPr>
        <p:spPr>
          <a:xfrm>
            <a:off x="430200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398" name="Google Shape;2398;p167"/>
          <p:cNvSpPr txBox="1"/>
          <p:nvPr/>
        </p:nvSpPr>
        <p:spPr>
          <a:xfrm>
            <a:off x="581091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399" name="Google Shape;2399;p167"/>
          <p:cNvSpPr/>
          <p:nvPr/>
        </p:nvSpPr>
        <p:spPr>
          <a:xfrm>
            <a:off x="553863"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0" name="Google Shape;2400;p167"/>
          <p:cNvSpPr/>
          <p:nvPr/>
        </p:nvSpPr>
        <p:spPr>
          <a:xfrm>
            <a:off x="719863"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1" name="Google Shape;2401;p167"/>
          <p:cNvSpPr txBox="1"/>
          <p:nvPr/>
        </p:nvSpPr>
        <p:spPr>
          <a:xfrm>
            <a:off x="2287527" y="2683272"/>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-sin(1)</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cos(1)</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402" name="Google Shape;2402;p167"/>
          <p:cNvSpPr txBox="1"/>
          <p:nvPr/>
        </p:nvSpPr>
        <p:spPr>
          <a:xfrm>
            <a:off x="1373127" y="2683275"/>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403" name="Google Shape;2403;p167"/>
          <p:cNvSpPr txBox="1"/>
          <p:nvPr/>
        </p:nvSpPr>
        <p:spPr>
          <a:xfrm>
            <a:off x="508950" y="2683125"/>
            <a:ext cx="10071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cos(1)</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sin(1)</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404" name="Google Shape;2404;p167"/>
          <p:cNvSpPr txBox="1"/>
          <p:nvPr/>
        </p:nvSpPr>
        <p:spPr>
          <a:xfrm>
            <a:off x="3292563"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405" name="Google Shape;2405;p167"/>
          <p:cNvSpPr/>
          <p:nvPr/>
        </p:nvSpPr>
        <p:spPr>
          <a:xfrm>
            <a:off x="4801463"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6" name="Google Shape;2406;p167"/>
          <p:cNvSpPr/>
          <p:nvPr/>
        </p:nvSpPr>
        <p:spPr>
          <a:xfrm>
            <a:off x="4967463"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7" name="Google Shape;2407;p167"/>
          <p:cNvSpPr txBox="1"/>
          <p:nvPr/>
        </p:nvSpPr>
        <p:spPr>
          <a:xfrm>
            <a:off x="4801463"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4</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5</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408" name="Google Shape;2408;p167"/>
          <p:cNvSpPr/>
          <p:nvPr/>
        </p:nvSpPr>
        <p:spPr>
          <a:xfrm>
            <a:off x="6347088" y="2683275"/>
            <a:ext cx="3433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9" name="Google Shape;2409;p167"/>
          <p:cNvSpPr/>
          <p:nvPr/>
        </p:nvSpPr>
        <p:spPr>
          <a:xfrm>
            <a:off x="6474037" y="2677125"/>
            <a:ext cx="3168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0" name="Google Shape;2410;p167"/>
          <p:cNvSpPr txBox="1"/>
          <p:nvPr/>
        </p:nvSpPr>
        <p:spPr>
          <a:xfrm>
            <a:off x="6346888" y="2683125"/>
            <a:ext cx="3433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3 </a:t>
            </a:r>
            <a:r>
              <a:rPr b="1"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0.54</a:t>
            </a:r>
            <a:r>
              <a:rPr lang="en-US" sz="3600">
                <a:solidFill>
                  <a:schemeClr val="dk1"/>
                </a:solidFill>
                <a:latin typeface="Calibri"/>
                <a:ea typeface="Calibri"/>
                <a:cs typeface="Calibri"/>
                <a:sym typeface="Calibri"/>
              </a:rPr>
              <a:t> + 5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-0.84</a:t>
            </a:r>
            <a:endParaRPr sz="30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4</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3 </a:t>
            </a:r>
            <a:r>
              <a:rPr b="1"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0.84 </a:t>
            </a:r>
            <a:r>
              <a:rPr lang="en-US" sz="3600">
                <a:solidFill>
                  <a:schemeClr val="dk1"/>
                </a:solidFill>
                <a:latin typeface="Calibri"/>
                <a:ea typeface="Calibri"/>
                <a:cs typeface="Calibri"/>
                <a:sym typeface="Calibri"/>
              </a:rPr>
              <a:t>+ 5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0.54</a:t>
            </a:r>
            <a:endParaRPr sz="30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411" name="Google Shape;2411;p167"/>
          <p:cNvSpPr txBox="1"/>
          <p:nvPr/>
        </p:nvSpPr>
        <p:spPr>
          <a:xfrm>
            <a:off x="991356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412" name="Google Shape;2412;p167"/>
          <p:cNvSpPr txBox="1"/>
          <p:nvPr/>
        </p:nvSpPr>
        <p:spPr>
          <a:xfrm>
            <a:off x="0" y="5504622"/>
            <a:ext cx="12192000" cy="41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(Rotation in radians)</a:t>
            </a:r>
            <a:endParaRPr sz="1800">
              <a:solidFill>
                <a:schemeClr val="dk1"/>
              </a:solidFill>
              <a:latin typeface="Calibri"/>
              <a:ea typeface="Calibri"/>
              <a:cs typeface="Calibri"/>
              <a:sym typeface="Calibri"/>
            </a:endParaRPr>
          </a:p>
        </p:txBody>
      </p:sp>
      <p:sp>
        <p:nvSpPr>
          <p:cNvPr id="2413" name="Google Shape;2413;p167"/>
          <p:cNvSpPr/>
          <p:nvPr/>
        </p:nvSpPr>
        <p:spPr>
          <a:xfrm>
            <a:off x="10449762" y="2683275"/>
            <a:ext cx="12333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4" name="Google Shape;2414;p167"/>
          <p:cNvSpPr/>
          <p:nvPr/>
        </p:nvSpPr>
        <p:spPr>
          <a:xfrm>
            <a:off x="10615762" y="2677125"/>
            <a:ext cx="9129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5" name="Google Shape;2415;p167"/>
          <p:cNvSpPr txBox="1"/>
          <p:nvPr/>
        </p:nvSpPr>
        <p:spPr>
          <a:xfrm>
            <a:off x="10449763" y="2683125"/>
            <a:ext cx="12333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-2.59</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4</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5.23</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416" name="Google Shape;2416;p167"/>
          <p:cNvSpPr txBox="1"/>
          <p:nvPr/>
        </p:nvSpPr>
        <p:spPr>
          <a:xfrm>
            <a:off x="-37" y="1277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b="1" lang="en-US" sz="2400" u="sng">
                <a:solidFill>
                  <a:schemeClr val="dk1"/>
                </a:solidFill>
                <a:latin typeface="Calibri"/>
                <a:ea typeface="Calibri"/>
                <a:cs typeface="Calibri"/>
                <a:sym typeface="Calibri"/>
              </a:rPr>
              <a:t>y</a:t>
            </a:r>
            <a:r>
              <a:rPr b="1" lang="en-US" sz="2400" u="sng">
                <a:solidFill>
                  <a:schemeClr val="dk1"/>
                </a:solidFill>
                <a:latin typeface="Calibri"/>
                <a:ea typeface="Calibri"/>
                <a:cs typeface="Calibri"/>
                <a:sym typeface="Calibri"/>
              </a:rPr>
              <a:t>-axis rotation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1" name="Shape 2421"/>
        <p:cNvGrpSpPr/>
        <p:nvPr/>
      </p:nvGrpSpPr>
      <p:grpSpPr>
        <a:xfrm>
          <a:off x="0" y="0"/>
          <a:ext cx="0" cy="0"/>
          <a:chOff x="0" y="0"/>
          <a:chExt cx="0" cy="0"/>
        </a:xfrm>
      </p:grpSpPr>
      <p:pic>
        <p:nvPicPr>
          <p:cNvPr id="2422" name="Google Shape;2422;p16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423" name="Google Shape;2423;p16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part 4: Matrix </a:t>
            </a:r>
            <a:r>
              <a:rPr b="1" lang="en-US" sz="3600">
                <a:solidFill>
                  <a:schemeClr val="lt1"/>
                </a:solidFill>
                <a:latin typeface="Calibri"/>
                <a:ea typeface="Calibri"/>
                <a:cs typeface="Calibri"/>
                <a:sym typeface="Calibri"/>
              </a:rPr>
              <a:t>· </a:t>
            </a:r>
            <a:r>
              <a:rPr lang="en-US" sz="3600">
                <a:solidFill>
                  <a:schemeClr val="lt1"/>
                </a:solidFill>
                <a:latin typeface="Calibri"/>
                <a:ea typeface="Calibri"/>
                <a:cs typeface="Calibri"/>
                <a:sym typeface="Calibri"/>
              </a:rPr>
              <a:t>Vector</a:t>
            </a:r>
            <a:endParaRPr sz="4400">
              <a:solidFill>
                <a:schemeClr val="lt1"/>
              </a:solidFill>
              <a:latin typeface="Calibri"/>
              <a:ea typeface="Calibri"/>
              <a:cs typeface="Calibri"/>
              <a:sym typeface="Calibri"/>
            </a:endParaRPr>
          </a:p>
        </p:txBody>
      </p:sp>
      <p:sp>
        <p:nvSpPr>
          <p:cNvPr id="2424" name="Google Shape;2424;p168"/>
          <p:cNvSpPr txBox="1"/>
          <p:nvPr/>
        </p:nvSpPr>
        <p:spPr>
          <a:xfrm>
            <a:off x="44397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425" name="Google Shape;2425;p168"/>
          <p:cNvSpPr txBox="1"/>
          <p:nvPr/>
        </p:nvSpPr>
        <p:spPr>
          <a:xfrm>
            <a:off x="594866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426" name="Google Shape;2426;p168"/>
          <p:cNvSpPr/>
          <p:nvPr/>
        </p:nvSpPr>
        <p:spPr>
          <a:xfrm>
            <a:off x="691613"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7" name="Google Shape;2427;p168"/>
          <p:cNvSpPr/>
          <p:nvPr/>
        </p:nvSpPr>
        <p:spPr>
          <a:xfrm>
            <a:off x="857613"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8" name="Google Shape;2428;p168"/>
          <p:cNvSpPr txBox="1"/>
          <p:nvPr/>
        </p:nvSpPr>
        <p:spPr>
          <a:xfrm>
            <a:off x="2425277" y="2683272"/>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429" name="Google Shape;2429;p168"/>
          <p:cNvSpPr txBox="1"/>
          <p:nvPr/>
        </p:nvSpPr>
        <p:spPr>
          <a:xfrm>
            <a:off x="1510877" y="2683275"/>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430" name="Google Shape;2430;p168"/>
          <p:cNvSpPr txBox="1"/>
          <p:nvPr/>
        </p:nvSpPr>
        <p:spPr>
          <a:xfrm>
            <a:off x="646700" y="2683125"/>
            <a:ext cx="10071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431" name="Google Shape;2431;p168"/>
          <p:cNvSpPr txBox="1"/>
          <p:nvPr/>
        </p:nvSpPr>
        <p:spPr>
          <a:xfrm>
            <a:off x="3430313"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432" name="Google Shape;2432;p168"/>
          <p:cNvSpPr/>
          <p:nvPr/>
        </p:nvSpPr>
        <p:spPr>
          <a:xfrm>
            <a:off x="4939213"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3" name="Google Shape;2433;p168"/>
          <p:cNvSpPr/>
          <p:nvPr/>
        </p:nvSpPr>
        <p:spPr>
          <a:xfrm>
            <a:off x="5105213"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4" name="Google Shape;2434;p168"/>
          <p:cNvSpPr txBox="1"/>
          <p:nvPr/>
        </p:nvSpPr>
        <p:spPr>
          <a:xfrm>
            <a:off x="4939213"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y</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z</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435" name="Google Shape;2435;p168"/>
          <p:cNvSpPr/>
          <p:nvPr/>
        </p:nvSpPr>
        <p:spPr>
          <a:xfrm>
            <a:off x="6484838" y="2683275"/>
            <a:ext cx="3433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6" name="Google Shape;2436;p168"/>
          <p:cNvSpPr/>
          <p:nvPr/>
        </p:nvSpPr>
        <p:spPr>
          <a:xfrm>
            <a:off x="6611787" y="2677125"/>
            <a:ext cx="3168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7" name="Google Shape;2437;p168"/>
          <p:cNvSpPr txBox="1"/>
          <p:nvPr/>
        </p:nvSpPr>
        <p:spPr>
          <a:xfrm>
            <a:off x="6484638" y="2683125"/>
            <a:ext cx="3433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x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 </a:t>
            </a:r>
            <a:r>
              <a:rPr lang="en-US" sz="3600">
                <a:solidFill>
                  <a:schemeClr val="dk1"/>
                </a:solidFill>
                <a:latin typeface="Calibri"/>
                <a:ea typeface="Calibri"/>
                <a:cs typeface="Calibri"/>
                <a:sym typeface="Calibri"/>
              </a:rPr>
              <a:t>+ y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a:t>
            </a:r>
            <a:endParaRPr sz="18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x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 </a:t>
            </a:r>
            <a:r>
              <a:rPr lang="en-US" sz="3600">
                <a:solidFill>
                  <a:schemeClr val="dk1"/>
                </a:solidFill>
                <a:latin typeface="Calibri"/>
                <a:ea typeface="Calibri"/>
                <a:cs typeface="Calibri"/>
                <a:sym typeface="Calibri"/>
              </a:rPr>
              <a:t>+ y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z</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438" name="Google Shape;2438;p168"/>
          <p:cNvSpPr txBox="1"/>
          <p:nvPr/>
        </p:nvSpPr>
        <p:spPr>
          <a:xfrm>
            <a:off x="1005131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439" name="Google Shape;2439;p168"/>
          <p:cNvSpPr/>
          <p:nvPr/>
        </p:nvSpPr>
        <p:spPr>
          <a:xfrm>
            <a:off x="10587488"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0" name="Google Shape;2440;p168"/>
          <p:cNvSpPr/>
          <p:nvPr/>
        </p:nvSpPr>
        <p:spPr>
          <a:xfrm>
            <a:off x="10753488"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1" name="Google Shape;2441;p168"/>
          <p:cNvSpPr txBox="1"/>
          <p:nvPr/>
        </p:nvSpPr>
        <p:spPr>
          <a:xfrm>
            <a:off x="10587488"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442" name="Google Shape;2442;p168"/>
          <p:cNvSpPr txBox="1"/>
          <p:nvPr/>
        </p:nvSpPr>
        <p:spPr>
          <a:xfrm>
            <a:off x="0" y="5504622"/>
            <a:ext cx="12192000" cy="41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(θ is the rotation)</a:t>
            </a:r>
            <a:endParaRPr b="0" i="0" sz="1800" u="none" cap="none" strike="noStrike">
              <a:solidFill>
                <a:schemeClr val="dk1"/>
              </a:solidFill>
              <a:latin typeface="Calibri"/>
              <a:ea typeface="Calibri"/>
              <a:cs typeface="Calibri"/>
              <a:sym typeface="Calibri"/>
            </a:endParaRPr>
          </a:p>
        </p:txBody>
      </p:sp>
      <p:sp>
        <p:nvSpPr>
          <p:cNvPr id="2443" name="Google Shape;2443;p168"/>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b="1" lang="en-US" sz="2400" u="sng">
                <a:solidFill>
                  <a:schemeClr val="dk1"/>
                </a:solidFill>
                <a:latin typeface="Calibri"/>
                <a:ea typeface="Calibri"/>
                <a:cs typeface="Calibri"/>
                <a:sym typeface="Calibri"/>
              </a:rPr>
              <a:t>z</a:t>
            </a:r>
            <a:r>
              <a:rPr b="1" lang="en-US" sz="2400" u="sng">
                <a:solidFill>
                  <a:schemeClr val="dk1"/>
                </a:solidFill>
                <a:latin typeface="Calibri"/>
                <a:ea typeface="Calibri"/>
                <a:cs typeface="Calibri"/>
                <a:sym typeface="Calibri"/>
              </a:rPr>
              <a:t>-axis rotation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8" name="Shape 2448"/>
        <p:cNvGrpSpPr/>
        <p:nvPr/>
      </p:nvGrpSpPr>
      <p:grpSpPr>
        <a:xfrm>
          <a:off x="0" y="0"/>
          <a:ext cx="0" cy="0"/>
          <a:chOff x="0" y="0"/>
          <a:chExt cx="0" cy="0"/>
        </a:xfrm>
      </p:grpSpPr>
      <p:pic>
        <p:nvPicPr>
          <p:cNvPr id="2449" name="Google Shape;2449;p16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450" name="Google Shape;2450;p16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part 4: Matrix </a:t>
            </a:r>
            <a:r>
              <a:rPr b="1" lang="en-US" sz="3600">
                <a:solidFill>
                  <a:schemeClr val="lt1"/>
                </a:solidFill>
                <a:latin typeface="Calibri"/>
                <a:ea typeface="Calibri"/>
                <a:cs typeface="Calibri"/>
                <a:sym typeface="Calibri"/>
              </a:rPr>
              <a:t>· </a:t>
            </a:r>
            <a:r>
              <a:rPr lang="en-US" sz="3600">
                <a:solidFill>
                  <a:schemeClr val="lt1"/>
                </a:solidFill>
                <a:latin typeface="Calibri"/>
                <a:ea typeface="Calibri"/>
                <a:cs typeface="Calibri"/>
                <a:sym typeface="Calibri"/>
              </a:rPr>
              <a:t>Vector</a:t>
            </a:r>
            <a:endParaRPr sz="4400">
              <a:solidFill>
                <a:schemeClr val="lt1"/>
              </a:solidFill>
              <a:latin typeface="Calibri"/>
              <a:ea typeface="Calibri"/>
              <a:cs typeface="Calibri"/>
              <a:sym typeface="Calibri"/>
            </a:endParaRPr>
          </a:p>
        </p:txBody>
      </p:sp>
      <p:sp>
        <p:nvSpPr>
          <p:cNvPr id="2451" name="Google Shape;2451;p169"/>
          <p:cNvSpPr txBox="1"/>
          <p:nvPr/>
        </p:nvSpPr>
        <p:spPr>
          <a:xfrm>
            <a:off x="0" y="2113122"/>
            <a:ext cx="12192000" cy="41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R</a:t>
            </a:r>
            <a:r>
              <a:rPr lang="en-US" sz="1800">
                <a:solidFill>
                  <a:schemeClr val="dk1"/>
                </a:solidFill>
                <a:latin typeface="Calibri"/>
                <a:ea typeface="Calibri"/>
                <a:cs typeface="Calibri"/>
                <a:sym typeface="Calibri"/>
              </a:rPr>
              <a:t>otating by 1 </a:t>
            </a:r>
            <a:r>
              <a:rPr b="1" lang="en-US" sz="1800" u="sng">
                <a:solidFill>
                  <a:schemeClr val="dk1"/>
                </a:solidFill>
                <a:latin typeface="Calibri"/>
                <a:ea typeface="Calibri"/>
                <a:cs typeface="Calibri"/>
                <a:sym typeface="Calibri"/>
              </a:rPr>
              <a:t>radian</a:t>
            </a:r>
            <a:r>
              <a:rPr lang="en-US" sz="1800">
                <a:solidFill>
                  <a:schemeClr val="dk1"/>
                </a:solidFill>
                <a:latin typeface="Calibri"/>
                <a:ea typeface="Calibri"/>
                <a:cs typeface="Calibri"/>
                <a:sym typeface="Calibri"/>
              </a:rPr>
              <a:t>. (almost 57.3 degrees)</a:t>
            </a:r>
            <a:endParaRPr sz="1800">
              <a:solidFill>
                <a:schemeClr val="dk1"/>
              </a:solidFill>
              <a:latin typeface="Calibri"/>
              <a:ea typeface="Calibri"/>
              <a:cs typeface="Calibri"/>
              <a:sym typeface="Calibri"/>
            </a:endParaRPr>
          </a:p>
        </p:txBody>
      </p:sp>
      <p:sp>
        <p:nvSpPr>
          <p:cNvPr id="2452" name="Google Shape;2452;p169"/>
          <p:cNvSpPr txBox="1"/>
          <p:nvPr/>
        </p:nvSpPr>
        <p:spPr>
          <a:xfrm>
            <a:off x="430200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453" name="Google Shape;2453;p169"/>
          <p:cNvSpPr txBox="1"/>
          <p:nvPr/>
        </p:nvSpPr>
        <p:spPr>
          <a:xfrm>
            <a:off x="581091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454" name="Google Shape;2454;p169"/>
          <p:cNvSpPr/>
          <p:nvPr/>
        </p:nvSpPr>
        <p:spPr>
          <a:xfrm>
            <a:off x="553863"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5" name="Google Shape;2455;p169"/>
          <p:cNvSpPr/>
          <p:nvPr/>
        </p:nvSpPr>
        <p:spPr>
          <a:xfrm>
            <a:off x="719863"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6" name="Google Shape;2456;p169"/>
          <p:cNvSpPr/>
          <p:nvPr/>
        </p:nvSpPr>
        <p:spPr>
          <a:xfrm>
            <a:off x="4801463"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7" name="Google Shape;2457;p169"/>
          <p:cNvSpPr/>
          <p:nvPr/>
        </p:nvSpPr>
        <p:spPr>
          <a:xfrm>
            <a:off x="4967463"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8" name="Google Shape;2458;p169"/>
          <p:cNvSpPr txBox="1"/>
          <p:nvPr/>
        </p:nvSpPr>
        <p:spPr>
          <a:xfrm>
            <a:off x="4801463"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4</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5</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459" name="Google Shape;2459;p169"/>
          <p:cNvSpPr/>
          <p:nvPr/>
        </p:nvSpPr>
        <p:spPr>
          <a:xfrm>
            <a:off x="6347088" y="2683275"/>
            <a:ext cx="3433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0" name="Google Shape;2460;p169"/>
          <p:cNvSpPr/>
          <p:nvPr/>
        </p:nvSpPr>
        <p:spPr>
          <a:xfrm>
            <a:off x="6474037" y="2677125"/>
            <a:ext cx="3168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1" name="Google Shape;2461;p169"/>
          <p:cNvSpPr txBox="1"/>
          <p:nvPr/>
        </p:nvSpPr>
        <p:spPr>
          <a:xfrm>
            <a:off x="6346888" y="2683125"/>
            <a:ext cx="3433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3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0.54 </a:t>
            </a:r>
            <a:r>
              <a:rPr lang="en-US" sz="3600">
                <a:solidFill>
                  <a:schemeClr val="dk1"/>
                </a:solidFill>
                <a:latin typeface="Calibri"/>
                <a:ea typeface="Calibri"/>
                <a:cs typeface="Calibri"/>
                <a:sym typeface="Calibri"/>
              </a:rPr>
              <a:t>+ 4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0.84</a:t>
            </a:r>
            <a:endParaRPr sz="1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3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-0.84 </a:t>
            </a:r>
            <a:r>
              <a:rPr lang="en-US" sz="3600">
                <a:solidFill>
                  <a:schemeClr val="dk1"/>
                </a:solidFill>
                <a:latin typeface="Calibri"/>
                <a:ea typeface="Calibri"/>
                <a:cs typeface="Calibri"/>
                <a:sym typeface="Calibri"/>
              </a:rPr>
              <a:t>+ 4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0.54</a:t>
            </a:r>
            <a:endParaRPr sz="1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1</a:t>
            </a:r>
            <a:endParaRPr sz="3600">
              <a:solidFill>
                <a:schemeClr val="dk1"/>
              </a:solidFill>
              <a:latin typeface="Calibri"/>
              <a:ea typeface="Calibri"/>
              <a:cs typeface="Calibri"/>
              <a:sym typeface="Calibri"/>
            </a:endParaRPr>
          </a:p>
        </p:txBody>
      </p:sp>
      <p:sp>
        <p:nvSpPr>
          <p:cNvPr id="2462" name="Google Shape;2462;p169"/>
          <p:cNvSpPr txBox="1"/>
          <p:nvPr/>
        </p:nvSpPr>
        <p:spPr>
          <a:xfrm>
            <a:off x="991356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463" name="Google Shape;2463;p169"/>
          <p:cNvSpPr txBox="1"/>
          <p:nvPr/>
        </p:nvSpPr>
        <p:spPr>
          <a:xfrm>
            <a:off x="0" y="5504622"/>
            <a:ext cx="12192000" cy="41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(Rotation in radians)</a:t>
            </a:r>
            <a:endParaRPr sz="1800">
              <a:solidFill>
                <a:schemeClr val="dk1"/>
              </a:solidFill>
              <a:latin typeface="Calibri"/>
              <a:ea typeface="Calibri"/>
              <a:cs typeface="Calibri"/>
              <a:sym typeface="Calibri"/>
            </a:endParaRPr>
          </a:p>
        </p:txBody>
      </p:sp>
      <p:sp>
        <p:nvSpPr>
          <p:cNvPr id="2464" name="Google Shape;2464;p169"/>
          <p:cNvSpPr/>
          <p:nvPr/>
        </p:nvSpPr>
        <p:spPr>
          <a:xfrm>
            <a:off x="10449762" y="2683275"/>
            <a:ext cx="12333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5" name="Google Shape;2465;p169"/>
          <p:cNvSpPr/>
          <p:nvPr/>
        </p:nvSpPr>
        <p:spPr>
          <a:xfrm>
            <a:off x="10615762" y="2677125"/>
            <a:ext cx="9129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6" name="Google Shape;2466;p169"/>
          <p:cNvSpPr txBox="1"/>
          <p:nvPr/>
        </p:nvSpPr>
        <p:spPr>
          <a:xfrm>
            <a:off x="10449763" y="2683125"/>
            <a:ext cx="12333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4.99</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-0.36</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5</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467" name="Google Shape;2467;p169"/>
          <p:cNvSpPr txBox="1"/>
          <p:nvPr/>
        </p:nvSpPr>
        <p:spPr>
          <a:xfrm>
            <a:off x="2287477" y="2683197"/>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468" name="Google Shape;2468;p169"/>
          <p:cNvSpPr txBox="1"/>
          <p:nvPr/>
        </p:nvSpPr>
        <p:spPr>
          <a:xfrm>
            <a:off x="1373077" y="2683200"/>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sin(1)</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cos(1)</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469" name="Google Shape;2469;p169"/>
          <p:cNvSpPr txBox="1"/>
          <p:nvPr/>
        </p:nvSpPr>
        <p:spPr>
          <a:xfrm>
            <a:off x="508900" y="2683050"/>
            <a:ext cx="10071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cos(1)</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-sin(1)</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470" name="Google Shape;2470;p169"/>
          <p:cNvSpPr txBox="1"/>
          <p:nvPr/>
        </p:nvSpPr>
        <p:spPr>
          <a:xfrm>
            <a:off x="3292513" y="2683048"/>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471" name="Google Shape;2471;p169"/>
          <p:cNvSpPr txBox="1"/>
          <p:nvPr/>
        </p:nvSpPr>
        <p:spPr>
          <a:xfrm>
            <a:off x="-37" y="1277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b="1" lang="en-US" sz="2400" u="sng">
                <a:solidFill>
                  <a:schemeClr val="dk1"/>
                </a:solidFill>
                <a:latin typeface="Calibri"/>
                <a:ea typeface="Calibri"/>
                <a:cs typeface="Calibri"/>
                <a:sym typeface="Calibri"/>
              </a:rPr>
              <a:t>z</a:t>
            </a:r>
            <a:r>
              <a:rPr b="1" lang="en-US" sz="2400" u="sng">
                <a:solidFill>
                  <a:schemeClr val="dk1"/>
                </a:solidFill>
                <a:latin typeface="Calibri"/>
                <a:ea typeface="Calibri"/>
                <a:cs typeface="Calibri"/>
                <a:sym typeface="Calibri"/>
              </a:rPr>
              <a:t>-axis rotation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6" name="Shape 2476"/>
        <p:cNvGrpSpPr/>
        <p:nvPr/>
      </p:nvGrpSpPr>
      <p:grpSpPr>
        <a:xfrm>
          <a:off x="0" y="0"/>
          <a:ext cx="0" cy="0"/>
          <a:chOff x="0" y="0"/>
          <a:chExt cx="0" cy="0"/>
        </a:xfrm>
      </p:grpSpPr>
      <p:pic>
        <p:nvPicPr>
          <p:cNvPr id="2477" name="Google Shape;2477;p17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478" name="Google Shape;2478;p17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Matrices</a:t>
            </a:r>
            <a:endParaRPr sz="4400">
              <a:solidFill>
                <a:schemeClr val="lt1"/>
              </a:solidFill>
              <a:latin typeface="Calibri"/>
              <a:ea typeface="Calibri"/>
              <a:cs typeface="Calibri"/>
              <a:sym typeface="Calibri"/>
            </a:endParaRPr>
          </a:p>
        </p:txBody>
      </p:sp>
      <p:sp>
        <p:nvSpPr>
          <p:cNvPr id="2479" name="Google Shape;2479;p170"/>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480" name="Google Shape;2480;p170"/>
          <p:cNvSpPr txBox="1"/>
          <p:nvPr/>
        </p:nvSpPr>
        <p:spPr>
          <a:xfrm>
            <a:off x="4946075" y="2469625"/>
            <a:ext cx="7245900" cy="3780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specifications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addition</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multiplications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Identity matrix</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Scale matrix</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Translation matrix</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Rotation matrix</a:t>
            </a:r>
            <a:endParaRPr sz="1800">
              <a:solidFill>
                <a:srgbClr val="B7B7B7"/>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5" name="Shape 2485"/>
        <p:cNvGrpSpPr/>
        <p:nvPr/>
      </p:nvGrpSpPr>
      <p:grpSpPr>
        <a:xfrm>
          <a:off x="0" y="0"/>
          <a:ext cx="0" cy="0"/>
          <a:chOff x="0" y="0"/>
          <a:chExt cx="0" cy="0"/>
        </a:xfrm>
      </p:grpSpPr>
      <p:pic>
        <p:nvPicPr>
          <p:cNvPr id="2486" name="Google Shape;2486;p17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487" name="Google Shape;2487;p171"/>
          <p:cNvSpPr txBox="1"/>
          <p:nvPr/>
        </p:nvSpPr>
        <p:spPr>
          <a:xfrm>
            <a:off x="1" y="5392094"/>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Disclaimer: I am not a mathematician</a:t>
            </a:r>
            <a:endParaRPr b="0" i="0" sz="1800" u="none" cap="none" strike="noStrike">
              <a:solidFill>
                <a:schemeClr val="dk1"/>
              </a:solidFill>
              <a:latin typeface="Calibri"/>
              <a:ea typeface="Calibri"/>
              <a:cs typeface="Calibri"/>
              <a:sym typeface="Calibri"/>
            </a:endParaRPr>
          </a:p>
        </p:txBody>
      </p:sp>
      <p:sp>
        <p:nvSpPr>
          <p:cNvPr id="2488" name="Google Shape;2488;p171"/>
          <p:cNvSpPr txBox="1"/>
          <p:nvPr/>
        </p:nvSpPr>
        <p:spPr>
          <a:xfrm>
            <a:off x="2628900" y="2573250"/>
            <a:ext cx="9563100" cy="212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B7B7B7"/>
                </a:solidFill>
                <a:latin typeface="Calibri"/>
                <a:ea typeface="Calibri"/>
                <a:cs typeface="Calibri"/>
                <a:sym typeface="Calibri"/>
              </a:rPr>
              <a:t>Step 1: Adding a texture</a:t>
            </a:r>
            <a:endParaRPr b="0" i="0" sz="4400" u="none" cap="none" strike="noStrike">
              <a:solidFill>
                <a:srgbClr val="B7B7B7"/>
              </a:solidFill>
              <a:latin typeface="Calibri"/>
              <a:ea typeface="Calibri"/>
              <a:cs typeface="Calibri"/>
              <a:sym typeface="Calibri"/>
            </a:endParaRPr>
          </a:p>
          <a:p>
            <a:pPr indent="0" lvl="0" marL="0" rtl="0" algn="l">
              <a:spcBef>
                <a:spcPts val="0"/>
              </a:spcBef>
              <a:spcAft>
                <a:spcPts val="0"/>
              </a:spcAft>
              <a:buClr>
                <a:schemeClr val="dk1"/>
              </a:buClr>
              <a:buSzPts val="4400"/>
              <a:buFont typeface="Arial"/>
              <a:buNone/>
            </a:pPr>
            <a:r>
              <a:rPr lang="en-US" sz="4400">
                <a:solidFill>
                  <a:srgbClr val="B7B7B7"/>
                </a:solidFill>
                <a:latin typeface="Calibri"/>
                <a:ea typeface="Calibri"/>
                <a:cs typeface="Calibri"/>
                <a:sym typeface="Calibri"/>
              </a:rPr>
              <a:t>Step 2: Math</a:t>
            </a:r>
            <a:endParaRPr sz="4400">
              <a:solidFill>
                <a:srgbClr val="B7B7B7"/>
              </a:solidFill>
              <a:latin typeface="Calibri"/>
              <a:ea typeface="Calibri"/>
              <a:cs typeface="Calibri"/>
              <a:sym typeface="Calibri"/>
            </a:endParaRPr>
          </a:p>
          <a:p>
            <a:pPr indent="0" lvl="0" marL="0" rtl="0" algn="l">
              <a:spcBef>
                <a:spcPts val="0"/>
              </a:spcBef>
              <a:spcAft>
                <a:spcPts val="0"/>
              </a:spcAft>
              <a:buClr>
                <a:schemeClr val="dk1"/>
              </a:buClr>
              <a:buSzPts val="4400"/>
              <a:buFont typeface="Arial"/>
              <a:buNone/>
            </a:pPr>
            <a:r>
              <a:rPr lang="en-US" sz="4400">
                <a:latin typeface="Calibri"/>
                <a:ea typeface="Calibri"/>
                <a:cs typeface="Calibri"/>
                <a:sym typeface="Calibri"/>
              </a:rPr>
              <a:t>Step 3: Applying math in WebGL</a:t>
            </a:r>
            <a:endParaRPr sz="4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2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77" name="Google Shape;277;p28"/>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Array Buffer Objects</a:t>
            </a:r>
            <a:endParaRPr b="0" i="0" sz="1400" u="none" cap="none" strike="noStrike">
              <a:solidFill>
                <a:srgbClr val="000000"/>
              </a:solidFill>
              <a:latin typeface="Arial"/>
              <a:ea typeface="Arial"/>
              <a:cs typeface="Arial"/>
              <a:sym typeface="Arial"/>
            </a:endParaRPr>
          </a:p>
        </p:txBody>
      </p:sp>
      <p:sp>
        <p:nvSpPr>
          <p:cNvPr id="278" name="Google Shape;278;p28"/>
          <p:cNvSpPr txBox="1"/>
          <p:nvPr/>
        </p:nvSpPr>
        <p:spPr>
          <a:xfrm>
            <a:off x="5504235" y="1587260"/>
            <a:ext cx="118352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result:</a:t>
            </a:r>
            <a:endParaRPr b="0" i="0" sz="1400" u="none" cap="none" strike="noStrike">
              <a:solidFill>
                <a:srgbClr val="000000"/>
              </a:solidFill>
              <a:latin typeface="Arial"/>
              <a:ea typeface="Arial"/>
              <a:cs typeface="Arial"/>
              <a:sym typeface="Arial"/>
            </a:endParaRPr>
          </a:p>
        </p:txBody>
      </p:sp>
      <p:sp>
        <p:nvSpPr>
          <p:cNvPr id="279" name="Google Shape;279;p28"/>
          <p:cNvSpPr txBox="1"/>
          <p:nvPr/>
        </p:nvSpPr>
        <p:spPr>
          <a:xfrm>
            <a:off x="5674536" y="3866786"/>
            <a:ext cx="84292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Better!</a:t>
            </a:r>
            <a:endParaRPr b="0" i="0" sz="1800" u="none" cap="none" strike="noStrike">
              <a:solidFill>
                <a:schemeClr val="dk1"/>
              </a:solidFill>
              <a:latin typeface="Calibri"/>
              <a:ea typeface="Calibri"/>
              <a:cs typeface="Calibri"/>
              <a:sym typeface="Calibri"/>
            </a:endParaRPr>
          </a:p>
        </p:txBody>
      </p:sp>
      <p:pic>
        <p:nvPicPr>
          <p:cNvPr id="280" name="Google Shape;280;p28"/>
          <p:cNvPicPr preferRelativeResize="0"/>
          <p:nvPr/>
        </p:nvPicPr>
        <p:blipFill rotWithShape="1">
          <a:blip r:embed="rId4">
            <a:alphaModFix/>
          </a:blip>
          <a:srcRect b="0" l="0" r="0" t="0"/>
          <a:stretch/>
        </p:blipFill>
        <p:spPr>
          <a:xfrm>
            <a:off x="3565938" y="2256312"/>
            <a:ext cx="5060118" cy="1310754"/>
          </a:xfrm>
          <a:prstGeom prst="rect">
            <a:avLst/>
          </a:prstGeom>
          <a:noFill/>
          <a:ln>
            <a:noFill/>
          </a:ln>
        </p:spPr>
      </p:pic>
    </p:spTree>
  </p:cSld>
  <p:clrMapOvr>
    <a:masterClrMapping/>
  </p:clrMapOvr>
  <p:transition spd="slow">
    <p:fade/>
  </p:transition>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3" name="Shape 2493"/>
        <p:cNvGrpSpPr/>
        <p:nvPr/>
      </p:nvGrpSpPr>
      <p:grpSpPr>
        <a:xfrm>
          <a:off x="0" y="0"/>
          <a:ext cx="0" cy="0"/>
          <a:chOff x="0" y="0"/>
          <a:chExt cx="0" cy="0"/>
        </a:xfrm>
      </p:grpSpPr>
      <p:pic>
        <p:nvPicPr>
          <p:cNvPr id="2494" name="Google Shape;2494;p17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495" name="Google Shape;2495;p17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lang="en-US" sz="4400">
                <a:solidFill>
                  <a:schemeClr val="lt1"/>
                </a:solidFill>
                <a:latin typeface="Calibri"/>
                <a:ea typeface="Calibri"/>
                <a:cs typeface="Calibri"/>
                <a:sym typeface="Calibri"/>
              </a:rPr>
              <a:t>Applying the math</a:t>
            </a:r>
            <a:endParaRPr b="0" i="0" sz="1400" u="none" cap="none" strike="noStrike">
              <a:solidFill>
                <a:srgbClr val="000000"/>
              </a:solidFill>
              <a:latin typeface="Arial"/>
              <a:ea typeface="Arial"/>
              <a:cs typeface="Arial"/>
              <a:sym typeface="Arial"/>
            </a:endParaRPr>
          </a:p>
        </p:txBody>
      </p:sp>
      <p:sp>
        <p:nvSpPr>
          <p:cNvPr id="2496" name="Google Shape;2496;p172"/>
          <p:cNvSpPr txBox="1"/>
          <p:nvPr/>
        </p:nvSpPr>
        <p:spPr>
          <a:xfrm>
            <a:off x="0"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How much we’ve learned so far.</a:t>
            </a:r>
            <a:endParaRPr b="0" i="0" sz="1800" u="none" cap="none" strike="noStrike">
              <a:solidFill>
                <a:schemeClr val="dk1"/>
              </a:solidFill>
              <a:latin typeface="Calibri"/>
              <a:ea typeface="Calibri"/>
              <a:cs typeface="Calibri"/>
              <a:sym typeface="Calibri"/>
            </a:endParaRPr>
          </a:p>
        </p:txBody>
      </p:sp>
      <p:pic>
        <p:nvPicPr>
          <p:cNvPr descr="Montage of our solar system" id="2497" name="Google Shape;2497;p172" title="Montage of our solar system"/>
          <p:cNvPicPr preferRelativeResize="0"/>
          <p:nvPr/>
        </p:nvPicPr>
        <p:blipFill>
          <a:blip r:embed="rId4">
            <a:alphaModFix/>
          </a:blip>
          <a:stretch>
            <a:fillRect/>
          </a:stretch>
        </p:blipFill>
        <p:spPr>
          <a:xfrm>
            <a:off x="3048000" y="2662150"/>
            <a:ext cx="6096000" cy="3333750"/>
          </a:xfrm>
          <a:prstGeom prst="rect">
            <a:avLst/>
          </a:prstGeom>
          <a:noFill/>
          <a:ln>
            <a:noFill/>
          </a:ln>
        </p:spPr>
      </p:pic>
      <p:sp>
        <p:nvSpPr>
          <p:cNvPr id="2498" name="Google Shape;2498;p172"/>
          <p:cNvSpPr txBox="1"/>
          <p:nvPr/>
        </p:nvSpPr>
        <p:spPr>
          <a:xfrm>
            <a:off x="0"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How much we still have to learn.</a:t>
            </a:r>
            <a:endParaRPr b="0" i="0" sz="1800" u="none" cap="none" strike="noStrike">
              <a:solidFill>
                <a:schemeClr val="dk1"/>
              </a:solidFill>
              <a:latin typeface="Calibri"/>
              <a:ea typeface="Calibri"/>
              <a:cs typeface="Calibri"/>
              <a:sym typeface="Calibri"/>
            </a:endParaRPr>
          </a:p>
        </p:txBody>
      </p:sp>
      <p:pic>
        <p:nvPicPr>
          <p:cNvPr descr="https://images-assets.nasa.gov/image/GSFC_20171208_Archive_e001061/GSFC_20171208_Archive_e001061~orig.jpg" id="2499" name="Google Shape;2499;p172"/>
          <p:cNvPicPr preferRelativeResize="0"/>
          <p:nvPr/>
        </p:nvPicPr>
        <p:blipFill>
          <a:blip r:embed="rId5">
            <a:alphaModFix/>
          </a:blip>
          <a:stretch>
            <a:fillRect/>
          </a:stretch>
        </p:blipFill>
        <p:spPr>
          <a:xfrm>
            <a:off x="3657600" y="2063188"/>
            <a:ext cx="4961625" cy="4531675"/>
          </a:xfrm>
          <a:prstGeom prst="rect">
            <a:avLst/>
          </a:prstGeom>
          <a:noFill/>
          <a:ln>
            <a:noFill/>
          </a:ln>
        </p:spPr>
      </p:pic>
      <p:sp>
        <p:nvSpPr>
          <p:cNvPr id="2500" name="Google Shape;2500;p172"/>
          <p:cNvSpPr txBox="1"/>
          <p:nvPr/>
        </p:nvSpPr>
        <p:spPr>
          <a:xfrm>
            <a:off x="0"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What’s left for us to do in this session.</a:t>
            </a:r>
            <a:endParaRPr b="0" i="0" sz="1800" u="none" cap="none" strike="noStrike">
              <a:solidFill>
                <a:schemeClr val="dk1"/>
              </a:solidFill>
              <a:latin typeface="Calibri"/>
              <a:ea typeface="Calibri"/>
              <a:cs typeface="Calibri"/>
              <a:sym typeface="Calibri"/>
            </a:endParaRPr>
          </a:p>
        </p:txBody>
      </p:sp>
      <p:pic>
        <p:nvPicPr>
          <p:cNvPr descr="https://upload.wikimedia.org/wikipedia/commons/c/c3/Shape_sorter.jpg" id="2501" name="Google Shape;2501;p172"/>
          <p:cNvPicPr preferRelativeResize="0"/>
          <p:nvPr/>
        </p:nvPicPr>
        <p:blipFill>
          <a:blip r:embed="rId6">
            <a:alphaModFix/>
          </a:blip>
          <a:stretch>
            <a:fillRect/>
          </a:stretch>
        </p:blipFill>
        <p:spPr>
          <a:xfrm>
            <a:off x="4478675" y="2172587"/>
            <a:ext cx="3234650" cy="4312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96"/>
                                        </p:tgtEl>
                                      </p:cBhvr>
                                    </p:animEffect>
                                    <p:set>
                                      <p:cBhvr>
                                        <p:cTn dur="1" fill="hold">
                                          <p:stCondLst>
                                            <p:cond delay="500"/>
                                          </p:stCondLst>
                                        </p:cTn>
                                        <p:tgtEl>
                                          <p:spTgt spid="24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97"/>
                                        </p:tgtEl>
                                      </p:cBhvr>
                                    </p:animEffect>
                                    <p:set>
                                      <p:cBhvr>
                                        <p:cTn dur="1" fill="hold">
                                          <p:stCondLst>
                                            <p:cond delay="500"/>
                                          </p:stCondLst>
                                        </p:cTn>
                                        <p:tgtEl>
                                          <p:spTgt spid="249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98"/>
                                        </p:tgtEl>
                                        <p:attrNameLst>
                                          <p:attrName>style.visibility</p:attrName>
                                        </p:attrNameLst>
                                      </p:cBhvr>
                                      <p:to>
                                        <p:strVal val="visible"/>
                                      </p:to>
                                    </p:set>
                                    <p:animEffect filter="fade" transition="in">
                                      <p:cBhvr>
                                        <p:cTn dur="500"/>
                                        <p:tgtEl>
                                          <p:spTgt spid="2498"/>
                                        </p:tgtEl>
                                      </p:cBhvr>
                                    </p:animEffect>
                                  </p:childTnLst>
                                </p:cTn>
                              </p:par>
                              <p:par>
                                <p:cTn fill="hold" nodeType="withEffect" presetClass="entr" presetID="10" presetSubtype="0">
                                  <p:stCondLst>
                                    <p:cond delay="0"/>
                                  </p:stCondLst>
                                  <p:childTnLst>
                                    <p:set>
                                      <p:cBhvr>
                                        <p:cTn dur="1" fill="hold">
                                          <p:stCondLst>
                                            <p:cond delay="0"/>
                                          </p:stCondLst>
                                        </p:cTn>
                                        <p:tgtEl>
                                          <p:spTgt spid="2499"/>
                                        </p:tgtEl>
                                        <p:attrNameLst>
                                          <p:attrName>style.visibility</p:attrName>
                                        </p:attrNameLst>
                                      </p:cBhvr>
                                      <p:to>
                                        <p:strVal val="visible"/>
                                      </p:to>
                                    </p:set>
                                    <p:animEffect filter="fade" transition="in">
                                      <p:cBhvr>
                                        <p:cTn dur="500"/>
                                        <p:tgtEl>
                                          <p:spTgt spid="2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98"/>
                                        </p:tgtEl>
                                      </p:cBhvr>
                                    </p:animEffect>
                                    <p:set>
                                      <p:cBhvr>
                                        <p:cTn dur="1" fill="hold">
                                          <p:stCondLst>
                                            <p:cond delay="500"/>
                                          </p:stCondLst>
                                        </p:cTn>
                                        <p:tgtEl>
                                          <p:spTgt spid="24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99"/>
                                        </p:tgtEl>
                                      </p:cBhvr>
                                    </p:animEffect>
                                    <p:set>
                                      <p:cBhvr>
                                        <p:cTn dur="1" fill="hold">
                                          <p:stCondLst>
                                            <p:cond delay="500"/>
                                          </p:stCondLst>
                                        </p:cTn>
                                        <p:tgtEl>
                                          <p:spTgt spid="249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00"/>
                                        </p:tgtEl>
                                        <p:attrNameLst>
                                          <p:attrName>style.visibility</p:attrName>
                                        </p:attrNameLst>
                                      </p:cBhvr>
                                      <p:to>
                                        <p:strVal val="visible"/>
                                      </p:to>
                                    </p:set>
                                    <p:animEffect filter="fade" transition="in">
                                      <p:cBhvr>
                                        <p:cTn dur="1000"/>
                                        <p:tgtEl>
                                          <p:spTgt spid="2500"/>
                                        </p:tgtEl>
                                      </p:cBhvr>
                                    </p:animEffect>
                                  </p:childTnLst>
                                </p:cTn>
                              </p:par>
                              <p:par>
                                <p:cTn fill="hold" nodeType="withEffect" presetClass="entr" presetID="10" presetSubtype="0">
                                  <p:stCondLst>
                                    <p:cond delay="0"/>
                                  </p:stCondLst>
                                  <p:childTnLst>
                                    <p:set>
                                      <p:cBhvr>
                                        <p:cTn dur="1" fill="hold">
                                          <p:stCondLst>
                                            <p:cond delay="0"/>
                                          </p:stCondLst>
                                        </p:cTn>
                                        <p:tgtEl>
                                          <p:spTgt spid="2501"/>
                                        </p:tgtEl>
                                        <p:attrNameLst>
                                          <p:attrName>style.visibility</p:attrName>
                                        </p:attrNameLst>
                                      </p:cBhvr>
                                      <p:to>
                                        <p:strVal val="visible"/>
                                      </p:to>
                                    </p:set>
                                    <p:animEffect filter="fade" transition="in">
                                      <p:cBhvr>
                                        <p:cTn dur="500"/>
                                        <p:tgtEl>
                                          <p:spTgt spid="2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6" name="Shape 2506"/>
        <p:cNvGrpSpPr/>
        <p:nvPr/>
      </p:nvGrpSpPr>
      <p:grpSpPr>
        <a:xfrm>
          <a:off x="0" y="0"/>
          <a:ext cx="0" cy="0"/>
          <a:chOff x="0" y="0"/>
          <a:chExt cx="0" cy="0"/>
        </a:xfrm>
      </p:grpSpPr>
      <p:pic>
        <p:nvPicPr>
          <p:cNvPr id="2507" name="Google Shape;2507;p17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508" name="Google Shape;2508;p17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509" name="Google Shape;2509;p173"/>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510" name="Google Shape;2510;p173"/>
          <p:cNvSpPr txBox="1"/>
          <p:nvPr/>
        </p:nvSpPr>
        <p:spPr>
          <a:xfrm>
            <a:off x="4946100" y="2066775"/>
            <a:ext cx="7245900" cy="33459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Create math library</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Edit Vertex Shader</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Identity matrix code</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Matrix multiplications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Scale matrix in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 in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matrices in code</a:t>
            </a:r>
            <a:endParaRPr sz="1800">
              <a:solidFill>
                <a:schemeClr val="dk1"/>
              </a:solidFill>
              <a:latin typeface="Calibri"/>
              <a:ea typeface="Calibri"/>
              <a:cs typeface="Calibri"/>
              <a:sym typeface="Calibri"/>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pic>
        <p:nvPicPr>
          <p:cNvPr id="2516" name="Google Shape;2516;p17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517" name="Google Shape;2517;p17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518" name="Google Shape;2518;p174"/>
          <p:cNvSpPr txBox="1"/>
          <p:nvPr/>
        </p:nvSpPr>
        <p:spPr>
          <a:xfrm>
            <a:off x="0" y="21365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We’ll build our own small math library.</a:t>
            </a:r>
            <a:endParaRPr i="0" sz="1400" cap="none" strike="noStrike">
              <a:solidFill>
                <a:srgbClr val="000000"/>
              </a:solidFill>
              <a:latin typeface="Calibri"/>
              <a:ea typeface="Calibri"/>
              <a:cs typeface="Calibri"/>
              <a:sym typeface="Calibri"/>
            </a:endParaRPr>
          </a:p>
        </p:txBody>
      </p:sp>
      <p:pic>
        <p:nvPicPr>
          <p:cNvPr id="2519" name="Google Shape;2519;p174"/>
          <p:cNvPicPr preferRelativeResize="0"/>
          <p:nvPr/>
        </p:nvPicPr>
        <p:blipFill>
          <a:blip r:embed="rId4">
            <a:alphaModFix/>
          </a:blip>
          <a:stretch>
            <a:fillRect/>
          </a:stretch>
        </p:blipFill>
        <p:spPr>
          <a:xfrm>
            <a:off x="4333875" y="2914656"/>
            <a:ext cx="3524250" cy="10287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4" name="Shape 2524"/>
        <p:cNvGrpSpPr/>
        <p:nvPr/>
      </p:nvGrpSpPr>
      <p:grpSpPr>
        <a:xfrm>
          <a:off x="0" y="0"/>
          <a:ext cx="0" cy="0"/>
          <a:chOff x="0" y="0"/>
          <a:chExt cx="0" cy="0"/>
        </a:xfrm>
      </p:grpSpPr>
      <p:pic>
        <p:nvPicPr>
          <p:cNvPr id="2525" name="Google Shape;2525;p17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526" name="Google Shape;2526;p17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527" name="Google Shape;2527;p175"/>
          <p:cNvSpPr txBox="1"/>
          <p:nvPr/>
        </p:nvSpPr>
        <p:spPr>
          <a:xfrm>
            <a:off x="0" y="158725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Converter for radians/degrees.</a:t>
            </a:r>
            <a:endParaRPr i="0" sz="1400" cap="none" strike="noStrike">
              <a:solidFill>
                <a:srgbClr val="000000"/>
              </a:solidFill>
              <a:latin typeface="Calibri"/>
              <a:ea typeface="Calibri"/>
              <a:cs typeface="Calibri"/>
              <a:sym typeface="Calibri"/>
            </a:endParaRPr>
          </a:p>
        </p:txBody>
      </p:sp>
      <p:pic>
        <p:nvPicPr>
          <p:cNvPr id="2528" name="Google Shape;2528;p175"/>
          <p:cNvPicPr preferRelativeResize="0"/>
          <p:nvPr/>
        </p:nvPicPr>
        <p:blipFill>
          <a:blip r:embed="rId4">
            <a:alphaModFix/>
          </a:blip>
          <a:stretch>
            <a:fillRect/>
          </a:stretch>
        </p:blipFill>
        <p:spPr>
          <a:xfrm>
            <a:off x="4329113" y="2547931"/>
            <a:ext cx="3533775" cy="1762125"/>
          </a:xfrm>
          <a:prstGeom prst="rect">
            <a:avLst/>
          </a:prstGeom>
          <a:noFill/>
          <a:ln>
            <a:noFill/>
          </a:ln>
        </p:spPr>
      </p:pic>
      <p:sp>
        <p:nvSpPr>
          <p:cNvPr id="2529" name="Google Shape;2529;p175"/>
          <p:cNvSpPr txBox="1"/>
          <p:nvPr/>
        </p:nvSpPr>
        <p:spPr>
          <a:xfrm>
            <a:off x="0" y="49014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400" cap="none" strike="noStrike">
              <a:solidFill>
                <a:srgbClr val="000000"/>
              </a:solidFill>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4" name="Shape 2534"/>
        <p:cNvGrpSpPr/>
        <p:nvPr/>
      </p:nvGrpSpPr>
      <p:grpSpPr>
        <a:xfrm>
          <a:off x="0" y="0"/>
          <a:ext cx="0" cy="0"/>
          <a:chOff x="0" y="0"/>
          <a:chExt cx="0" cy="0"/>
        </a:xfrm>
      </p:grpSpPr>
      <p:pic>
        <p:nvPicPr>
          <p:cNvPr id="2535" name="Google Shape;2535;p17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536" name="Google Shape;2536;p17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537" name="Google Shape;2537;p176"/>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538" name="Google Shape;2538;p176"/>
          <p:cNvSpPr txBox="1"/>
          <p:nvPr/>
        </p:nvSpPr>
        <p:spPr>
          <a:xfrm>
            <a:off x="4946100" y="2066775"/>
            <a:ext cx="7245900" cy="33459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Create math library</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Edit Vertex Shader</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Identity matrix code</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Matrix multiplications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Scale matrix in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 in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matrices in code</a:t>
            </a:r>
            <a:endParaRPr sz="1800">
              <a:solidFill>
                <a:schemeClr val="dk1"/>
              </a:solidFill>
              <a:latin typeface="Calibri"/>
              <a:ea typeface="Calibri"/>
              <a:cs typeface="Calibri"/>
              <a:sym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3" name="Shape 2543"/>
        <p:cNvGrpSpPr/>
        <p:nvPr/>
      </p:nvGrpSpPr>
      <p:grpSpPr>
        <a:xfrm>
          <a:off x="0" y="0"/>
          <a:ext cx="0" cy="0"/>
          <a:chOff x="0" y="0"/>
          <a:chExt cx="0" cy="0"/>
        </a:xfrm>
      </p:grpSpPr>
      <p:pic>
        <p:nvPicPr>
          <p:cNvPr id="2544" name="Google Shape;2544;p17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545" name="Google Shape;2545;p17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546" name="Google Shape;2546;p177"/>
          <p:cNvSpPr txBox="1"/>
          <p:nvPr/>
        </p:nvSpPr>
        <p:spPr>
          <a:xfrm>
            <a:off x="0" y="158725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Change the Vertex Shader.</a:t>
            </a:r>
            <a:endParaRPr i="0" sz="1400" cap="none" strike="noStrike">
              <a:solidFill>
                <a:srgbClr val="000000"/>
              </a:solidFill>
              <a:latin typeface="Calibri"/>
              <a:ea typeface="Calibri"/>
              <a:cs typeface="Calibri"/>
              <a:sym typeface="Calibri"/>
            </a:endParaRPr>
          </a:p>
        </p:txBody>
      </p:sp>
      <p:sp>
        <p:nvSpPr>
          <p:cNvPr id="2547" name="Google Shape;2547;p177"/>
          <p:cNvSpPr txBox="1"/>
          <p:nvPr/>
        </p:nvSpPr>
        <p:spPr>
          <a:xfrm>
            <a:off x="0" y="588735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latin typeface="Calibri"/>
                <a:ea typeface="Calibri"/>
                <a:cs typeface="Calibri"/>
                <a:sym typeface="Calibri"/>
              </a:rPr>
              <a:t>We only supply the transformation</a:t>
            </a:r>
            <a:endParaRPr i="0" sz="1800" cap="none" strike="noStrike">
              <a:solidFill>
                <a:srgbClr val="000000"/>
              </a:solidFill>
              <a:latin typeface="Calibri"/>
              <a:ea typeface="Calibri"/>
              <a:cs typeface="Calibri"/>
              <a:sym typeface="Calibri"/>
            </a:endParaRPr>
          </a:p>
        </p:txBody>
      </p:sp>
      <p:pic>
        <p:nvPicPr>
          <p:cNvPr id="2548" name="Google Shape;2548;p177"/>
          <p:cNvPicPr preferRelativeResize="0"/>
          <p:nvPr/>
        </p:nvPicPr>
        <p:blipFill>
          <a:blip r:embed="rId4">
            <a:alphaModFix/>
          </a:blip>
          <a:stretch>
            <a:fillRect/>
          </a:stretch>
        </p:blipFill>
        <p:spPr>
          <a:xfrm>
            <a:off x="3576638" y="2236031"/>
            <a:ext cx="5038725" cy="33718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3" name="Shape 2553"/>
        <p:cNvGrpSpPr/>
        <p:nvPr/>
      </p:nvGrpSpPr>
      <p:grpSpPr>
        <a:xfrm>
          <a:off x="0" y="0"/>
          <a:ext cx="0" cy="0"/>
          <a:chOff x="0" y="0"/>
          <a:chExt cx="0" cy="0"/>
        </a:xfrm>
      </p:grpSpPr>
      <p:pic>
        <p:nvPicPr>
          <p:cNvPr id="2554" name="Google Shape;2554;p17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555" name="Google Shape;2555;p17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556" name="Google Shape;2556;p178"/>
          <p:cNvSpPr txBox="1"/>
          <p:nvPr/>
        </p:nvSpPr>
        <p:spPr>
          <a:xfrm>
            <a:off x="0" y="256725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Get the transform uniform location in the vertex shader.</a:t>
            </a:r>
            <a:endParaRPr i="0" sz="1400" cap="none" strike="noStrike">
              <a:solidFill>
                <a:srgbClr val="000000"/>
              </a:solidFill>
              <a:latin typeface="Calibri"/>
              <a:ea typeface="Calibri"/>
              <a:cs typeface="Calibri"/>
              <a:sym typeface="Calibri"/>
            </a:endParaRPr>
          </a:p>
        </p:txBody>
      </p:sp>
      <p:pic>
        <p:nvPicPr>
          <p:cNvPr id="2557" name="Google Shape;2557;p178"/>
          <p:cNvPicPr preferRelativeResize="0"/>
          <p:nvPr/>
        </p:nvPicPr>
        <p:blipFill rotWithShape="1">
          <a:blip r:embed="rId4">
            <a:alphaModFix/>
          </a:blip>
          <a:srcRect b="73333" l="0" r="0" t="0"/>
          <a:stretch/>
        </p:blipFill>
        <p:spPr>
          <a:xfrm>
            <a:off x="2948600" y="3151379"/>
            <a:ext cx="6400800" cy="152400"/>
          </a:xfrm>
          <a:prstGeom prst="rect">
            <a:avLst/>
          </a:prstGeom>
          <a:noFill/>
          <a:ln>
            <a:noFill/>
          </a:ln>
        </p:spPr>
      </p:pic>
      <p:sp>
        <p:nvSpPr>
          <p:cNvPr id="2558" name="Google Shape;2558;p178"/>
          <p:cNvSpPr txBox="1"/>
          <p:nvPr/>
        </p:nvSpPr>
        <p:spPr>
          <a:xfrm>
            <a:off x="53000" y="411960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latin typeface="Calibri"/>
                <a:ea typeface="Calibri"/>
                <a:cs typeface="Calibri"/>
                <a:sym typeface="Calibri"/>
              </a:rPr>
              <a:t>Supply our transform matrix.</a:t>
            </a:r>
            <a:endParaRPr i="0" sz="1800" cap="none" strike="noStrike">
              <a:solidFill>
                <a:srgbClr val="000000"/>
              </a:solidFill>
              <a:latin typeface="Calibri"/>
              <a:ea typeface="Calibri"/>
              <a:cs typeface="Calibri"/>
              <a:sym typeface="Calibri"/>
            </a:endParaRPr>
          </a:p>
        </p:txBody>
      </p:sp>
      <p:pic>
        <p:nvPicPr>
          <p:cNvPr id="2559" name="Google Shape;2559;p178"/>
          <p:cNvPicPr preferRelativeResize="0"/>
          <p:nvPr/>
        </p:nvPicPr>
        <p:blipFill rotWithShape="1">
          <a:blip r:embed="rId4">
            <a:alphaModFix/>
          </a:blip>
          <a:srcRect b="0" l="0" r="0" t="59742"/>
          <a:stretch/>
        </p:blipFill>
        <p:spPr>
          <a:xfrm>
            <a:off x="2895600" y="4698832"/>
            <a:ext cx="6400800" cy="2300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4" name="Shape 2564"/>
        <p:cNvGrpSpPr/>
        <p:nvPr/>
      </p:nvGrpSpPr>
      <p:grpSpPr>
        <a:xfrm>
          <a:off x="0" y="0"/>
          <a:ext cx="0" cy="0"/>
          <a:chOff x="0" y="0"/>
          <a:chExt cx="0" cy="0"/>
        </a:xfrm>
      </p:grpSpPr>
      <p:pic>
        <p:nvPicPr>
          <p:cNvPr id="2565" name="Google Shape;2565;p17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566" name="Google Shape;2566;p17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567" name="Google Shape;2567;p179"/>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568" name="Google Shape;2568;p179"/>
          <p:cNvSpPr txBox="1"/>
          <p:nvPr/>
        </p:nvSpPr>
        <p:spPr>
          <a:xfrm>
            <a:off x="4946100" y="2066775"/>
            <a:ext cx="7245900" cy="33459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Create math library</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Edit Vertex Shader</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Identity matrix code</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Matrix multiplications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Scale matrix in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 in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matrices in code</a:t>
            </a:r>
            <a:endParaRPr sz="1800">
              <a:solidFill>
                <a:schemeClr val="dk1"/>
              </a:solidFill>
              <a:latin typeface="Calibri"/>
              <a:ea typeface="Calibri"/>
              <a:cs typeface="Calibri"/>
              <a:sym typeface="Calibri"/>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3" name="Shape 2573"/>
        <p:cNvGrpSpPr/>
        <p:nvPr/>
      </p:nvGrpSpPr>
      <p:grpSpPr>
        <a:xfrm>
          <a:off x="0" y="0"/>
          <a:ext cx="0" cy="0"/>
          <a:chOff x="0" y="0"/>
          <a:chExt cx="0" cy="0"/>
        </a:xfrm>
      </p:grpSpPr>
      <p:sp>
        <p:nvSpPr>
          <p:cNvPr id="2574" name="Google Shape;2574;p180"/>
          <p:cNvSpPr/>
          <p:nvPr/>
        </p:nvSpPr>
        <p:spPr>
          <a:xfrm>
            <a:off x="4270200" y="295452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5" name="Google Shape;2575;p180"/>
          <p:cNvSpPr/>
          <p:nvPr/>
        </p:nvSpPr>
        <p:spPr>
          <a:xfrm>
            <a:off x="4436200" y="294837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6" name="Google Shape;2576;p180"/>
          <p:cNvSpPr txBox="1"/>
          <p:nvPr/>
        </p:nvSpPr>
        <p:spPr>
          <a:xfrm>
            <a:off x="6096000" y="2954522"/>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pic>
        <p:nvPicPr>
          <p:cNvPr id="2577" name="Google Shape;2577;p18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578" name="Google Shape;2578;p18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579" name="Google Shape;2579;p180"/>
          <p:cNvSpPr txBox="1"/>
          <p:nvPr/>
        </p:nvSpPr>
        <p:spPr>
          <a:xfrm>
            <a:off x="5183100" y="29545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580" name="Google Shape;2580;p180"/>
          <p:cNvSpPr txBox="1"/>
          <p:nvPr/>
        </p:nvSpPr>
        <p:spPr>
          <a:xfrm>
            <a:off x="4270200" y="295437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12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581" name="Google Shape;2581;p180"/>
          <p:cNvSpPr txBox="1"/>
          <p:nvPr/>
        </p:nvSpPr>
        <p:spPr>
          <a:xfrm>
            <a:off x="7008900" y="295437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582" name="Google Shape;2582;p180"/>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The </a:t>
            </a:r>
            <a:r>
              <a:rPr b="1" lang="en-US" sz="2400" u="sng">
                <a:solidFill>
                  <a:schemeClr val="dk1"/>
                </a:solidFill>
                <a:latin typeface="Calibri"/>
                <a:ea typeface="Calibri"/>
                <a:cs typeface="Calibri"/>
                <a:sym typeface="Calibri"/>
              </a:rPr>
              <a:t>identity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7" name="Shape 2587"/>
        <p:cNvGrpSpPr/>
        <p:nvPr/>
      </p:nvGrpSpPr>
      <p:grpSpPr>
        <a:xfrm>
          <a:off x="0" y="0"/>
          <a:ext cx="0" cy="0"/>
          <a:chOff x="0" y="0"/>
          <a:chExt cx="0" cy="0"/>
        </a:xfrm>
      </p:grpSpPr>
      <p:pic>
        <p:nvPicPr>
          <p:cNvPr id="2588" name="Google Shape;2588;p18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589" name="Google Shape;2589;p18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590" name="Google Shape;2590;p181"/>
          <p:cNvSpPr txBox="1"/>
          <p:nvPr/>
        </p:nvSpPr>
        <p:spPr>
          <a:xfrm>
            <a:off x="0" y="158725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800" u="sng">
                <a:solidFill>
                  <a:schemeClr val="dk1"/>
                </a:solidFill>
                <a:latin typeface="Calibri"/>
                <a:ea typeface="Calibri"/>
                <a:cs typeface="Calibri"/>
                <a:sym typeface="Calibri"/>
              </a:rPr>
              <a:t>Identity matrix</a:t>
            </a:r>
            <a:r>
              <a:rPr lang="en-US" sz="1800">
                <a:solidFill>
                  <a:schemeClr val="dk1"/>
                </a:solidFill>
                <a:latin typeface="Calibri"/>
                <a:ea typeface="Calibri"/>
                <a:cs typeface="Calibri"/>
                <a:sym typeface="Calibri"/>
              </a:rPr>
              <a:t> function:</a:t>
            </a:r>
            <a:endParaRPr i="0" sz="1400" cap="none" strike="noStrike">
              <a:solidFill>
                <a:srgbClr val="000000"/>
              </a:solidFill>
              <a:latin typeface="Calibri"/>
              <a:ea typeface="Calibri"/>
              <a:cs typeface="Calibri"/>
              <a:sym typeface="Calibri"/>
            </a:endParaRPr>
          </a:p>
        </p:txBody>
      </p:sp>
      <p:sp>
        <p:nvSpPr>
          <p:cNvPr id="2591" name="Google Shape;2591;p181"/>
          <p:cNvSpPr txBox="1"/>
          <p:nvPr/>
        </p:nvSpPr>
        <p:spPr>
          <a:xfrm>
            <a:off x="0" y="50538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This calls returns an identity matrix:</a:t>
            </a:r>
            <a:endParaRPr i="0" sz="1400" cap="none" strike="noStrike">
              <a:solidFill>
                <a:srgbClr val="000000"/>
              </a:solidFill>
              <a:latin typeface="Calibri"/>
              <a:ea typeface="Calibri"/>
              <a:cs typeface="Calibri"/>
              <a:sym typeface="Calibri"/>
            </a:endParaRPr>
          </a:p>
        </p:txBody>
      </p:sp>
      <p:pic>
        <p:nvPicPr>
          <p:cNvPr id="2592" name="Google Shape;2592;p181"/>
          <p:cNvPicPr preferRelativeResize="0"/>
          <p:nvPr/>
        </p:nvPicPr>
        <p:blipFill>
          <a:blip r:embed="rId4">
            <a:alphaModFix/>
          </a:blip>
          <a:stretch>
            <a:fillRect/>
          </a:stretch>
        </p:blipFill>
        <p:spPr>
          <a:xfrm>
            <a:off x="4476750" y="5604931"/>
            <a:ext cx="3238500" cy="295275"/>
          </a:xfrm>
          <a:prstGeom prst="rect">
            <a:avLst/>
          </a:prstGeom>
          <a:noFill/>
          <a:ln>
            <a:noFill/>
          </a:ln>
        </p:spPr>
      </p:pic>
      <p:pic>
        <p:nvPicPr>
          <p:cNvPr id="2593" name="Google Shape;2593;p181"/>
          <p:cNvPicPr preferRelativeResize="0"/>
          <p:nvPr/>
        </p:nvPicPr>
        <p:blipFill>
          <a:blip r:embed="rId5">
            <a:alphaModFix/>
          </a:blip>
          <a:stretch>
            <a:fillRect/>
          </a:stretch>
        </p:blipFill>
        <p:spPr>
          <a:xfrm>
            <a:off x="1357300" y="2147875"/>
            <a:ext cx="9477375" cy="2419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2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87" name="Google Shape;287;p29"/>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Array Buffer Objects</a:t>
            </a:r>
            <a:endParaRPr b="0" i="0" sz="1400" u="none" cap="none" strike="noStrike">
              <a:solidFill>
                <a:srgbClr val="000000"/>
              </a:solidFill>
              <a:latin typeface="Arial"/>
              <a:ea typeface="Arial"/>
              <a:cs typeface="Arial"/>
              <a:sym typeface="Arial"/>
            </a:endParaRPr>
          </a:p>
        </p:txBody>
      </p:sp>
      <p:sp>
        <p:nvSpPr>
          <p:cNvPr id="288" name="Google Shape;288;p29"/>
          <p:cNvSpPr txBox="1"/>
          <p:nvPr/>
        </p:nvSpPr>
        <p:spPr>
          <a:xfrm>
            <a:off x="2430317" y="1397478"/>
            <a:ext cx="733136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Now let’s prepare our buffer so WebGL can eventually send it to the shaders.</a:t>
            </a:r>
            <a:endParaRPr b="0" i="0" sz="1400" u="none" cap="none" strike="noStrike">
              <a:solidFill>
                <a:srgbClr val="000000"/>
              </a:solidFill>
              <a:latin typeface="Arial"/>
              <a:ea typeface="Arial"/>
              <a:cs typeface="Arial"/>
              <a:sym typeface="Arial"/>
            </a:endParaRPr>
          </a:p>
        </p:txBody>
      </p:sp>
      <p:pic>
        <p:nvPicPr>
          <p:cNvPr id="289" name="Google Shape;289;p29"/>
          <p:cNvPicPr preferRelativeResize="0"/>
          <p:nvPr/>
        </p:nvPicPr>
        <p:blipFill rotWithShape="1">
          <a:blip r:embed="rId4">
            <a:alphaModFix/>
          </a:blip>
          <a:srcRect b="0" l="0" r="0" t="0"/>
          <a:stretch/>
        </p:blipFill>
        <p:spPr>
          <a:xfrm>
            <a:off x="1066800" y="2103153"/>
            <a:ext cx="10058400" cy="159137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8" name="Shape 2598"/>
        <p:cNvGrpSpPr/>
        <p:nvPr/>
      </p:nvGrpSpPr>
      <p:grpSpPr>
        <a:xfrm>
          <a:off x="0" y="0"/>
          <a:ext cx="0" cy="0"/>
          <a:chOff x="0" y="0"/>
          <a:chExt cx="0" cy="0"/>
        </a:xfrm>
      </p:grpSpPr>
      <p:pic>
        <p:nvPicPr>
          <p:cNvPr id="2599" name="Google Shape;2599;p18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600" name="Google Shape;2600;p18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601" name="Google Shape;2601;p182"/>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602" name="Google Shape;2602;p182"/>
          <p:cNvSpPr txBox="1"/>
          <p:nvPr/>
        </p:nvSpPr>
        <p:spPr>
          <a:xfrm>
            <a:off x="4946100" y="2066775"/>
            <a:ext cx="7245900" cy="33459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Create math library</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Edit Vertex Shader</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Identity matrix code</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Matrix multiplications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Scale matrix in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 in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matrices in code</a:t>
            </a:r>
            <a:endParaRPr sz="1800">
              <a:solidFill>
                <a:schemeClr val="dk1"/>
              </a:solidFill>
              <a:latin typeface="Calibri"/>
              <a:ea typeface="Calibri"/>
              <a:cs typeface="Calibri"/>
              <a:sym typeface="Calibri"/>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7" name="Shape 2607"/>
        <p:cNvGrpSpPr/>
        <p:nvPr/>
      </p:nvGrpSpPr>
      <p:grpSpPr>
        <a:xfrm>
          <a:off x="0" y="0"/>
          <a:ext cx="0" cy="0"/>
          <a:chOff x="0" y="0"/>
          <a:chExt cx="0" cy="0"/>
        </a:xfrm>
      </p:grpSpPr>
      <p:sp>
        <p:nvSpPr>
          <p:cNvPr id="2608" name="Google Shape;2608;p183"/>
          <p:cNvSpPr/>
          <p:nvPr/>
        </p:nvSpPr>
        <p:spPr>
          <a:xfrm>
            <a:off x="86400" y="2265450"/>
            <a:ext cx="12019200" cy="1638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9" name="Google Shape;2609;p183"/>
          <p:cNvSpPr/>
          <p:nvPr/>
        </p:nvSpPr>
        <p:spPr>
          <a:xfrm>
            <a:off x="226975" y="2217300"/>
            <a:ext cx="11717700" cy="17016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10" name="Google Shape;2610;p18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611" name="Google Shape;2611;p18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612" name="Google Shape;2612;p183"/>
          <p:cNvSpPr txBox="1"/>
          <p:nvPr/>
        </p:nvSpPr>
        <p:spPr>
          <a:xfrm>
            <a:off x="0" y="14001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lang="en-US" sz="1800" u="sng">
                <a:solidFill>
                  <a:schemeClr val="dk1"/>
                </a:solidFill>
                <a:latin typeface="Calibri"/>
                <a:ea typeface="Calibri"/>
                <a:cs typeface="Calibri"/>
                <a:sym typeface="Calibri"/>
              </a:rPr>
              <a:t>Matrix</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b="1" lang="en-US" sz="1800" u="sng">
                <a:solidFill>
                  <a:schemeClr val="dk1"/>
                </a:solidFill>
                <a:latin typeface="Calibri"/>
                <a:ea typeface="Calibri"/>
                <a:cs typeface="Calibri"/>
                <a:sym typeface="Calibri"/>
              </a:rPr>
              <a:t>Matrix</a:t>
            </a:r>
            <a:endParaRPr i="0" sz="1400"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183"/>
          <p:cNvSpPr txBox="1"/>
          <p:nvPr/>
        </p:nvSpPr>
        <p:spPr>
          <a:xfrm>
            <a:off x="141950" y="2098500"/>
            <a:ext cx="11863200" cy="19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r>
              <a:rPr lang="en-US" sz="3600">
                <a:solidFill>
                  <a:srgbClr val="0000FF"/>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8 </a:t>
            </a:r>
            <a:r>
              <a:rPr lang="en-US" sz="3600">
                <a:latin typeface="Calibri"/>
                <a:ea typeface="Calibri"/>
                <a:cs typeface="Calibri"/>
                <a:sym typeface="Calibri"/>
              </a:rPr>
              <a:t>+ </a:t>
            </a:r>
            <a:r>
              <a:rPr lang="en-US" sz="3600">
                <a:solidFill>
                  <a:srgbClr val="0000FF"/>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6</a:t>
            </a:r>
            <a:r>
              <a:rPr lang="en-US" sz="3600">
                <a:latin typeface="Calibri"/>
                <a:ea typeface="Calibri"/>
                <a:cs typeface="Calibri"/>
                <a:sym typeface="Calibri"/>
              </a:rPr>
              <a:t>)     </a:t>
            </a: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3</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0</a:t>
            </a:r>
            <a:r>
              <a:rPr lang="en-US" sz="3600">
                <a:solidFill>
                  <a:schemeClr val="dk1"/>
                </a:solidFill>
                <a:latin typeface="Calibri"/>
                <a:ea typeface="Calibri"/>
                <a:cs typeface="Calibri"/>
                <a:sym typeface="Calibri"/>
              </a:rPr>
              <a:t>)</a:t>
            </a:r>
            <a:endParaRPr sz="12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8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8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6</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8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3</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8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0</a:t>
            </a:r>
            <a:r>
              <a:rPr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a:t>
            </a:r>
            <a:r>
              <a:rPr lang="en-US" sz="3600">
                <a:solidFill>
                  <a:srgbClr val="0000FF"/>
                </a:solidFill>
                <a:latin typeface="Calibri"/>
                <a:ea typeface="Calibri"/>
                <a:cs typeface="Calibri"/>
                <a:sym typeface="Calibri"/>
              </a:rPr>
              <a:t>3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8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6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7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9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6</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3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5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6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4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9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3</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3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2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6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1 </a:t>
            </a:r>
            <a:r>
              <a:rPr lang="en-US" sz="3600">
                <a:solidFill>
                  <a:schemeClr val="dk1"/>
                </a:solidFill>
                <a:latin typeface="Calibri"/>
                <a:ea typeface="Calibri"/>
                <a:cs typeface="Calibri"/>
                <a:sym typeface="Calibri"/>
              </a:rPr>
              <a:t>+ </a:t>
            </a:r>
            <a:r>
              <a:rPr lang="en-US" sz="3600">
                <a:solidFill>
                  <a:srgbClr val="0000FF"/>
                </a:solidFill>
                <a:latin typeface="Calibri"/>
                <a:ea typeface="Calibri"/>
                <a:cs typeface="Calibri"/>
                <a:sym typeface="Calibri"/>
              </a:rPr>
              <a:t>9 </a:t>
            </a:r>
            <a:r>
              <a:rPr lang="en-US" sz="3600">
                <a:solidFill>
                  <a:schemeClr val="dk1"/>
                </a:solidFill>
                <a:latin typeface="Calibri"/>
                <a:ea typeface="Calibri"/>
                <a:cs typeface="Calibri"/>
                <a:sym typeface="Calibri"/>
              </a:rPr>
              <a:t>· </a:t>
            </a:r>
            <a:r>
              <a:rPr lang="en-US" sz="3600">
                <a:solidFill>
                  <a:srgbClr val="FF0000"/>
                </a:solidFill>
                <a:latin typeface="Calibri"/>
                <a:ea typeface="Calibri"/>
                <a:cs typeface="Calibri"/>
                <a:sym typeface="Calibri"/>
              </a:rPr>
              <a:t>0</a:t>
            </a:r>
            <a:r>
              <a:rPr lang="en-US" sz="36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ctr">
              <a:spcBef>
                <a:spcPts val="0"/>
              </a:spcBef>
              <a:spcAft>
                <a:spcPts val="0"/>
              </a:spcAft>
              <a:buNone/>
            </a:pPr>
            <a:r>
              <a:t/>
            </a:r>
            <a:endParaRPr sz="3600">
              <a:solidFill>
                <a:schemeClr val="dk1"/>
              </a:solidFill>
              <a:latin typeface="Calibri"/>
              <a:ea typeface="Calibri"/>
              <a:cs typeface="Calibri"/>
              <a:sym typeface="Calibri"/>
            </a:endParaRPr>
          </a:p>
        </p:txBody>
      </p:sp>
      <p:sp>
        <p:nvSpPr>
          <p:cNvPr id="2614" name="Google Shape;2614;p183"/>
          <p:cNvSpPr/>
          <p:nvPr/>
        </p:nvSpPr>
        <p:spPr>
          <a:xfrm>
            <a:off x="4728800" y="4076838"/>
            <a:ext cx="2738700" cy="1972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5" name="Google Shape;2615;p183"/>
          <p:cNvSpPr/>
          <p:nvPr/>
        </p:nvSpPr>
        <p:spPr>
          <a:xfrm>
            <a:off x="4894800" y="4070688"/>
            <a:ext cx="2427600" cy="19935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6" name="Google Shape;2616;p183"/>
          <p:cNvSpPr txBox="1"/>
          <p:nvPr/>
        </p:nvSpPr>
        <p:spPr>
          <a:xfrm>
            <a:off x="4724488" y="4079255"/>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78</a:t>
            </a:r>
            <a:endParaRPr>
              <a:latin typeface="Calibri"/>
              <a:ea typeface="Calibri"/>
              <a:cs typeface="Calibri"/>
              <a:sym typeface="Calibri"/>
            </a:endParaRPr>
          </a:p>
        </p:txBody>
      </p:sp>
      <p:sp>
        <p:nvSpPr>
          <p:cNvPr id="2617" name="Google Shape;2617;p183"/>
          <p:cNvSpPr txBox="1"/>
          <p:nvPr/>
        </p:nvSpPr>
        <p:spPr>
          <a:xfrm>
            <a:off x="4724498" y="4637041"/>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99</a:t>
            </a:r>
            <a:endParaRPr>
              <a:latin typeface="Calibri"/>
              <a:ea typeface="Calibri"/>
              <a:cs typeface="Calibri"/>
              <a:sym typeface="Calibri"/>
            </a:endParaRPr>
          </a:p>
        </p:txBody>
      </p:sp>
      <p:sp>
        <p:nvSpPr>
          <p:cNvPr id="2618" name="Google Shape;2618;p183"/>
          <p:cNvSpPr txBox="1"/>
          <p:nvPr/>
        </p:nvSpPr>
        <p:spPr>
          <a:xfrm>
            <a:off x="4724498" y="5194825"/>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120</a:t>
            </a:r>
            <a:endParaRPr>
              <a:latin typeface="Calibri"/>
              <a:ea typeface="Calibri"/>
              <a:cs typeface="Calibri"/>
              <a:sym typeface="Calibri"/>
            </a:endParaRPr>
          </a:p>
        </p:txBody>
      </p:sp>
      <p:sp>
        <p:nvSpPr>
          <p:cNvPr id="2619" name="Google Shape;2619;p183"/>
          <p:cNvSpPr txBox="1"/>
          <p:nvPr/>
        </p:nvSpPr>
        <p:spPr>
          <a:xfrm>
            <a:off x="5638898" y="4079257"/>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42</a:t>
            </a:r>
            <a:endParaRPr>
              <a:latin typeface="Calibri"/>
              <a:ea typeface="Calibri"/>
              <a:cs typeface="Calibri"/>
              <a:sym typeface="Calibri"/>
            </a:endParaRPr>
          </a:p>
        </p:txBody>
      </p:sp>
      <p:sp>
        <p:nvSpPr>
          <p:cNvPr id="2620" name="Google Shape;2620;p183"/>
          <p:cNvSpPr txBox="1"/>
          <p:nvPr/>
        </p:nvSpPr>
        <p:spPr>
          <a:xfrm>
            <a:off x="6553298" y="4079257"/>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6</a:t>
            </a:r>
            <a:endParaRPr>
              <a:latin typeface="Calibri"/>
              <a:ea typeface="Calibri"/>
              <a:cs typeface="Calibri"/>
              <a:sym typeface="Calibri"/>
            </a:endParaRPr>
          </a:p>
        </p:txBody>
      </p:sp>
      <p:sp>
        <p:nvSpPr>
          <p:cNvPr id="2621" name="Google Shape;2621;p183"/>
          <p:cNvSpPr txBox="1"/>
          <p:nvPr/>
        </p:nvSpPr>
        <p:spPr>
          <a:xfrm>
            <a:off x="6553298" y="5194825"/>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12</a:t>
            </a:r>
            <a:endParaRPr>
              <a:latin typeface="Calibri"/>
              <a:ea typeface="Calibri"/>
              <a:cs typeface="Calibri"/>
              <a:sym typeface="Calibri"/>
            </a:endParaRPr>
          </a:p>
        </p:txBody>
      </p:sp>
      <p:sp>
        <p:nvSpPr>
          <p:cNvPr id="2622" name="Google Shape;2622;p183"/>
          <p:cNvSpPr txBox="1"/>
          <p:nvPr/>
        </p:nvSpPr>
        <p:spPr>
          <a:xfrm>
            <a:off x="5638898" y="4637041"/>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54</a:t>
            </a:r>
            <a:endParaRPr>
              <a:latin typeface="Calibri"/>
              <a:ea typeface="Calibri"/>
              <a:cs typeface="Calibri"/>
              <a:sym typeface="Calibri"/>
            </a:endParaRPr>
          </a:p>
        </p:txBody>
      </p:sp>
      <p:sp>
        <p:nvSpPr>
          <p:cNvPr id="2623" name="Google Shape;2623;p183"/>
          <p:cNvSpPr txBox="1"/>
          <p:nvPr/>
        </p:nvSpPr>
        <p:spPr>
          <a:xfrm>
            <a:off x="5638898" y="5194825"/>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66</a:t>
            </a:r>
            <a:endParaRPr>
              <a:latin typeface="Calibri"/>
              <a:ea typeface="Calibri"/>
              <a:cs typeface="Calibri"/>
              <a:sym typeface="Calibri"/>
            </a:endParaRPr>
          </a:p>
        </p:txBody>
      </p:sp>
      <p:sp>
        <p:nvSpPr>
          <p:cNvPr id="2624" name="Google Shape;2624;p183"/>
          <p:cNvSpPr txBox="1"/>
          <p:nvPr/>
        </p:nvSpPr>
        <p:spPr>
          <a:xfrm>
            <a:off x="6553298" y="4637041"/>
            <a:ext cx="9129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9</a:t>
            </a:r>
            <a:endParaRPr>
              <a:latin typeface="Calibri"/>
              <a:ea typeface="Calibri"/>
              <a:cs typeface="Calibri"/>
              <a:sym typeface="Calibri"/>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9" name="Shape 2629"/>
        <p:cNvGrpSpPr/>
        <p:nvPr/>
      </p:nvGrpSpPr>
      <p:grpSpPr>
        <a:xfrm>
          <a:off x="0" y="0"/>
          <a:ext cx="0" cy="0"/>
          <a:chOff x="0" y="0"/>
          <a:chExt cx="0" cy="0"/>
        </a:xfrm>
      </p:grpSpPr>
      <p:pic>
        <p:nvPicPr>
          <p:cNvPr id="2630" name="Google Shape;2630;p18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631" name="Google Shape;2631;p18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632" name="Google Shape;2632;p184"/>
          <p:cNvSpPr txBox="1"/>
          <p:nvPr/>
        </p:nvSpPr>
        <p:spPr>
          <a:xfrm>
            <a:off x="0" y="158725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The </a:t>
            </a:r>
            <a:r>
              <a:rPr b="1" lang="en-US" sz="1800" u="sng">
                <a:solidFill>
                  <a:schemeClr val="dk1"/>
                </a:solidFill>
                <a:latin typeface="Calibri"/>
                <a:ea typeface="Calibri"/>
                <a:cs typeface="Calibri"/>
                <a:sym typeface="Calibri"/>
              </a:rPr>
              <a:t>matrix multiplication</a:t>
            </a:r>
            <a:r>
              <a:rPr lang="en-US" sz="1800">
                <a:solidFill>
                  <a:schemeClr val="dk1"/>
                </a:solidFill>
                <a:latin typeface="Calibri"/>
                <a:ea typeface="Calibri"/>
                <a:cs typeface="Calibri"/>
                <a:sym typeface="Calibri"/>
              </a:rPr>
              <a:t> function:</a:t>
            </a:r>
            <a:endParaRPr i="0" sz="1400" cap="none" strike="noStrike">
              <a:solidFill>
                <a:srgbClr val="000000"/>
              </a:solidFill>
              <a:latin typeface="Calibri"/>
              <a:ea typeface="Calibri"/>
              <a:cs typeface="Calibri"/>
              <a:sym typeface="Calibri"/>
            </a:endParaRPr>
          </a:p>
        </p:txBody>
      </p:sp>
      <p:sp>
        <p:nvSpPr>
          <p:cNvPr id="2633" name="Google Shape;2633;p184"/>
          <p:cNvSpPr txBox="1"/>
          <p:nvPr/>
        </p:nvSpPr>
        <p:spPr>
          <a:xfrm>
            <a:off x="0" y="588735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(Calculates 1 array item per line, 16 in total)</a:t>
            </a:r>
            <a:endParaRPr i="0" sz="1400" cap="none" strike="noStrike">
              <a:solidFill>
                <a:srgbClr val="000000"/>
              </a:solidFill>
              <a:latin typeface="Calibri"/>
              <a:ea typeface="Calibri"/>
              <a:cs typeface="Calibri"/>
              <a:sym typeface="Calibri"/>
            </a:endParaRPr>
          </a:p>
        </p:txBody>
      </p:sp>
      <p:pic>
        <p:nvPicPr>
          <p:cNvPr id="2634" name="Google Shape;2634;p184"/>
          <p:cNvPicPr preferRelativeResize="0"/>
          <p:nvPr/>
        </p:nvPicPr>
        <p:blipFill>
          <a:blip r:embed="rId4">
            <a:alphaModFix/>
          </a:blip>
          <a:stretch>
            <a:fillRect/>
          </a:stretch>
        </p:blipFill>
        <p:spPr>
          <a:xfrm>
            <a:off x="3161988" y="2108956"/>
            <a:ext cx="5868030" cy="36260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9" name="Shape 2639"/>
        <p:cNvGrpSpPr/>
        <p:nvPr/>
      </p:nvGrpSpPr>
      <p:grpSpPr>
        <a:xfrm>
          <a:off x="0" y="0"/>
          <a:ext cx="0" cy="0"/>
          <a:chOff x="0" y="0"/>
          <a:chExt cx="0" cy="0"/>
        </a:xfrm>
      </p:grpSpPr>
      <p:pic>
        <p:nvPicPr>
          <p:cNvPr id="2640" name="Google Shape;2640;p18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641" name="Google Shape;2641;p18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642" name="Google Shape;2642;p185"/>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643" name="Google Shape;2643;p185"/>
          <p:cNvSpPr txBox="1"/>
          <p:nvPr/>
        </p:nvSpPr>
        <p:spPr>
          <a:xfrm>
            <a:off x="4946100" y="2066775"/>
            <a:ext cx="7245900" cy="33459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Create math library</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Edit Vertex Shader</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Identity matrix code</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multiplications code</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Scale matrix in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 in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matrices in code</a:t>
            </a:r>
            <a:endParaRPr sz="1800">
              <a:solidFill>
                <a:schemeClr val="dk1"/>
              </a:solidFill>
              <a:latin typeface="Calibri"/>
              <a:ea typeface="Calibri"/>
              <a:cs typeface="Calibri"/>
              <a:sym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8" name="Shape 2648"/>
        <p:cNvGrpSpPr/>
        <p:nvPr/>
      </p:nvGrpSpPr>
      <p:grpSpPr>
        <a:xfrm>
          <a:off x="0" y="0"/>
          <a:ext cx="0" cy="0"/>
          <a:chOff x="0" y="0"/>
          <a:chExt cx="0" cy="0"/>
        </a:xfrm>
      </p:grpSpPr>
      <p:pic>
        <p:nvPicPr>
          <p:cNvPr id="2649" name="Google Shape;2649;p18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650" name="Google Shape;2650;p18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651" name="Google Shape;2651;p186"/>
          <p:cNvSpPr txBox="1"/>
          <p:nvPr/>
        </p:nvSpPr>
        <p:spPr>
          <a:xfrm>
            <a:off x="5498338"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652" name="Google Shape;2652;p186"/>
          <p:cNvSpPr txBox="1"/>
          <p:nvPr/>
        </p:nvSpPr>
        <p:spPr>
          <a:xfrm>
            <a:off x="70072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653" name="Google Shape;2653;p186"/>
          <p:cNvSpPr/>
          <p:nvPr/>
        </p:nvSpPr>
        <p:spPr>
          <a:xfrm>
            <a:off x="1750200"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4" name="Google Shape;2654;p186"/>
          <p:cNvSpPr/>
          <p:nvPr/>
        </p:nvSpPr>
        <p:spPr>
          <a:xfrm>
            <a:off x="1916200"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5" name="Google Shape;2655;p186"/>
          <p:cNvSpPr txBox="1"/>
          <p:nvPr/>
        </p:nvSpPr>
        <p:spPr>
          <a:xfrm>
            <a:off x="3576000" y="2683272"/>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S</a:t>
            </a:r>
            <a:r>
              <a:rPr lang="en-US" sz="1800">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656" name="Google Shape;2656;p186"/>
          <p:cNvSpPr txBox="1"/>
          <p:nvPr/>
        </p:nvSpPr>
        <p:spPr>
          <a:xfrm>
            <a:off x="2663100" y="268327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S</a:t>
            </a:r>
            <a:r>
              <a:rPr lang="en-US" sz="1800">
                <a:latin typeface="Calibri"/>
                <a:ea typeface="Calibri"/>
                <a:cs typeface="Calibri"/>
                <a:sym typeface="Calibri"/>
              </a:rPr>
              <a:t>2</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657" name="Google Shape;2657;p186"/>
          <p:cNvSpPr txBox="1"/>
          <p:nvPr/>
        </p:nvSpPr>
        <p:spPr>
          <a:xfrm>
            <a:off x="17502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S</a:t>
            </a:r>
            <a:r>
              <a:rPr lang="en-US" sz="18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658" name="Google Shape;2658;p186"/>
          <p:cNvSpPr txBox="1"/>
          <p:nvPr/>
        </p:nvSpPr>
        <p:spPr>
          <a:xfrm>
            <a:off x="4488900"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659" name="Google Shape;2659;p186"/>
          <p:cNvSpPr/>
          <p:nvPr/>
        </p:nvSpPr>
        <p:spPr>
          <a:xfrm>
            <a:off x="59978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0" name="Google Shape;2660;p186"/>
          <p:cNvSpPr/>
          <p:nvPr/>
        </p:nvSpPr>
        <p:spPr>
          <a:xfrm>
            <a:off x="61638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1" name="Google Shape;2661;p186"/>
          <p:cNvSpPr txBox="1"/>
          <p:nvPr/>
        </p:nvSpPr>
        <p:spPr>
          <a:xfrm>
            <a:off x="59978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y</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z</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662" name="Google Shape;2662;p186"/>
          <p:cNvSpPr/>
          <p:nvPr/>
        </p:nvSpPr>
        <p:spPr>
          <a:xfrm>
            <a:off x="7506700" y="2683275"/>
            <a:ext cx="1426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3" name="Google Shape;2663;p186"/>
          <p:cNvSpPr/>
          <p:nvPr/>
        </p:nvSpPr>
        <p:spPr>
          <a:xfrm>
            <a:off x="7675198" y="2677125"/>
            <a:ext cx="11205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4" name="Google Shape;2664;p186"/>
          <p:cNvSpPr txBox="1"/>
          <p:nvPr/>
        </p:nvSpPr>
        <p:spPr>
          <a:xfrm>
            <a:off x="7506700" y="2683125"/>
            <a:ext cx="1426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S</a:t>
            </a:r>
            <a:r>
              <a:rPr lang="en-US" sz="1800">
                <a:latin typeface="Calibri"/>
                <a:ea typeface="Calibri"/>
                <a:cs typeface="Calibri"/>
                <a:sym typeface="Calibri"/>
              </a:rPr>
              <a:t>1</a:t>
            </a: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x</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S</a:t>
            </a:r>
            <a:r>
              <a:rPr lang="en-US" sz="1800">
                <a:solidFill>
                  <a:schemeClr val="dk1"/>
                </a:solidFill>
                <a:latin typeface="Calibri"/>
                <a:ea typeface="Calibri"/>
                <a:cs typeface="Calibri"/>
                <a:sym typeface="Calibri"/>
              </a:rPr>
              <a:t>2</a:t>
            </a: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y</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S</a:t>
            </a:r>
            <a:r>
              <a:rPr lang="en-US" sz="1800">
                <a:solidFill>
                  <a:schemeClr val="dk1"/>
                </a:solidFill>
                <a:latin typeface="Calibri"/>
                <a:ea typeface="Calibri"/>
                <a:cs typeface="Calibri"/>
                <a:sym typeface="Calibri"/>
              </a:rPr>
              <a:t>3</a:t>
            </a: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z</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665" name="Google Shape;2665;p186"/>
          <p:cNvSpPr txBox="1"/>
          <p:nvPr/>
        </p:nvSpPr>
        <p:spPr>
          <a:xfrm>
            <a:off x="9029450" y="36179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666" name="Google Shape;2666;p186"/>
          <p:cNvSpPr/>
          <p:nvPr/>
        </p:nvSpPr>
        <p:spPr>
          <a:xfrm>
            <a:off x="95289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7" name="Google Shape;2667;p186"/>
          <p:cNvSpPr/>
          <p:nvPr/>
        </p:nvSpPr>
        <p:spPr>
          <a:xfrm>
            <a:off x="96949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8" name="Google Shape;2668;p186"/>
          <p:cNvSpPr txBox="1"/>
          <p:nvPr/>
        </p:nvSpPr>
        <p:spPr>
          <a:xfrm>
            <a:off x="95289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669" name="Google Shape;2669;p186"/>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scale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4" name="Shape 2674"/>
        <p:cNvGrpSpPr/>
        <p:nvPr/>
      </p:nvGrpSpPr>
      <p:grpSpPr>
        <a:xfrm>
          <a:off x="0" y="0"/>
          <a:ext cx="0" cy="0"/>
          <a:chOff x="0" y="0"/>
          <a:chExt cx="0" cy="0"/>
        </a:xfrm>
      </p:grpSpPr>
      <p:pic>
        <p:nvPicPr>
          <p:cNvPr id="2675" name="Google Shape;2675;p18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676" name="Google Shape;2676;p18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677" name="Google Shape;2677;p187"/>
          <p:cNvSpPr txBox="1"/>
          <p:nvPr/>
        </p:nvSpPr>
        <p:spPr>
          <a:xfrm>
            <a:off x="0" y="1587243"/>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The code for the </a:t>
            </a:r>
            <a:r>
              <a:rPr b="1" lang="en-US" sz="1800" u="sng">
                <a:solidFill>
                  <a:schemeClr val="dk1"/>
                </a:solidFill>
                <a:latin typeface="Calibri"/>
                <a:ea typeface="Calibri"/>
                <a:cs typeface="Calibri"/>
                <a:sym typeface="Calibri"/>
              </a:rPr>
              <a:t>scale</a:t>
            </a:r>
            <a:r>
              <a:rPr lang="en-US" sz="1800">
                <a:solidFill>
                  <a:schemeClr val="dk1"/>
                </a:solidFill>
                <a:latin typeface="Calibri"/>
                <a:ea typeface="Calibri"/>
                <a:cs typeface="Calibri"/>
                <a:sym typeface="Calibri"/>
              </a:rPr>
              <a:t> function</a:t>
            </a:r>
            <a:r>
              <a:rPr lang="en-US" sz="1800">
                <a:solidFill>
                  <a:schemeClr val="dk1"/>
                </a:solidFill>
                <a:latin typeface="Calibri"/>
                <a:ea typeface="Calibri"/>
                <a:cs typeface="Calibri"/>
                <a:sym typeface="Calibri"/>
              </a:rPr>
              <a:t>.</a:t>
            </a:r>
            <a:endParaRPr i="0" sz="1400" cap="none" strike="noStrike">
              <a:solidFill>
                <a:srgbClr val="000000"/>
              </a:solidFill>
              <a:latin typeface="Calibri"/>
              <a:ea typeface="Calibri"/>
              <a:cs typeface="Calibri"/>
              <a:sym typeface="Calibri"/>
            </a:endParaRPr>
          </a:p>
        </p:txBody>
      </p:sp>
      <p:pic>
        <p:nvPicPr>
          <p:cNvPr id="2678" name="Google Shape;2678;p187"/>
          <p:cNvPicPr preferRelativeResize="0"/>
          <p:nvPr/>
        </p:nvPicPr>
        <p:blipFill>
          <a:blip r:embed="rId4">
            <a:alphaModFix/>
          </a:blip>
          <a:stretch>
            <a:fillRect/>
          </a:stretch>
        </p:blipFill>
        <p:spPr>
          <a:xfrm>
            <a:off x="4338638" y="2177993"/>
            <a:ext cx="3514725" cy="1600200"/>
          </a:xfrm>
          <a:prstGeom prst="rect">
            <a:avLst/>
          </a:prstGeom>
          <a:noFill/>
          <a:ln>
            <a:noFill/>
          </a:ln>
        </p:spPr>
      </p:pic>
      <p:pic>
        <p:nvPicPr>
          <p:cNvPr id="2679" name="Google Shape;2679;p187"/>
          <p:cNvPicPr preferRelativeResize="0"/>
          <p:nvPr/>
        </p:nvPicPr>
        <p:blipFill>
          <a:blip r:embed="rId5">
            <a:alphaModFix/>
          </a:blip>
          <a:stretch>
            <a:fillRect/>
          </a:stretch>
        </p:blipFill>
        <p:spPr>
          <a:xfrm>
            <a:off x="2993650" y="4962943"/>
            <a:ext cx="6400800" cy="771525"/>
          </a:xfrm>
          <a:prstGeom prst="rect">
            <a:avLst/>
          </a:prstGeom>
          <a:noFill/>
          <a:ln>
            <a:noFill/>
          </a:ln>
        </p:spPr>
      </p:pic>
      <p:sp>
        <p:nvSpPr>
          <p:cNvPr id="2680" name="Google Shape;2680;p187"/>
          <p:cNvSpPr txBox="1"/>
          <p:nvPr/>
        </p:nvSpPr>
        <p:spPr>
          <a:xfrm>
            <a:off x="0" y="4406643"/>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Usage</a:t>
            </a:r>
            <a:endParaRPr i="0" sz="1400" cap="none" strike="noStrike">
              <a:solidFill>
                <a:srgbClr val="000000"/>
              </a:solidFill>
              <a:latin typeface="Calibri"/>
              <a:ea typeface="Calibri"/>
              <a:cs typeface="Calibri"/>
              <a:sym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5" name="Shape 2685"/>
        <p:cNvGrpSpPr/>
        <p:nvPr/>
      </p:nvGrpSpPr>
      <p:grpSpPr>
        <a:xfrm>
          <a:off x="0" y="0"/>
          <a:ext cx="0" cy="0"/>
          <a:chOff x="0" y="0"/>
          <a:chExt cx="0" cy="0"/>
        </a:xfrm>
      </p:grpSpPr>
      <p:pic>
        <p:nvPicPr>
          <p:cNvPr id="2686" name="Google Shape;2686;p18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687" name="Google Shape;2687;p18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688" name="Google Shape;2688;p188"/>
          <p:cNvSpPr txBox="1"/>
          <p:nvPr/>
        </p:nvSpPr>
        <p:spPr>
          <a:xfrm>
            <a:off x="0" y="201298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Scaling by 1.5:</a:t>
            </a:r>
            <a:endParaRPr i="0" sz="1400" cap="none" strike="noStrike">
              <a:solidFill>
                <a:srgbClr val="000000"/>
              </a:solidFill>
              <a:latin typeface="Calibri"/>
              <a:ea typeface="Calibri"/>
              <a:cs typeface="Calibri"/>
              <a:sym typeface="Calibri"/>
            </a:endParaRPr>
          </a:p>
        </p:txBody>
      </p:sp>
      <p:pic>
        <p:nvPicPr>
          <p:cNvPr id="2689" name="Google Shape;2689;p188"/>
          <p:cNvPicPr preferRelativeResize="0"/>
          <p:nvPr/>
        </p:nvPicPr>
        <p:blipFill>
          <a:blip r:embed="rId4">
            <a:alphaModFix/>
          </a:blip>
          <a:stretch>
            <a:fillRect/>
          </a:stretch>
        </p:blipFill>
        <p:spPr>
          <a:xfrm>
            <a:off x="911875" y="2808018"/>
            <a:ext cx="4993576" cy="3745182"/>
          </a:xfrm>
          <a:prstGeom prst="rect">
            <a:avLst/>
          </a:prstGeom>
          <a:noFill/>
          <a:ln>
            <a:noFill/>
          </a:ln>
        </p:spPr>
      </p:pic>
      <p:pic>
        <p:nvPicPr>
          <p:cNvPr id="2690" name="Google Shape;2690;p188"/>
          <p:cNvPicPr preferRelativeResize="0"/>
          <p:nvPr/>
        </p:nvPicPr>
        <p:blipFill>
          <a:blip r:embed="rId5">
            <a:alphaModFix/>
          </a:blip>
          <a:stretch>
            <a:fillRect/>
          </a:stretch>
        </p:blipFill>
        <p:spPr>
          <a:xfrm>
            <a:off x="6204975" y="2808013"/>
            <a:ext cx="4993574" cy="374518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5" name="Shape 2695"/>
        <p:cNvGrpSpPr/>
        <p:nvPr/>
      </p:nvGrpSpPr>
      <p:grpSpPr>
        <a:xfrm>
          <a:off x="0" y="0"/>
          <a:ext cx="0" cy="0"/>
          <a:chOff x="0" y="0"/>
          <a:chExt cx="0" cy="0"/>
        </a:xfrm>
      </p:grpSpPr>
      <p:pic>
        <p:nvPicPr>
          <p:cNvPr id="2696" name="Google Shape;2696;p18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697" name="Google Shape;2697;p18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698" name="Google Shape;2698;p189"/>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699" name="Google Shape;2699;p189"/>
          <p:cNvSpPr txBox="1"/>
          <p:nvPr/>
        </p:nvSpPr>
        <p:spPr>
          <a:xfrm>
            <a:off x="4946100" y="2066775"/>
            <a:ext cx="7245900" cy="33459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Create math library</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Edit Vertex Shader</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Identity matrix code</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multiplications code</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Scale matrix in code</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Translation matrix in code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matrices in code</a:t>
            </a:r>
            <a:endParaRPr sz="1800">
              <a:solidFill>
                <a:schemeClr val="dk1"/>
              </a:solidFill>
              <a:latin typeface="Calibri"/>
              <a:ea typeface="Calibri"/>
              <a:cs typeface="Calibri"/>
              <a:sym typeface="Calibri"/>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4" name="Shape 2704"/>
        <p:cNvGrpSpPr/>
        <p:nvPr/>
      </p:nvGrpSpPr>
      <p:grpSpPr>
        <a:xfrm>
          <a:off x="0" y="0"/>
          <a:ext cx="0" cy="0"/>
          <a:chOff x="0" y="0"/>
          <a:chExt cx="0" cy="0"/>
        </a:xfrm>
      </p:grpSpPr>
      <p:pic>
        <p:nvPicPr>
          <p:cNvPr id="2705" name="Google Shape;2705;p19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706" name="Google Shape;2706;p19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707" name="Google Shape;2707;p190"/>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translation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
        <p:nvSpPr>
          <p:cNvPr id="2708" name="Google Shape;2708;p190"/>
          <p:cNvSpPr txBox="1"/>
          <p:nvPr/>
        </p:nvSpPr>
        <p:spPr>
          <a:xfrm>
            <a:off x="5498338"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709" name="Google Shape;2709;p190"/>
          <p:cNvSpPr txBox="1"/>
          <p:nvPr/>
        </p:nvSpPr>
        <p:spPr>
          <a:xfrm>
            <a:off x="70072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710" name="Google Shape;2710;p190"/>
          <p:cNvSpPr/>
          <p:nvPr/>
        </p:nvSpPr>
        <p:spPr>
          <a:xfrm>
            <a:off x="1750200"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1" name="Google Shape;2711;p190"/>
          <p:cNvSpPr/>
          <p:nvPr/>
        </p:nvSpPr>
        <p:spPr>
          <a:xfrm>
            <a:off x="1916200"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2" name="Google Shape;2712;p190"/>
          <p:cNvSpPr txBox="1"/>
          <p:nvPr/>
        </p:nvSpPr>
        <p:spPr>
          <a:xfrm>
            <a:off x="3576000" y="2683272"/>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p:txBody>
      </p:sp>
      <p:sp>
        <p:nvSpPr>
          <p:cNvPr id="2713" name="Google Shape;2713;p190"/>
          <p:cNvSpPr txBox="1"/>
          <p:nvPr/>
        </p:nvSpPr>
        <p:spPr>
          <a:xfrm>
            <a:off x="2663100" y="268327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p:txBody>
      </p:sp>
      <p:sp>
        <p:nvSpPr>
          <p:cNvPr id="2714" name="Google Shape;2714;p190"/>
          <p:cNvSpPr txBox="1"/>
          <p:nvPr/>
        </p:nvSpPr>
        <p:spPr>
          <a:xfrm>
            <a:off x="17502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p:txBody>
      </p:sp>
      <p:sp>
        <p:nvSpPr>
          <p:cNvPr id="2715" name="Google Shape;2715;p190"/>
          <p:cNvSpPr txBox="1"/>
          <p:nvPr/>
        </p:nvSpPr>
        <p:spPr>
          <a:xfrm>
            <a:off x="4488900"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1</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2</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3</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716" name="Google Shape;2716;p190"/>
          <p:cNvSpPr/>
          <p:nvPr/>
        </p:nvSpPr>
        <p:spPr>
          <a:xfrm>
            <a:off x="59978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7" name="Google Shape;2717;p190"/>
          <p:cNvSpPr/>
          <p:nvPr/>
        </p:nvSpPr>
        <p:spPr>
          <a:xfrm>
            <a:off x="61638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8" name="Google Shape;2718;p190"/>
          <p:cNvSpPr txBox="1"/>
          <p:nvPr/>
        </p:nvSpPr>
        <p:spPr>
          <a:xfrm>
            <a:off x="59978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y</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z</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719" name="Google Shape;2719;p190"/>
          <p:cNvSpPr/>
          <p:nvPr/>
        </p:nvSpPr>
        <p:spPr>
          <a:xfrm>
            <a:off x="7506700" y="2683275"/>
            <a:ext cx="1426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0" name="Google Shape;2720;p190"/>
          <p:cNvSpPr/>
          <p:nvPr/>
        </p:nvSpPr>
        <p:spPr>
          <a:xfrm>
            <a:off x="7675198" y="2677125"/>
            <a:ext cx="11205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1" name="Google Shape;2721;p190"/>
          <p:cNvSpPr txBox="1"/>
          <p:nvPr/>
        </p:nvSpPr>
        <p:spPr>
          <a:xfrm>
            <a:off x="7506700" y="2683125"/>
            <a:ext cx="1426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x + T</a:t>
            </a:r>
            <a:r>
              <a:rPr lang="en-US" sz="1800">
                <a:solidFill>
                  <a:schemeClr val="dk1"/>
                </a:solidFill>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y + T</a:t>
            </a:r>
            <a:r>
              <a:rPr lang="en-US" sz="1800">
                <a:solidFill>
                  <a:schemeClr val="dk1"/>
                </a:solidFill>
                <a:latin typeface="Calibri"/>
                <a:ea typeface="Calibri"/>
                <a:cs typeface="Calibri"/>
                <a:sym typeface="Calibri"/>
              </a:rPr>
              <a:t>2</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z + T</a:t>
            </a:r>
            <a:r>
              <a:rPr lang="en-US" sz="1800">
                <a:solidFill>
                  <a:schemeClr val="dk1"/>
                </a:solidFill>
                <a:latin typeface="Calibri"/>
                <a:ea typeface="Calibri"/>
                <a:cs typeface="Calibri"/>
                <a:sym typeface="Calibri"/>
              </a:rPr>
              <a:t>3</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722" name="Google Shape;2722;p190"/>
          <p:cNvSpPr txBox="1"/>
          <p:nvPr/>
        </p:nvSpPr>
        <p:spPr>
          <a:xfrm>
            <a:off x="9029450" y="36179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723" name="Google Shape;2723;p190"/>
          <p:cNvSpPr/>
          <p:nvPr/>
        </p:nvSpPr>
        <p:spPr>
          <a:xfrm>
            <a:off x="9528900"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4" name="Google Shape;2724;p190"/>
          <p:cNvSpPr/>
          <p:nvPr/>
        </p:nvSpPr>
        <p:spPr>
          <a:xfrm>
            <a:off x="9694900"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5" name="Google Shape;2725;p190"/>
          <p:cNvSpPr txBox="1"/>
          <p:nvPr/>
        </p:nvSpPr>
        <p:spPr>
          <a:xfrm>
            <a:off x="9528900"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pic>
        <p:nvPicPr>
          <p:cNvPr id="2731" name="Google Shape;2731;p19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732" name="Google Shape;2732;p19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733" name="Google Shape;2733;p191"/>
          <p:cNvSpPr txBox="1"/>
          <p:nvPr/>
        </p:nvSpPr>
        <p:spPr>
          <a:xfrm>
            <a:off x="0" y="1587243"/>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The code for the </a:t>
            </a:r>
            <a:r>
              <a:rPr b="1" lang="en-US" sz="1800" u="sng">
                <a:solidFill>
                  <a:schemeClr val="dk1"/>
                </a:solidFill>
                <a:latin typeface="Calibri"/>
                <a:ea typeface="Calibri"/>
                <a:cs typeface="Calibri"/>
                <a:sym typeface="Calibri"/>
              </a:rPr>
              <a:t>translate</a:t>
            </a:r>
            <a:r>
              <a:rPr lang="en-US" sz="1800">
                <a:solidFill>
                  <a:schemeClr val="dk1"/>
                </a:solidFill>
                <a:latin typeface="Calibri"/>
                <a:ea typeface="Calibri"/>
                <a:cs typeface="Calibri"/>
                <a:sym typeface="Calibri"/>
              </a:rPr>
              <a:t> function.</a:t>
            </a:r>
            <a:endParaRPr i="0" sz="1400" cap="none" strike="noStrike">
              <a:solidFill>
                <a:srgbClr val="000000"/>
              </a:solidFill>
              <a:latin typeface="Calibri"/>
              <a:ea typeface="Calibri"/>
              <a:cs typeface="Calibri"/>
              <a:sym typeface="Calibri"/>
            </a:endParaRPr>
          </a:p>
        </p:txBody>
      </p:sp>
      <p:pic>
        <p:nvPicPr>
          <p:cNvPr id="2734" name="Google Shape;2734;p191"/>
          <p:cNvPicPr preferRelativeResize="0"/>
          <p:nvPr/>
        </p:nvPicPr>
        <p:blipFill>
          <a:blip r:embed="rId4">
            <a:alphaModFix/>
          </a:blip>
          <a:stretch>
            <a:fillRect/>
          </a:stretch>
        </p:blipFill>
        <p:spPr>
          <a:xfrm>
            <a:off x="4114800" y="2179518"/>
            <a:ext cx="3962400" cy="1571625"/>
          </a:xfrm>
          <a:prstGeom prst="rect">
            <a:avLst/>
          </a:prstGeom>
          <a:noFill/>
          <a:ln>
            <a:noFill/>
          </a:ln>
        </p:spPr>
      </p:pic>
      <p:sp>
        <p:nvSpPr>
          <p:cNvPr id="2735" name="Google Shape;2735;p191"/>
          <p:cNvSpPr txBox="1"/>
          <p:nvPr/>
        </p:nvSpPr>
        <p:spPr>
          <a:xfrm>
            <a:off x="0" y="4406643"/>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Usage</a:t>
            </a:r>
            <a:endParaRPr i="0" sz="1400" cap="none" strike="noStrike">
              <a:solidFill>
                <a:srgbClr val="000000"/>
              </a:solidFill>
              <a:latin typeface="Calibri"/>
              <a:ea typeface="Calibri"/>
              <a:cs typeface="Calibri"/>
              <a:sym typeface="Calibri"/>
            </a:endParaRPr>
          </a:p>
        </p:txBody>
      </p:sp>
      <p:pic>
        <p:nvPicPr>
          <p:cNvPr id="2736" name="Google Shape;2736;p191"/>
          <p:cNvPicPr preferRelativeResize="0"/>
          <p:nvPr/>
        </p:nvPicPr>
        <p:blipFill>
          <a:blip r:embed="rId5">
            <a:alphaModFix/>
          </a:blip>
          <a:stretch>
            <a:fillRect/>
          </a:stretch>
        </p:blipFill>
        <p:spPr>
          <a:xfrm>
            <a:off x="2686050" y="5008918"/>
            <a:ext cx="6819900" cy="733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0"/>
          <p:cNvSpPr/>
          <p:nvPr/>
        </p:nvSpPr>
        <p:spPr>
          <a:xfrm>
            <a:off x="251921" y="3098035"/>
            <a:ext cx="914400" cy="129023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96" name="Google Shape;296;p3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97" name="Google Shape;297;p30"/>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Array Buffer Objects</a:t>
            </a:r>
            <a:endParaRPr b="0" i="0" sz="1400" u="none" cap="none" strike="noStrike">
              <a:solidFill>
                <a:srgbClr val="000000"/>
              </a:solidFill>
              <a:latin typeface="Arial"/>
              <a:ea typeface="Arial"/>
              <a:cs typeface="Arial"/>
              <a:sym typeface="Arial"/>
            </a:endParaRPr>
          </a:p>
        </p:txBody>
      </p:sp>
      <p:sp>
        <p:nvSpPr>
          <p:cNvPr id="298" name="Google Shape;298;p30"/>
          <p:cNvSpPr txBox="1"/>
          <p:nvPr/>
        </p:nvSpPr>
        <p:spPr>
          <a:xfrm>
            <a:off x="2769352" y="1406883"/>
            <a:ext cx="665329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Next we will need a buffer that holds the indices that form a triangle.</a:t>
            </a:r>
            <a:endParaRPr b="0" i="0" sz="1400" u="none" cap="none" strike="noStrike">
              <a:solidFill>
                <a:srgbClr val="000000"/>
              </a:solidFill>
              <a:latin typeface="Arial"/>
              <a:ea typeface="Arial"/>
              <a:cs typeface="Arial"/>
              <a:sym typeface="Arial"/>
            </a:endParaRPr>
          </a:p>
        </p:txBody>
      </p:sp>
      <p:sp>
        <p:nvSpPr>
          <p:cNvPr id="299" name="Google Shape;299;p30"/>
          <p:cNvSpPr/>
          <p:nvPr/>
        </p:nvSpPr>
        <p:spPr>
          <a:xfrm>
            <a:off x="6826286" y="2191012"/>
            <a:ext cx="4376635" cy="3066016"/>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p30"/>
          <p:cNvSpPr/>
          <p:nvPr/>
        </p:nvSpPr>
        <p:spPr>
          <a:xfrm>
            <a:off x="8908980" y="3610175"/>
            <a:ext cx="211245" cy="22769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301" name="Google Shape;301;p30"/>
          <p:cNvCxnSpPr>
            <a:stCxn id="299" idx="1"/>
            <a:endCxn id="299" idx="3"/>
          </p:cNvCxnSpPr>
          <p:nvPr/>
        </p:nvCxnSpPr>
        <p:spPr>
          <a:xfrm>
            <a:off x="6826286" y="3724020"/>
            <a:ext cx="4376700" cy="0"/>
          </a:xfrm>
          <a:prstGeom prst="straightConnector1">
            <a:avLst/>
          </a:prstGeom>
          <a:noFill/>
          <a:ln cap="flat" cmpd="sng" w="9525">
            <a:solidFill>
              <a:schemeClr val="dk1"/>
            </a:solidFill>
            <a:prstDash val="dash"/>
            <a:miter lim="800000"/>
            <a:headEnd len="sm" w="sm" type="none"/>
            <a:tailEnd len="sm" w="sm" type="none"/>
          </a:ln>
        </p:spPr>
      </p:cxnSp>
      <p:cxnSp>
        <p:nvCxnSpPr>
          <p:cNvPr id="302" name="Google Shape;302;p30"/>
          <p:cNvCxnSpPr>
            <a:stCxn id="299" idx="0"/>
            <a:endCxn id="299" idx="2"/>
          </p:cNvCxnSpPr>
          <p:nvPr/>
        </p:nvCxnSpPr>
        <p:spPr>
          <a:xfrm>
            <a:off x="9014603" y="2191012"/>
            <a:ext cx="0" cy="3066000"/>
          </a:xfrm>
          <a:prstGeom prst="straightConnector1">
            <a:avLst/>
          </a:prstGeom>
          <a:noFill/>
          <a:ln cap="flat" cmpd="sng" w="9525">
            <a:solidFill>
              <a:schemeClr val="dk1"/>
            </a:solidFill>
            <a:prstDash val="dash"/>
            <a:miter lim="800000"/>
            <a:headEnd len="sm" w="sm" type="none"/>
            <a:tailEnd len="sm" w="sm" type="none"/>
          </a:ln>
        </p:spPr>
      </p:cxnSp>
      <p:sp>
        <p:nvSpPr>
          <p:cNvPr id="303" name="Google Shape;303;p30"/>
          <p:cNvSpPr txBox="1"/>
          <p:nvPr/>
        </p:nvSpPr>
        <p:spPr>
          <a:xfrm>
            <a:off x="5992011" y="3539354"/>
            <a:ext cx="60785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-1</a:t>
            </a:r>
            <a:endParaRPr b="0" i="0" sz="1800" u="none" cap="none" strike="noStrike">
              <a:solidFill>
                <a:schemeClr val="dk1"/>
              </a:solidFill>
              <a:latin typeface="Calibri"/>
              <a:ea typeface="Calibri"/>
              <a:cs typeface="Calibri"/>
              <a:sym typeface="Calibri"/>
            </a:endParaRPr>
          </a:p>
        </p:txBody>
      </p:sp>
      <p:sp>
        <p:nvSpPr>
          <p:cNvPr id="304" name="Google Shape;304;p30"/>
          <p:cNvSpPr txBox="1"/>
          <p:nvPr/>
        </p:nvSpPr>
        <p:spPr>
          <a:xfrm>
            <a:off x="11344271" y="3539354"/>
            <a:ext cx="53732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1</a:t>
            </a:r>
            <a:endParaRPr b="0" i="0" sz="1800" u="none" cap="none" strike="noStrike">
              <a:solidFill>
                <a:schemeClr val="dk1"/>
              </a:solidFill>
              <a:latin typeface="Calibri"/>
              <a:ea typeface="Calibri"/>
              <a:cs typeface="Calibri"/>
              <a:sym typeface="Calibri"/>
            </a:endParaRPr>
          </a:p>
        </p:txBody>
      </p:sp>
      <p:sp>
        <p:nvSpPr>
          <p:cNvPr id="305" name="Google Shape;305;p30"/>
          <p:cNvSpPr txBox="1"/>
          <p:nvPr/>
        </p:nvSpPr>
        <p:spPr>
          <a:xfrm>
            <a:off x="8710673" y="1794295"/>
            <a:ext cx="51193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 1</a:t>
            </a:r>
            <a:endParaRPr b="0" i="0" sz="1800" u="none" cap="none" strike="noStrike">
              <a:solidFill>
                <a:schemeClr val="dk1"/>
              </a:solidFill>
              <a:latin typeface="Calibri"/>
              <a:ea typeface="Calibri"/>
              <a:cs typeface="Calibri"/>
              <a:sym typeface="Calibri"/>
            </a:endParaRPr>
          </a:p>
        </p:txBody>
      </p:sp>
      <p:sp>
        <p:nvSpPr>
          <p:cNvPr id="306" name="Google Shape;306;p30"/>
          <p:cNvSpPr txBox="1"/>
          <p:nvPr/>
        </p:nvSpPr>
        <p:spPr>
          <a:xfrm>
            <a:off x="8732500" y="5291086"/>
            <a:ext cx="58246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 -1</a:t>
            </a:r>
            <a:endParaRPr b="0" i="0" sz="1800" u="none" cap="none" strike="noStrike">
              <a:solidFill>
                <a:schemeClr val="dk1"/>
              </a:solidFill>
              <a:latin typeface="Calibri"/>
              <a:ea typeface="Calibri"/>
              <a:cs typeface="Calibri"/>
              <a:sym typeface="Calibri"/>
            </a:endParaRPr>
          </a:p>
        </p:txBody>
      </p:sp>
      <p:sp>
        <p:nvSpPr>
          <p:cNvPr id="307" name="Google Shape;307;p30"/>
          <p:cNvSpPr/>
          <p:nvPr/>
        </p:nvSpPr>
        <p:spPr>
          <a:xfrm>
            <a:off x="7927814" y="2795138"/>
            <a:ext cx="2188725" cy="1710932"/>
          </a:xfrm>
          <a:prstGeom prst="triangle">
            <a:avLst>
              <a:gd fmla="val 50000"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08" name="Google Shape;308;p30"/>
          <p:cNvPicPr preferRelativeResize="0"/>
          <p:nvPr/>
        </p:nvPicPr>
        <p:blipFill rotWithShape="1">
          <a:blip r:embed="rId4">
            <a:alphaModFix/>
          </a:blip>
          <a:srcRect b="0" l="0" r="0" t="0"/>
          <a:stretch/>
        </p:blipFill>
        <p:spPr>
          <a:xfrm>
            <a:off x="790543" y="3098035"/>
            <a:ext cx="5060118" cy="1310754"/>
          </a:xfrm>
          <a:prstGeom prst="rect">
            <a:avLst/>
          </a:prstGeom>
          <a:noFill/>
          <a:ln>
            <a:noFill/>
          </a:ln>
        </p:spPr>
      </p:pic>
      <p:sp>
        <p:nvSpPr>
          <p:cNvPr id="309" name="Google Shape;309;p30"/>
          <p:cNvSpPr txBox="1"/>
          <p:nvPr/>
        </p:nvSpPr>
        <p:spPr>
          <a:xfrm>
            <a:off x="333712" y="3397368"/>
            <a:ext cx="500458"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Calibri"/>
                <a:ea typeface="Calibri"/>
                <a:cs typeface="Calibri"/>
                <a:sym typeface="Calibri"/>
              </a:rPr>
              <a:t>0 -&gt;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Calibri"/>
                <a:ea typeface="Calibri"/>
                <a:cs typeface="Calibri"/>
                <a:sym typeface="Calibri"/>
              </a:rPr>
              <a:t>1 -&gt;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Calibri"/>
                <a:ea typeface="Calibri"/>
                <a:cs typeface="Calibri"/>
                <a:sym typeface="Calibri"/>
              </a:rPr>
              <a:t>2 -&gt;</a:t>
            </a:r>
            <a:endParaRPr b="1" i="0" sz="1600" u="none" cap="none" strike="noStrike">
              <a:solidFill>
                <a:srgbClr val="FF0000"/>
              </a:solidFill>
              <a:latin typeface="Calibri"/>
              <a:ea typeface="Calibri"/>
              <a:cs typeface="Calibri"/>
              <a:sym typeface="Calibri"/>
            </a:endParaRPr>
          </a:p>
        </p:txBody>
      </p:sp>
      <p:sp>
        <p:nvSpPr>
          <p:cNvPr id="310" name="Google Shape;310;p30"/>
          <p:cNvSpPr txBox="1"/>
          <p:nvPr/>
        </p:nvSpPr>
        <p:spPr>
          <a:xfrm>
            <a:off x="7618759" y="4365886"/>
            <a:ext cx="30168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0</a:t>
            </a:r>
            <a:endParaRPr b="0" i="0" sz="1800" u="none" cap="none" strike="noStrike">
              <a:solidFill>
                <a:schemeClr val="dk1"/>
              </a:solidFill>
              <a:latin typeface="Calibri"/>
              <a:ea typeface="Calibri"/>
              <a:cs typeface="Calibri"/>
              <a:sym typeface="Calibri"/>
            </a:endParaRPr>
          </a:p>
        </p:txBody>
      </p:sp>
      <p:sp>
        <p:nvSpPr>
          <p:cNvPr id="311" name="Google Shape;311;p30"/>
          <p:cNvSpPr txBox="1"/>
          <p:nvPr/>
        </p:nvSpPr>
        <p:spPr>
          <a:xfrm>
            <a:off x="10071320" y="4388366"/>
            <a:ext cx="30168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312" name="Google Shape;312;p30"/>
          <p:cNvSpPr txBox="1"/>
          <p:nvPr/>
        </p:nvSpPr>
        <p:spPr>
          <a:xfrm>
            <a:off x="8732500" y="2508428"/>
            <a:ext cx="30168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2</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1" name="Shape 2741"/>
        <p:cNvGrpSpPr/>
        <p:nvPr/>
      </p:nvGrpSpPr>
      <p:grpSpPr>
        <a:xfrm>
          <a:off x="0" y="0"/>
          <a:ext cx="0" cy="0"/>
          <a:chOff x="0" y="0"/>
          <a:chExt cx="0" cy="0"/>
        </a:xfrm>
      </p:grpSpPr>
      <p:pic>
        <p:nvPicPr>
          <p:cNvPr id="2742" name="Google Shape;2742;p19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743" name="Google Shape;2743;p19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744" name="Google Shape;2744;p192"/>
          <p:cNvSpPr txBox="1"/>
          <p:nvPr/>
        </p:nvSpPr>
        <p:spPr>
          <a:xfrm>
            <a:off x="0" y="201298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ranslating by [0.2, 0.2, 0.2]:</a:t>
            </a:r>
            <a:endParaRPr i="0" sz="1400" cap="none" strike="noStrike">
              <a:solidFill>
                <a:srgbClr val="000000"/>
              </a:solidFill>
              <a:latin typeface="Calibri"/>
              <a:ea typeface="Calibri"/>
              <a:cs typeface="Calibri"/>
              <a:sym typeface="Calibri"/>
            </a:endParaRPr>
          </a:p>
        </p:txBody>
      </p:sp>
      <p:pic>
        <p:nvPicPr>
          <p:cNvPr id="2745" name="Google Shape;2745;p192"/>
          <p:cNvPicPr preferRelativeResize="0"/>
          <p:nvPr/>
        </p:nvPicPr>
        <p:blipFill>
          <a:blip r:embed="rId4">
            <a:alphaModFix/>
          </a:blip>
          <a:stretch>
            <a:fillRect/>
          </a:stretch>
        </p:blipFill>
        <p:spPr>
          <a:xfrm>
            <a:off x="911875" y="2808018"/>
            <a:ext cx="4993576" cy="3745182"/>
          </a:xfrm>
          <a:prstGeom prst="rect">
            <a:avLst/>
          </a:prstGeom>
          <a:noFill/>
          <a:ln>
            <a:noFill/>
          </a:ln>
        </p:spPr>
      </p:pic>
      <p:pic>
        <p:nvPicPr>
          <p:cNvPr id="2746" name="Google Shape;2746;p192"/>
          <p:cNvPicPr preferRelativeResize="0"/>
          <p:nvPr/>
        </p:nvPicPr>
        <p:blipFill>
          <a:blip r:embed="rId5">
            <a:alphaModFix/>
          </a:blip>
          <a:stretch>
            <a:fillRect/>
          </a:stretch>
        </p:blipFill>
        <p:spPr>
          <a:xfrm>
            <a:off x="6204950" y="2807988"/>
            <a:ext cx="4993574" cy="3745187"/>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1" name="Shape 2751"/>
        <p:cNvGrpSpPr/>
        <p:nvPr/>
      </p:nvGrpSpPr>
      <p:grpSpPr>
        <a:xfrm>
          <a:off x="0" y="0"/>
          <a:ext cx="0" cy="0"/>
          <a:chOff x="0" y="0"/>
          <a:chExt cx="0" cy="0"/>
        </a:xfrm>
      </p:grpSpPr>
      <p:pic>
        <p:nvPicPr>
          <p:cNvPr id="2752" name="Google Shape;2752;p19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753" name="Google Shape;2753;p19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754" name="Google Shape;2754;p193"/>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755" name="Google Shape;2755;p193"/>
          <p:cNvSpPr txBox="1"/>
          <p:nvPr/>
        </p:nvSpPr>
        <p:spPr>
          <a:xfrm>
            <a:off x="4946100" y="2066775"/>
            <a:ext cx="7245900" cy="33459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Create math library</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Edit Vertex Shader</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Identity matrix code</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multiplications code</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Scale matrix in code</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Translation matrix in code</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Rotation matrices in code</a:t>
            </a:r>
            <a:endParaRPr sz="1800">
              <a:solidFill>
                <a:schemeClr val="dk1"/>
              </a:solidFill>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0" name="Shape 2760"/>
        <p:cNvGrpSpPr/>
        <p:nvPr/>
      </p:nvGrpSpPr>
      <p:grpSpPr>
        <a:xfrm>
          <a:off x="0" y="0"/>
          <a:ext cx="0" cy="0"/>
          <a:chOff x="0" y="0"/>
          <a:chExt cx="0" cy="0"/>
        </a:xfrm>
      </p:grpSpPr>
      <p:pic>
        <p:nvPicPr>
          <p:cNvPr id="2761" name="Google Shape;2761;p19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762" name="Google Shape;2762;p19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763" name="Google Shape;2763;p194"/>
          <p:cNvSpPr txBox="1"/>
          <p:nvPr/>
        </p:nvSpPr>
        <p:spPr>
          <a:xfrm>
            <a:off x="44397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764" name="Google Shape;2764;p194"/>
          <p:cNvSpPr txBox="1"/>
          <p:nvPr/>
        </p:nvSpPr>
        <p:spPr>
          <a:xfrm>
            <a:off x="594866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765" name="Google Shape;2765;p194"/>
          <p:cNvSpPr/>
          <p:nvPr/>
        </p:nvSpPr>
        <p:spPr>
          <a:xfrm>
            <a:off x="691613"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6" name="Google Shape;2766;p194"/>
          <p:cNvSpPr/>
          <p:nvPr/>
        </p:nvSpPr>
        <p:spPr>
          <a:xfrm>
            <a:off x="857613"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7" name="Google Shape;2767;p194"/>
          <p:cNvSpPr txBox="1"/>
          <p:nvPr/>
        </p:nvSpPr>
        <p:spPr>
          <a:xfrm>
            <a:off x="2425277" y="2683272"/>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768" name="Google Shape;2768;p194"/>
          <p:cNvSpPr txBox="1"/>
          <p:nvPr/>
        </p:nvSpPr>
        <p:spPr>
          <a:xfrm>
            <a:off x="1510877" y="2683275"/>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2400">
                <a:latin typeface="Calibri"/>
                <a:ea typeface="Calibri"/>
                <a:cs typeface="Calibri"/>
                <a:sym typeface="Calibri"/>
              </a:rPr>
              <a:t>cos(</a:t>
            </a:r>
            <a:r>
              <a:rPr lang="en-US" sz="2400">
                <a:solidFill>
                  <a:schemeClr val="dk1"/>
                </a:solidFill>
                <a:latin typeface="Calibri"/>
                <a:ea typeface="Calibri"/>
                <a:cs typeface="Calibri"/>
                <a:sym typeface="Calibri"/>
              </a:rPr>
              <a:t>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769" name="Google Shape;2769;p194"/>
          <p:cNvSpPr txBox="1"/>
          <p:nvPr/>
        </p:nvSpPr>
        <p:spPr>
          <a:xfrm>
            <a:off x="691613"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770" name="Google Shape;2770;p194"/>
          <p:cNvSpPr txBox="1"/>
          <p:nvPr/>
        </p:nvSpPr>
        <p:spPr>
          <a:xfrm>
            <a:off x="3430313"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771" name="Google Shape;2771;p194"/>
          <p:cNvSpPr/>
          <p:nvPr/>
        </p:nvSpPr>
        <p:spPr>
          <a:xfrm>
            <a:off x="4939213"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2" name="Google Shape;2772;p194"/>
          <p:cNvSpPr/>
          <p:nvPr/>
        </p:nvSpPr>
        <p:spPr>
          <a:xfrm>
            <a:off x="5105213"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3" name="Google Shape;2773;p194"/>
          <p:cNvSpPr txBox="1"/>
          <p:nvPr/>
        </p:nvSpPr>
        <p:spPr>
          <a:xfrm>
            <a:off x="4939213"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y</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z</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774" name="Google Shape;2774;p194"/>
          <p:cNvSpPr/>
          <p:nvPr/>
        </p:nvSpPr>
        <p:spPr>
          <a:xfrm>
            <a:off x="6484838" y="2683275"/>
            <a:ext cx="3433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5" name="Google Shape;2775;p194"/>
          <p:cNvSpPr/>
          <p:nvPr/>
        </p:nvSpPr>
        <p:spPr>
          <a:xfrm>
            <a:off x="6611787" y="2677125"/>
            <a:ext cx="3168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6" name="Google Shape;2776;p194"/>
          <p:cNvSpPr txBox="1"/>
          <p:nvPr/>
        </p:nvSpPr>
        <p:spPr>
          <a:xfrm>
            <a:off x="6484638" y="2683125"/>
            <a:ext cx="3433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y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 </a:t>
            </a:r>
            <a:r>
              <a:rPr lang="en-US" sz="3600">
                <a:solidFill>
                  <a:schemeClr val="dk1"/>
                </a:solidFill>
                <a:latin typeface="Calibri"/>
                <a:ea typeface="Calibri"/>
                <a:cs typeface="Calibri"/>
                <a:sym typeface="Calibri"/>
              </a:rPr>
              <a:t>+ z</a:t>
            </a: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a:t>
            </a:r>
            <a:endParaRPr sz="18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y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 </a:t>
            </a:r>
            <a:r>
              <a:rPr lang="en-US" sz="3600">
                <a:solidFill>
                  <a:schemeClr val="dk1"/>
                </a:solidFill>
                <a:latin typeface="Calibri"/>
                <a:ea typeface="Calibri"/>
                <a:cs typeface="Calibri"/>
                <a:sym typeface="Calibri"/>
              </a:rPr>
              <a:t>+ z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777" name="Google Shape;2777;p194"/>
          <p:cNvSpPr txBox="1"/>
          <p:nvPr/>
        </p:nvSpPr>
        <p:spPr>
          <a:xfrm>
            <a:off x="1005131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778" name="Google Shape;2778;p194"/>
          <p:cNvSpPr/>
          <p:nvPr/>
        </p:nvSpPr>
        <p:spPr>
          <a:xfrm>
            <a:off x="10587488"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9" name="Google Shape;2779;p194"/>
          <p:cNvSpPr/>
          <p:nvPr/>
        </p:nvSpPr>
        <p:spPr>
          <a:xfrm>
            <a:off x="10753488"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0" name="Google Shape;2780;p194"/>
          <p:cNvSpPr txBox="1"/>
          <p:nvPr/>
        </p:nvSpPr>
        <p:spPr>
          <a:xfrm>
            <a:off x="10587488"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781" name="Google Shape;2781;p194"/>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An </a:t>
            </a:r>
            <a:r>
              <a:rPr b="1" lang="en-US" sz="2400" u="sng">
                <a:solidFill>
                  <a:schemeClr val="dk1"/>
                </a:solidFill>
                <a:latin typeface="Calibri"/>
                <a:ea typeface="Calibri"/>
                <a:cs typeface="Calibri"/>
                <a:sym typeface="Calibri"/>
              </a:rPr>
              <a:t>x-axis </a:t>
            </a:r>
            <a:r>
              <a:rPr b="1" lang="en-US" sz="2400" u="sng">
                <a:solidFill>
                  <a:schemeClr val="dk1"/>
                </a:solidFill>
                <a:latin typeface="Calibri"/>
                <a:ea typeface="Calibri"/>
                <a:cs typeface="Calibri"/>
                <a:sym typeface="Calibri"/>
              </a:rPr>
              <a:t>rotation </a:t>
            </a:r>
            <a:r>
              <a:rPr b="1" lang="en-US" sz="2400" u="sng">
                <a:solidFill>
                  <a:schemeClr val="dk1"/>
                </a:solidFill>
                <a:latin typeface="Calibri"/>
                <a:ea typeface="Calibri"/>
                <a:cs typeface="Calibri"/>
                <a:sym typeface="Calibri"/>
              </a:rPr>
              <a:t>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6" name="Shape 2786"/>
        <p:cNvGrpSpPr/>
        <p:nvPr/>
      </p:nvGrpSpPr>
      <p:grpSpPr>
        <a:xfrm>
          <a:off x="0" y="0"/>
          <a:ext cx="0" cy="0"/>
          <a:chOff x="0" y="0"/>
          <a:chExt cx="0" cy="0"/>
        </a:xfrm>
      </p:grpSpPr>
      <p:pic>
        <p:nvPicPr>
          <p:cNvPr id="2787" name="Google Shape;2787;p19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788" name="Google Shape;2788;p19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789" name="Google Shape;2789;p195"/>
          <p:cNvSpPr txBox="1"/>
          <p:nvPr/>
        </p:nvSpPr>
        <p:spPr>
          <a:xfrm>
            <a:off x="0" y="1295718"/>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The code for the x rotation function.</a:t>
            </a:r>
            <a:endParaRPr i="0" sz="1400" cap="none" strike="noStrike">
              <a:solidFill>
                <a:srgbClr val="000000"/>
              </a:solidFill>
              <a:latin typeface="Calibri"/>
              <a:ea typeface="Calibri"/>
              <a:cs typeface="Calibri"/>
              <a:sym typeface="Calibri"/>
            </a:endParaRPr>
          </a:p>
        </p:txBody>
      </p:sp>
      <p:pic>
        <p:nvPicPr>
          <p:cNvPr id="2790" name="Google Shape;2790;p195"/>
          <p:cNvPicPr preferRelativeResize="0"/>
          <p:nvPr/>
        </p:nvPicPr>
        <p:blipFill>
          <a:blip r:embed="rId4">
            <a:alphaModFix/>
          </a:blip>
          <a:stretch>
            <a:fillRect/>
          </a:stretch>
        </p:blipFill>
        <p:spPr>
          <a:xfrm>
            <a:off x="3124200" y="1800300"/>
            <a:ext cx="5943600" cy="2495550"/>
          </a:xfrm>
          <a:prstGeom prst="rect">
            <a:avLst/>
          </a:prstGeom>
          <a:noFill/>
          <a:ln>
            <a:noFill/>
          </a:ln>
        </p:spPr>
      </p:pic>
      <p:sp>
        <p:nvSpPr>
          <p:cNvPr id="2791" name="Google Shape;2791;p195"/>
          <p:cNvSpPr txBox="1"/>
          <p:nvPr/>
        </p:nvSpPr>
        <p:spPr>
          <a:xfrm>
            <a:off x="0" y="4711443"/>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Usage</a:t>
            </a:r>
            <a:endParaRPr i="0" sz="1400" cap="none" strike="noStrike">
              <a:solidFill>
                <a:srgbClr val="000000"/>
              </a:solidFill>
              <a:latin typeface="Calibri"/>
              <a:ea typeface="Calibri"/>
              <a:cs typeface="Calibri"/>
              <a:sym typeface="Calibri"/>
            </a:endParaRPr>
          </a:p>
        </p:txBody>
      </p:sp>
      <p:pic>
        <p:nvPicPr>
          <p:cNvPr id="2792" name="Google Shape;2792;p195"/>
          <p:cNvPicPr preferRelativeResize="0"/>
          <p:nvPr/>
        </p:nvPicPr>
        <p:blipFill>
          <a:blip r:embed="rId5">
            <a:alphaModFix/>
          </a:blip>
          <a:stretch>
            <a:fillRect/>
          </a:stretch>
        </p:blipFill>
        <p:spPr>
          <a:xfrm>
            <a:off x="2895600" y="5156943"/>
            <a:ext cx="6400800" cy="7905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7" name="Shape 2797"/>
        <p:cNvGrpSpPr/>
        <p:nvPr/>
      </p:nvGrpSpPr>
      <p:grpSpPr>
        <a:xfrm>
          <a:off x="0" y="0"/>
          <a:ext cx="0" cy="0"/>
          <a:chOff x="0" y="0"/>
          <a:chExt cx="0" cy="0"/>
        </a:xfrm>
      </p:grpSpPr>
      <p:pic>
        <p:nvPicPr>
          <p:cNvPr id="2798" name="Google Shape;2798;p19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799" name="Google Shape;2799;p19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800" name="Google Shape;2800;p196"/>
          <p:cNvSpPr txBox="1"/>
          <p:nvPr/>
        </p:nvSpPr>
        <p:spPr>
          <a:xfrm>
            <a:off x="0" y="201298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R</a:t>
            </a:r>
            <a:r>
              <a:rPr lang="en-US" sz="1800">
                <a:solidFill>
                  <a:schemeClr val="dk1"/>
                </a:solidFill>
                <a:latin typeface="Calibri"/>
                <a:ea typeface="Calibri"/>
                <a:cs typeface="Calibri"/>
                <a:sym typeface="Calibri"/>
              </a:rPr>
              <a:t>otating around the x axis by 75 degrees.</a:t>
            </a:r>
            <a:endParaRPr i="0" sz="1400" cap="none" strike="noStrike">
              <a:solidFill>
                <a:srgbClr val="000000"/>
              </a:solidFill>
              <a:latin typeface="Calibri"/>
              <a:ea typeface="Calibri"/>
              <a:cs typeface="Calibri"/>
              <a:sym typeface="Calibri"/>
            </a:endParaRPr>
          </a:p>
        </p:txBody>
      </p:sp>
      <p:pic>
        <p:nvPicPr>
          <p:cNvPr id="2801" name="Google Shape;2801;p196"/>
          <p:cNvPicPr preferRelativeResize="0"/>
          <p:nvPr/>
        </p:nvPicPr>
        <p:blipFill>
          <a:blip r:embed="rId4">
            <a:alphaModFix/>
          </a:blip>
          <a:stretch>
            <a:fillRect/>
          </a:stretch>
        </p:blipFill>
        <p:spPr>
          <a:xfrm>
            <a:off x="911875" y="2808018"/>
            <a:ext cx="4993576" cy="3745182"/>
          </a:xfrm>
          <a:prstGeom prst="rect">
            <a:avLst/>
          </a:prstGeom>
          <a:noFill/>
          <a:ln>
            <a:noFill/>
          </a:ln>
        </p:spPr>
      </p:pic>
      <p:pic>
        <p:nvPicPr>
          <p:cNvPr id="2802" name="Google Shape;2802;p196"/>
          <p:cNvPicPr preferRelativeResize="0"/>
          <p:nvPr/>
        </p:nvPicPr>
        <p:blipFill>
          <a:blip r:embed="rId5">
            <a:alphaModFix/>
          </a:blip>
          <a:stretch>
            <a:fillRect/>
          </a:stretch>
        </p:blipFill>
        <p:spPr>
          <a:xfrm>
            <a:off x="6204975" y="2807988"/>
            <a:ext cx="4993574" cy="3745187"/>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7" name="Shape 2807"/>
        <p:cNvGrpSpPr/>
        <p:nvPr/>
      </p:nvGrpSpPr>
      <p:grpSpPr>
        <a:xfrm>
          <a:off x="0" y="0"/>
          <a:ext cx="0" cy="0"/>
          <a:chOff x="0" y="0"/>
          <a:chExt cx="0" cy="0"/>
        </a:xfrm>
      </p:grpSpPr>
      <p:pic>
        <p:nvPicPr>
          <p:cNvPr id="2808" name="Google Shape;2808;p19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809" name="Google Shape;2809;p19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810" name="Google Shape;2810;p197"/>
          <p:cNvSpPr txBox="1"/>
          <p:nvPr/>
        </p:nvSpPr>
        <p:spPr>
          <a:xfrm>
            <a:off x="44397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811" name="Google Shape;2811;p197"/>
          <p:cNvSpPr txBox="1"/>
          <p:nvPr/>
        </p:nvSpPr>
        <p:spPr>
          <a:xfrm>
            <a:off x="594866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812" name="Google Shape;2812;p197"/>
          <p:cNvSpPr/>
          <p:nvPr/>
        </p:nvSpPr>
        <p:spPr>
          <a:xfrm>
            <a:off x="691613"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3" name="Google Shape;2813;p197"/>
          <p:cNvSpPr/>
          <p:nvPr/>
        </p:nvSpPr>
        <p:spPr>
          <a:xfrm>
            <a:off x="857613"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4" name="Google Shape;2814;p197"/>
          <p:cNvSpPr txBox="1"/>
          <p:nvPr/>
        </p:nvSpPr>
        <p:spPr>
          <a:xfrm>
            <a:off x="2425277" y="2683272"/>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a:t>
            </a: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815" name="Google Shape;2815;p197"/>
          <p:cNvSpPr txBox="1"/>
          <p:nvPr/>
        </p:nvSpPr>
        <p:spPr>
          <a:xfrm>
            <a:off x="1510877" y="2683275"/>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816" name="Google Shape;2816;p197"/>
          <p:cNvSpPr txBox="1"/>
          <p:nvPr/>
        </p:nvSpPr>
        <p:spPr>
          <a:xfrm>
            <a:off x="646700" y="2683125"/>
            <a:ext cx="10071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817" name="Google Shape;2817;p197"/>
          <p:cNvSpPr txBox="1"/>
          <p:nvPr/>
        </p:nvSpPr>
        <p:spPr>
          <a:xfrm>
            <a:off x="3430313"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818" name="Google Shape;2818;p197"/>
          <p:cNvSpPr/>
          <p:nvPr/>
        </p:nvSpPr>
        <p:spPr>
          <a:xfrm>
            <a:off x="4939213"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9" name="Google Shape;2819;p197"/>
          <p:cNvSpPr/>
          <p:nvPr/>
        </p:nvSpPr>
        <p:spPr>
          <a:xfrm>
            <a:off x="5105213"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0" name="Google Shape;2820;p197"/>
          <p:cNvSpPr txBox="1"/>
          <p:nvPr/>
        </p:nvSpPr>
        <p:spPr>
          <a:xfrm>
            <a:off x="4939213"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y</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z</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821" name="Google Shape;2821;p197"/>
          <p:cNvSpPr/>
          <p:nvPr/>
        </p:nvSpPr>
        <p:spPr>
          <a:xfrm>
            <a:off x="6484838" y="2683275"/>
            <a:ext cx="3433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2" name="Google Shape;2822;p197"/>
          <p:cNvSpPr/>
          <p:nvPr/>
        </p:nvSpPr>
        <p:spPr>
          <a:xfrm>
            <a:off x="6611787" y="2677125"/>
            <a:ext cx="3168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3" name="Google Shape;2823;p197"/>
          <p:cNvSpPr txBox="1"/>
          <p:nvPr/>
        </p:nvSpPr>
        <p:spPr>
          <a:xfrm>
            <a:off x="6484638" y="2683125"/>
            <a:ext cx="3433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x</a:t>
            </a: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 </a:t>
            </a:r>
            <a:r>
              <a:rPr lang="en-US" sz="3600">
                <a:solidFill>
                  <a:schemeClr val="dk1"/>
                </a:solidFill>
                <a:latin typeface="Calibri"/>
                <a:ea typeface="Calibri"/>
                <a:cs typeface="Calibri"/>
                <a:sym typeface="Calibri"/>
              </a:rPr>
              <a:t>+ z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y</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x</a:t>
            </a:r>
            <a:r>
              <a:rPr lang="en-US" sz="36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a:t>
            </a:r>
            <a:r>
              <a:rPr lang="en-US" sz="24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 z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824" name="Google Shape;2824;p197"/>
          <p:cNvSpPr txBox="1"/>
          <p:nvPr/>
        </p:nvSpPr>
        <p:spPr>
          <a:xfrm>
            <a:off x="1005131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825" name="Google Shape;2825;p197"/>
          <p:cNvSpPr/>
          <p:nvPr/>
        </p:nvSpPr>
        <p:spPr>
          <a:xfrm>
            <a:off x="10587488"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6" name="Google Shape;2826;p197"/>
          <p:cNvSpPr/>
          <p:nvPr/>
        </p:nvSpPr>
        <p:spPr>
          <a:xfrm>
            <a:off x="10753488"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7" name="Google Shape;2827;p197"/>
          <p:cNvSpPr txBox="1"/>
          <p:nvPr/>
        </p:nvSpPr>
        <p:spPr>
          <a:xfrm>
            <a:off x="10587488"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828" name="Google Shape;2828;p197"/>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y</a:t>
            </a:r>
            <a:r>
              <a:rPr b="1" lang="en-US" sz="2400" u="sng">
                <a:solidFill>
                  <a:schemeClr val="dk1"/>
                </a:solidFill>
                <a:latin typeface="Calibri"/>
                <a:ea typeface="Calibri"/>
                <a:cs typeface="Calibri"/>
                <a:sym typeface="Calibri"/>
              </a:rPr>
              <a:t>-axis rotation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3" name="Shape 2833"/>
        <p:cNvGrpSpPr/>
        <p:nvPr/>
      </p:nvGrpSpPr>
      <p:grpSpPr>
        <a:xfrm>
          <a:off x="0" y="0"/>
          <a:ext cx="0" cy="0"/>
          <a:chOff x="0" y="0"/>
          <a:chExt cx="0" cy="0"/>
        </a:xfrm>
      </p:grpSpPr>
      <p:pic>
        <p:nvPicPr>
          <p:cNvPr id="2834" name="Google Shape;2834;p198"/>
          <p:cNvPicPr preferRelativeResize="0"/>
          <p:nvPr/>
        </p:nvPicPr>
        <p:blipFill>
          <a:blip r:embed="rId3">
            <a:alphaModFix/>
          </a:blip>
          <a:stretch>
            <a:fillRect/>
          </a:stretch>
        </p:blipFill>
        <p:spPr>
          <a:xfrm>
            <a:off x="3133725" y="1795525"/>
            <a:ext cx="5924550" cy="2505075"/>
          </a:xfrm>
          <a:prstGeom prst="rect">
            <a:avLst/>
          </a:prstGeom>
          <a:noFill/>
          <a:ln>
            <a:noFill/>
          </a:ln>
        </p:spPr>
      </p:pic>
      <p:pic>
        <p:nvPicPr>
          <p:cNvPr id="2835" name="Google Shape;2835;p198"/>
          <p:cNvPicPr preferRelativeResize="0"/>
          <p:nvPr/>
        </p:nvPicPr>
        <p:blipFill rotWithShape="1">
          <a:blip r:embed="rId4">
            <a:alphaModFix/>
          </a:blip>
          <a:srcRect b="0" l="0" r="0" t="0"/>
          <a:stretch/>
        </p:blipFill>
        <p:spPr>
          <a:xfrm>
            <a:off x="0" y="0"/>
            <a:ext cx="12192000" cy="1587260"/>
          </a:xfrm>
          <a:prstGeom prst="rect">
            <a:avLst/>
          </a:prstGeom>
          <a:noFill/>
          <a:ln>
            <a:noFill/>
          </a:ln>
        </p:spPr>
      </p:pic>
      <p:sp>
        <p:nvSpPr>
          <p:cNvPr id="2836" name="Google Shape;2836;p19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837" name="Google Shape;2837;p198"/>
          <p:cNvSpPr txBox="1"/>
          <p:nvPr/>
        </p:nvSpPr>
        <p:spPr>
          <a:xfrm>
            <a:off x="0" y="1295718"/>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The code for the y rotation function.</a:t>
            </a:r>
            <a:endParaRPr i="0" sz="1400" cap="none" strike="noStrike">
              <a:solidFill>
                <a:srgbClr val="000000"/>
              </a:solidFill>
              <a:latin typeface="Calibri"/>
              <a:ea typeface="Calibri"/>
              <a:cs typeface="Calibri"/>
              <a:sym typeface="Calibri"/>
            </a:endParaRPr>
          </a:p>
        </p:txBody>
      </p:sp>
      <p:sp>
        <p:nvSpPr>
          <p:cNvPr id="2838" name="Google Shape;2838;p198"/>
          <p:cNvSpPr txBox="1"/>
          <p:nvPr/>
        </p:nvSpPr>
        <p:spPr>
          <a:xfrm>
            <a:off x="0" y="4711443"/>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Usage</a:t>
            </a:r>
            <a:endParaRPr i="0" sz="1400" cap="none" strike="noStrike">
              <a:solidFill>
                <a:srgbClr val="000000"/>
              </a:solidFill>
              <a:latin typeface="Calibri"/>
              <a:ea typeface="Calibri"/>
              <a:cs typeface="Calibri"/>
              <a:sym typeface="Calibri"/>
            </a:endParaRPr>
          </a:p>
        </p:txBody>
      </p:sp>
      <p:pic>
        <p:nvPicPr>
          <p:cNvPr id="2839" name="Google Shape;2839;p198"/>
          <p:cNvPicPr preferRelativeResize="0"/>
          <p:nvPr/>
        </p:nvPicPr>
        <p:blipFill>
          <a:blip r:embed="rId5">
            <a:alphaModFix/>
          </a:blip>
          <a:stretch>
            <a:fillRect/>
          </a:stretch>
        </p:blipFill>
        <p:spPr>
          <a:xfrm>
            <a:off x="2886075" y="5156943"/>
            <a:ext cx="6419850" cy="75247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4" name="Shape 2844"/>
        <p:cNvGrpSpPr/>
        <p:nvPr/>
      </p:nvGrpSpPr>
      <p:grpSpPr>
        <a:xfrm>
          <a:off x="0" y="0"/>
          <a:ext cx="0" cy="0"/>
          <a:chOff x="0" y="0"/>
          <a:chExt cx="0" cy="0"/>
        </a:xfrm>
      </p:grpSpPr>
      <p:pic>
        <p:nvPicPr>
          <p:cNvPr id="2845" name="Google Shape;2845;p199"/>
          <p:cNvPicPr preferRelativeResize="0"/>
          <p:nvPr/>
        </p:nvPicPr>
        <p:blipFill>
          <a:blip r:embed="rId3">
            <a:alphaModFix/>
          </a:blip>
          <a:stretch>
            <a:fillRect/>
          </a:stretch>
        </p:blipFill>
        <p:spPr>
          <a:xfrm>
            <a:off x="6204975" y="2808000"/>
            <a:ext cx="4993574" cy="3745175"/>
          </a:xfrm>
          <a:prstGeom prst="rect">
            <a:avLst/>
          </a:prstGeom>
          <a:noFill/>
          <a:ln>
            <a:noFill/>
          </a:ln>
        </p:spPr>
      </p:pic>
      <p:pic>
        <p:nvPicPr>
          <p:cNvPr id="2846" name="Google Shape;2846;p199"/>
          <p:cNvPicPr preferRelativeResize="0"/>
          <p:nvPr/>
        </p:nvPicPr>
        <p:blipFill rotWithShape="1">
          <a:blip r:embed="rId4">
            <a:alphaModFix/>
          </a:blip>
          <a:srcRect b="0" l="0" r="0" t="0"/>
          <a:stretch/>
        </p:blipFill>
        <p:spPr>
          <a:xfrm>
            <a:off x="0" y="0"/>
            <a:ext cx="12192000" cy="1587260"/>
          </a:xfrm>
          <a:prstGeom prst="rect">
            <a:avLst/>
          </a:prstGeom>
          <a:noFill/>
          <a:ln>
            <a:noFill/>
          </a:ln>
        </p:spPr>
      </p:pic>
      <p:sp>
        <p:nvSpPr>
          <p:cNvPr id="2847" name="Google Shape;2847;p19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a:t>
            </a:r>
            <a:r>
              <a:rPr lang="en-US" sz="4400">
                <a:solidFill>
                  <a:schemeClr val="lt1"/>
                </a:solidFill>
                <a:latin typeface="Calibri"/>
                <a:ea typeface="Calibri"/>
                <a:cs typeface="Calibri"/>
                <a:sym typeface="Calibri"/>
              </a:rPr>
              <a:t>4</a:t>
            </a:r>
            <a:r>
              <a:rPr b="0" i="0" lang="en-US" sz="4400" u="none" cap="none" strike="noStrike">
                <a:solidFill>
                  <a:schemeClr val="lt1"/>
                </a:solidFill>
                <a:latin typeface="Calibri"/>
                <a:ea typeface="Calibri"/>
                <a:cs typeface="Calibri"/>
                <a:sym typeface="Calibri"/>
              </a:rPr>
              <a:t>: </a:t>
            </a:r>
            <a:r>
              <a:rPr lang="en-US" sz="4400">
                <a:solidFill>
                  <a:schemeClr val="lt1"/>
                </a:solidFill>
                <a:latin typeface="Calibri"/>
                <a:ea typeface="Calibri"/>
                <a:cs typeface="Calibri"/>
                <a:sym typeface="Calibri"/>
              </a:rPr>
              <a:t>Matrix</a:t>
            </a:r>
            <a:r>
              <a:rPr lang="en-US" sz="4400">
                <a:solidFill>
                  <a:srgbClr val="FFFFFF"/>
                </a:solidFill>
                <a:latin typeface="Calibri"/>
                <a:ea typeface="Calibri"/>
                <a:cs typeface="Calibri"/>
                <a:sym typeface="Calibri"/>
              </a:rPr>
              <a:t> </a:t>
            </a:r>
            <a:r>
              <a:rPr b="1" lang="en-US" sz="3600">
                <a:solidFill>
                  <a:srgbClr val="FFFFFF"/>
                </a:solidFill>
                <a:latin typeface="Calibri"/>
                <a:ea typeface="Calibri"/>
                <a:cs typeface="Calibri"/>
                <a:sym typeface="Calibri"/>
              </a:rPr>
              <a:t>· </a:t>
            </a:r>
            <a:r>
              <a:rPr lang="en-US" sz="3600">
                <a:solidFill>
                  <a:srgbClr val="FFFFFF"/>
                </a:solidFill>
                <a:latin typeface="Calibri"/>
                <a:ea typeface="Calibri"/>
                <a:cs typeface="Calibri"/>
                <a:sym typeface="Calibri"/>
              </a:rPr>
              <a:t>Vector</a:t>
            </a:r>
            <a:endParaRPr i="0" sz="1400" u="none" cap="none" strike="noStrike">
              <a:solidFill>
                <a:srgbClr val="FFFFFF"/>
              </a:solidFill>
            </a:endParaRPr>
          </a:p>
        </p:txBody>
      </p:sp>
      <p:sp>
        <p:nvSpPr>
          <p:cNvPr id="2848" name="Google Shape;2848;p199"/>
          <p:cNvSpPr txBox="1"/>
          <p:nvPr/>
        </p:nvSpPr>
        <p:spPr>
          <a:xfrm>
            <a:off x="0" y="201298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R</a:t>
            </a:r>
            <a:r>
              <a:rPr lang="en-US" sz="1800">
                <a:solidFill>
                  <a:schemeClr val="dk1"/>
                </a:solidFill>
                <a:latin typeface="Calibri"/>
                <a:ea typeface="Calibri"/>
                <a:cs typeface="Calibri"/>
                <a:sym typeface="Calibri"/>
              </a:rPr>
              <a:t>otating around the y axis by 75 degrees.</a:t>
            </a:r>
            <a:endParaRPr i="0" sz="1400" cap="none" strike="noStrike">
              <a:solidFill>
                <a:srgbClr val="000000"/>
              </a:solidFill>
              <a:latin typeface="Calibri"/>
              <a:ea typeface="Calibri"/>
              <a:cs typeface="Calibri"/>
              <a:sym typeface="Calibri"/>
            </a:endParaRPr>
          </a:p>
        </p:txBody>
      </p:sp>
      <p:pic>
        <p:nvPicPr>
          <p:cNvPr id="2849" name="Google Shape;2849;p199"/>
          <p:cNvPicPr preferRelativeResize="0"/>
          <p:nvPr/>
        </p:nvPicPr>
        <p:blipFill>
          <a:blip r:embed="rId5">
            <a:alphaModFix/>
          </a:blip>
          <a:stretch>
            <a:fillRect/>
          </a:stretch>
        </p:blipFill>
        <p:spPr>
          <a:xfrm>
            <a:off x="911875" y="2808018"/>
            <a:ext cx="4993576" cy="3745182"/>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4" name="Shape 2854"/>
        <p:cNvGrpSpPr/>
        <p:nvPr/>
      </p:nvGrpSpPr>
      <p:grpSpPr>
        <a:xfrm>
          <a:off x="0" y="0"/>
          <a:ext cx="0" cy="0"/>
          <a:chOff x="0" y="0"/>
          <a:chExt cx="0" cy="0"/>
        </a:xfrm>
      </p:grpSpPr>
      <p:pic>
        <p:nvPicPr>
          <p:cNvPr id="2855" name="Google Shape;2855;p20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856" name="Google Shape;2856;p20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857" name="Google Shape;2857;p200"/>
          <p:cNvSpPr txBox="1"/>
          <p:nvPr/>
        </p:nvSpPr>
        <p:spPr>
          <a:xfrm>
            <a:off x="4439750"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a:t>
            </a:r>
            <a:endParaRPr/>
          </a:p>
        </p:txBody>
      </p:sp>
      <p:sp>
        <p:nvSpPr>
          <p:cNvPr id="2858" name="Google Shape;2858;p200"/>
          <p:cNvSpPr txBox="1"/>
          <p:nvPr/>
        </p:nvSpPr>
        <p:spPr>
          <a:xfrm>
            <a:off x="594866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859" name="Google Shape;2859;p200"/>
          <p:cNvSpPr/>
          <p:nvPr/>
        </p:nvSpPr>
        <p:spPr>
          <a:xfrm>
            <a:off x="691613" y="2683275"/>
            <a:ext cx="36516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0" name="Google Shape;2860;p200"/>
          <p:cNvSpPr/>
          <p:nvPr/>
        </p:nvSpPr>
        <p:spPr>
          <a:xfrm>
            <a:off x="857613" y="2677125"/>
            <a:ext cx="33171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1" name="Google Shape;2861;p200"/>
          <p:cNvSpPr txBox="1"/>
          <p:nvPr/>
        </p:nvSpPr>
        <p:spPr>
          <a:xfrm>
            <a:off x="2425277" y="2683272"/>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1</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862" name="Google Shape;2862;p200"/>
          <p:cNvSpPr txBox="1"/>
          <p:nvPr/>
        </p:nvSpPr>
        <p:spPr>
          <a:xfrm>
            <a:off x="1510877" y="2683275"/>
            <a:ext cx="10974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863" name="Google Shape;2863;p200"/>
          <p:cNvSpPr txBox="1"/>
          <p:nvPr/>
        </p:nvSpPr>
        <p:spPr>
          <a:xfrm>
            <a:off x="646700" y="2683125"/>
            <a:ext cx="10071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cos(θ)</a:t>
            </a:r>
            <a:r>
              <a:rPr lang="en-US" sz="3600">
                <a:solidFill>
                  <a:schemeClr val="dk1"/>
                </a:solidFill>
                <a:latin typeface="Calibri"/>
                <a:ea typeface="Calibri"/>
                <a:cs typeface="Calibri"/>
                <a:sym typeface="Calibri"/>
              </a:rPr>
              <a:t> </a:t>
            </a:r>
            <a:endParaRPr sz="18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-sin(θ)</a:t>
            </a:r>
            <a:r>
              <a:rPr lang="en-US" sz="3600">
                <a:solidFill>
                  <a:schemeClr val="dk1"/>
                </a:solidFill>
                <a:latin typeface="Calibri"/>
                <a:ea typeface="Calibri"/>
                <a:cs typeface="Calibri"/>
                <a:sym typeface="Calibri"/>
              </a:rPr>
              <a:t> </a:t>
            </a:r>
            <a:endParaRPr sz="36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p:txBody>
      </p:sp>
      <p:sp>
        <p:nvSpPr>
          <p:cNvPr id="2864" name="Google Shape;2864;p200"/>
          <p:cNvSpPr txBox="1"/>
          <p:nvPr/>
        </p:nvSpPr>
        <p:spPr>
          <a:xfrm>
            <a:off x="3430313" y="2683123"/>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0</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865" name="Google Shape;2865;p200"/>
          <p:cNvSpPr/>
          <p:nvPr/>
        </p:nvSpPr>
        <p:spPr>
          <a:xfrm>
            <a:off x="4939213"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6" name="Google Shape;2866;p200"/>
          <p:cNvSpPr/>
          <p:nvPr/>
        </p:nvSpPr>
        <p:spPr>
          <a:xfrm>
            <a:off x="5105213"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7" name="Google Shape;2867;p200"/>
          <p:cNvSpPr txBox="1"/>
          <p:nvPr/>
        </p:nvSpPr>
        <p:spPr>
          <a:xfrm>
            <a:off x="4939213"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x</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y</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z</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868" name="Google Shape;2868;p200"/>
          <p:cNvSpPr/>
          <p:nvPr/>
        </p:nvSpPr>
        <p:spPr>
          <a:xfrm>
            <a:off x="6484838" y="2683275"/>
            <a:ext cx="34332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9" name="Google Shape;2869;p200"/>
          <p:cNvSpPr/>
          <p:nvPr/>
        </p:nvSpPr>
        <p:spPr>
          <a:xfrm>
            <a:off x="6611787" y="2677125"/>
            <a:ext cx="3168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0" name="Google Shape;2870;p200"/>
          <p:cNvSpPr txBox="1"/>
          <p:nvPr/>
        </p:nvSpPr>
        <p:spPr>
          <a:xfrm>
            <a:off x="6484638" y="2683125"/>
            <a:ext cx="34332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x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a:t>
            </a:r>
            <a:r>
              <a:rPr lang="en-US" sz="24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 y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a:t>
            </a:r>
            <a:endParaRPr sz="1800">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x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-sin(θ) </a:t>
            </a:r>
            <a:r>
              <a:rPr lang="en-US" sz="3600">
                <a:solidFill>
                  <a:schemeClr val="dk1"/>
                </a:solidFill>
                <a:latin typeface="Calibri"/>
                <a:ea typeface="Calibri"/>
                <a:cs typeface="Calibri"/>
                <a:sym typeface="Calibri"/>
              </a:rPr>
              <a:t>+ y </a:t>
            </a:r>
            <a:r>
              <a:rPr b="1" lang="en-US" sz="3600">
                <a:solidFill>
                  <a:schemeClr val="dk1"/>
                </a:solidFill>
                <a:latin typeface="Calibri"/>
                <a:ea typeface="Calibri"/>
                <a:cs typeface="Calibri"/>
                <a:sym typeface="Calibri"/>
              </a:rPr>
              <a:t>·</a:t>
            </a:r>
            <a:r>
              <a:rPr lang="en-US" sz="3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cos(θ)</a:t>
            </a:r>
            <a:endParaRPr sz="1800">
              <a:latin typeface="Calibri"/>
              <a:ea typeface="Calibri"/>
              <a:cs typeface="Calibri"/>
              <a:sym typeface="Calibri"/>
            </a:endParaRPr>
          </a:p>
          <a:p>
            <a:pPr indent="0" lvl="0" marL="0" rtl="0" algn="ctr">
              <a:spcBef>
                <a:spcPts val="0"/>
              </a:spcBef>
              <a:spcAft>
                <a:spcPts val="0"/>
              </a:spcAft>
              <a:buNone/>
            </a:pPr>
            <a:r>
              <a:rPr lang="en-US" sz="3600">
                <a:solidFill>
                  <a:schemeClr val="dk1"/>
                </a:solidFill>
                <a:latin typeface="Calibri"/>
                <a:ea typeface="Calibri"/>
                <a:cs typeface="Calibri"/>
                <a:sym typeface="Calibri"/>
              </a:rPr>
              <a:t>z</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871" name="Google Shape;2871;p200"/>
          <p:cNvSpPr txBox="1"/>
          <p:nvPr/>
        </p:nvSpPr>
        <p:spPr>
          <a:xfrm>
            <a:off x="10051313" y="3575013"/>
            <a:ext cx="4029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US" sz="3600">
                <a:solidFill>
                  <a:schemeClr val="dk1"/>
                </a:solidFill>
                <a:latin typeface="Calibri"/>
                <a:ea typeface="Calibri"/>
                <a:cs typeface="Calibri"/>
                <a:sym typeface="Calibri"/>
              </a:rPr>
              <a:t>=</a:t>
            </a:r>
            <a:endParaRPr sz="3600">
              <a:latin typeface="Calibri"/>
              <a:ea typeface="Calibri"/>
              <a:cs typeface="Calibri"/>
              <a:sym typeface="Calibri"/>
            </a:endParaRPr>
          </a:p>
        </p:txBody>
      </p:sp>
      <p:sp>
        <p:nvSpPr>
          <p:cNvPr id="2872" name="Google Shape;2872;p200"/>
          <p:cNvSpPr/>
          <p:nvPr/>
        </p:nvSpPr>
        <p:spPr>
          <a:xfrm>
            <a:off x="10587488" y="2683275"/>
            <a:ext cx="912900" cy="257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3" name="Google Shape;2873;p200"/>
          <p:cNvSpPr/>
          <p:nvPr/>
        </p:nvSpPr>
        <p:spPr>
          <a:xfrm>
            <a:off x="10753488" y="2677125"/>
            <a:ext cx="564600" cy="26751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4" name="Google Shape;2874;p200"/>
          <p:cNvSpPr txBox="1"/>
          <p:nvPr/>
        </p:nvSpPr>
        <p:spPr>
          <a:xfrm>
            <a:off x="10587488" y="2683125"/>
            <a:ext cx="912900" cy="25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Calibri"/>
                <a:ea typeface="Calibri"/>
                <a:cs typeface="Calibri"/>
                <a:sym typeface="Calibri"/>
              </a:rPr>
              <a:t>?</a:t>
            </a:r>
            <a:endParaRPr sz="18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a:t>
            </a:r>
            <a:endParaRPr sz="3600">
              <a:latin typeface="Calibri"/>
              <a:ea typeface="Calibri"/>
              <a:cs typeface="Calibri"/>
              <a:sym typeface="Calibri"/>
            </a:endParaRPr>
          </a:p>
          <a:p>
            <a:pPr indent="0" lvl="0" marL="0" rtl="0" algn="ctr">
              <a:spcBef>
                <a:spcPts val="0"/>
              </a:spcBef>
              <a:spcAft>
                <a:spcPts val="0"/>
              </a:spcAft>
              <a:buNone/>
            </a:pPr>
            <a:r>
              <a:rPr lang="en-US" sz="3600">
                <a:latin typeface="Calibri"/>
                <a:ea typeface="Calibri"/>
                <a:cs typeface="Calibri"/>
                <a:sym typeface="Calibri"/>
              </a:rPr>
              <a:t>1</a:t>
            </a:r>
            <a:endParaRPr sz="3600">
              <a:latin typeface="Calibri"/>
              <a:ea typeface="Calibri"/>
              <a:cs typeface="Calibri"/>
              <a:sym typeface="Calibri"/>
            </a:endParaRPr>
          </a:p>
        </p:txBody>
      </p:sp>
      <p:sp>
        <p:nvSpPr>
          <p:cNvPr id="2875" name="Google Shape;2875;p200"/>
          <p:cNvSpPr txBox="1"/>
          <p:nvPr/>
        </p:nvSpPr>
        <p:spPr>
          <a:xfrm>
            <a:off x="-37" y="20393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2400">
                <a:solidFill>
                  <a:schemeClr val="dk1"/>
                </a:solidFill>
                <a:latin typeface="Calibri"/>
                <a:ea typeface="Calibri"/>
                <a:cs typeface="Calibri"/>
                <a:sym typeface="Calibri"/>
              </a:rPr>
              <a:t>A </a:t>
            </a:r>
            <a:r>
              <a:rPr b="1" lang="en-US" sz="2400" u="sng">
                <a:solidFill>
                  <a:schemeClr val="dk1"/>
                </a:solidFill>
                <a:latin typeface="Calibri"/>
                <a:ea typeface="Calibri"/>
                <a:cs typeface="Calibri"/>
                <a:sym typeface="Calibri"/>
              </a:rPr>
              <a:t>z</a:t>
            </a:r>
            <a:r>
              <a:rPr b="1" lang="en-US" sz="2400" u="sng">
                <a:solidFill>
                  <a:schemeClr val="dk1"/>
                </a:solidFill>
                <a:latin typeface="Calibri"/>
                <a:ea typeface="Calibri"/>
                <a:cs typeface="Calibri"/>
                <a:sym typeface="Calibri"/>
              </a:rPr>
              <a:t>-axis rotation matrix</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0" name="Shape 2880"/>
        <p:cNvGrpSpPr/>
        <p:nvPr/>
      </p:nvGrpSpPr>
      <p:grpSpPr>
        <a:xfrm>
          <a:off x="0" y="0"/>
          <a:ext cx="0" cy="0"/>
          <a:chOff x="0" y="0"/>
          <a:chExt cx="0" cy="0"/>
        </a:xfrm>
      </p:grpSpPr>
      <p:pic>
        <p:nvPicPr>
          <p:cNvPr id="2881" name="Google Shape;2881;p201"/>
          <p:cNvPicPr preferRelativeResize="0"/>
          <p:nvPr/>
        </p:nvPicPr>
        <p:blipFill>
          <a:blip r:embed="rId3">
            <a:alphaModFix/>
          </a:blip>
          <a:stretch>
            <a:fillRect/>
          </a:stretch>
        </p:blipFill>
        <p:spPr>
          <a:xfrm>
            <a:off x="3133725" y="1828875"/>
            <a:ext cx="5924550" cy="2438400"/>
          </a:xfrm>
          <a:prstGeom prst="rect">
            <a:avLst/>
          </a:prstGeom>
          <a:noFill/>
          <a:ln>
            <a:noFill/>
          </a:ln>
        </p:spPr>
      </p:pic>
      <p:pic>
        <p:nvPicPr>
          <p:cNvPr id="2882" name="Google Shape;2882;p201"/>
          <p:cNvPicPr preferRelativeResize="0"/>
          <p:nvPr/>
        </p:nvPicPr>
        <p:blipFill rotWithShape="1">
          <a:blip r:embed="rId4">
            <a:alphaModFix/>
          </a:blip>
          <a:srcRect b="0" l="0" r="0" t="0"/>
          <a:stretch/>
        </p:blipFill>
        <p:spPr>
          <a:xfrm>
            <a:off x="0" y="0"/>
            <a:ext cx="12192000" cy="1587260"/>
          </a:xfrm>
          <a:prstGeom prst="rect">
            <a:avLst/>
          </a:prstGeom>
          <a:noFill/>
          <a:ln>
            <a:noFill/>
          </a:ln>
        </p:spPr>
      </p:pic>
      <p:sp>
        <p:nvSpPr>
          <p:cNvPr id="2883" name="Google Shape;2883;p20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884" name="Google Shape;2884;p201"/>
          <p:cNvSpPr txBox="1"/>
          <p:nvPr/>
        </p:nvSpPr>
        <p:spPr>
          <a:xfrm>
            <a:off x="0" y="1295718"/>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The code for the z rotation function.</a:t>
            </a:r>
            <a:endParaRPr i="0" sz="1400" cap="none" strike="noStrike">
              <a:solidFill>
                <a:srgbClr val="000000"/>
              </a:solidFill>
              <a:latin typeface="Calibri"/>
              <a:ea typeface="Calibri"/>
              <a:cs typeface="Calibri"/>
              <a:sym typeface="Calibri"/>
            </a:endParaRPr>
          </a:p>
        </p:txBody>
      </p:sp>
      <p:sp>
        <p:nvSpPr>
          <p:cNvPr id="2885" name="Google Shape;2885;p201"/>
          <p:cNvSpPr txBox="1"/>
          <p:nvPr/>
        </p:nvSpPr>
        <p:spPr>
          <a:xfrm>
            <a:off x="0" y="4711443"/>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Usage</a:t>
            </a:r>
            <a:endParaRPr i="0" sz="1400" cap="none" strike="noStrike">
              <a:solidFill>
                <a:srgbClr val="000000"/>
              </a:solidFill>
              <a:latin typeface="Calibri"/>
              <a:ea typeface="Calibri"/>
              <a:cs typeface="Calibri"/>
              <a:sym typeface="Calibri"/>
            </a:endParaRPr>
          </a:p>
        </p:txBody>
      </p:sp>
      <p:pic>
        <p:nvPicPr>
          <p:cNvPr id="2886" name="Google Shape;2886;p201"/>
          <p:cNvPicPr preferRelativeResize="0"/>
          <p:nvPr/>
        </p:nvPicPr>
        <p:blipFill>
          <a:blip r:embed="rId5">
            <a:alphaModFix/>
          </a:blip>
          <a:stretch>
            <a:fillRect/>
          </a:stretch>
        </p:blipFill>
        <p:spPr>
          <a:xfrm>
            <a:off x="2900363" y="5156943"/>
            <a:ext cx="6391275" cy="800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Google Shape;318;p3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319" name="Google Shape;319;p31"/>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Array Buffer Objects</a:t>
            </a:r>
            <a:endParaRPr b="0" i="0" sz="1400" u="none" cap="none" strike="noStrike">
              <a:solidFill>
                <a:srgbClr val="000000"/>
              </a:solidFill>
              <a:latin typeface="Arial"/>
              <a:ea typeface="Arial"/>
              <a:cs typeface="Arial"/>
              <a:sym typeface="Arial"/>
            </a:endParaRPr>
          </a:p>
        </p:txBody>
      </p:sp>
      <p:sp>
        <p:nvSpPr>
          <p:cNvPr id="320" name="Google Shape;320;p31"/>
          <p:cNvSpPr txBox="1"/>
          <p:nvPr/>
        </p:nvSpPr>
        <p:spPr>
          <a:xfrm>
            <a:off x="964499" y="1386099"/>
            <a:ext cx="1026300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Indices will be saved as an Element Array Buffer. The way to do this is similar to the (Vertex) Array Buffer</a:t>
            </a:r>
            <a:endParaRPr b="0" i="0" sz="1400" u="none" cap="none" strike="noStrike">
              <a:solidFill>
                <a:srgbClr val="000000"/>
              </a:solidFill>
              <a:latin typeface="Arial"/>
              <a:ea typeface="Arial"/>
              <a:cs typeface="Arial"/>
              <a:sym typeface="Arial"/>
            </a:endParaRPr>
          </a:p>
        </p:txBody>
      </p:sp>
      <p:pic>
        <p:nvPicPr>
          <p:cNvPr id="321" name="Google Shape;321;p31"/>
          <p:cNvPicPr preferRelativeResize="0"/>
          <p:nvPr/>
        </p:nvPicPr>
        <p:blipFill rotWithShape="1">
          <a:blip r:embed="rId4">
            <a:alphaModFix/>
          </a:blip>
          <a:srcRect b="0" l="0" r="0" t="0"/>
          <a:stretch/>
        </p:blipFill>
        <p:spPr>
          <a:xfrm>
            <a:off x="1329759" y="2617119"/>
            <a:ext cx="9544190" cy="1653324"/>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1" name="Shape 2891"/>
        <p:cNvGrpSpPr/>
        <p:nvPr/>
      </p:nvGrpSpPr>
      <p:grpSpPr>
        <a:xfrm>
          <a:off x="0" y="0"/>
          <a:ext cx="0" cy="0"/>
          <a:chOff x="0" y="0"/>
          <a:chExt cx="0" cy="0"/>
        </a:xfrm>
      </p:grpSpPr>
      <p:pic>
        <p:nvPicPr>
          <p:cNvPr id="2892" name="Google Shape;2892;p202"/>
          <p:cNvPicPr preferRelativeResize="0"/>
          <p:nvPr/>
        </p:nvPicPr>
        <p:blipFill>
          <a:blip r:embed="rId3">
            <a:alphaModFix/>
          </a:blip>
          <a:stretch>
            <a:fillRect/>
          </a:stretch>
        </p:blipFill>
        <p:spPr>
          <a:xfrm>
            <a:off x="6204975" y="2808000"/>
            <a:ext cx="4993566" cy="3745175"/>
          </a:xfrm>
          <a:prstGeom prst="rect">
            <a:avLst/>
          </a:prstGeom>
          <a:noFill/>
          <a:ln>
            <a:noFill/>
          </a:ln>
        </p:spPr>
      </p:pic>
      <p:pic>
        <p:nvPicPr>
          <p:cNvPr id="2893" name="Google Shape;2893;p202"/>
          <p:cNvPicPr preferRelativeResize="0"/>
          <p:nvPr/>
        </p:nvPicPr>
        <p:blipFill rotWithShape="1">
          <a:blip r:embed="rId4">
            <a:alphaModFix/>
          </a:blip>
          <a:srcRect b="0" l="0" r="0" t="0"/>
          <a:stretch/>
        </p:blipFill>
        <p:spPr>
          <a:xfrm>
            <a:off x="0" y="0"/>
            <a:ext cx="12192000" cy="1587260"/>
          </a:xfrm>
          <a:prstGeom prst="rect">
            <a:avLst/>
          </a:prstGeom>
          <a:noFill/>
          <a:ln>
            <a:noFill/>
          </a:ln>
        </p:spPr>
      </p:pic>
      <p:sp>
        <p:nvSpPr>
          <p:cNvPr id="2894" name="Google Shape;2894;p20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2895" name="Google Shape;2895;p202"/>
          <p:cNvSpPr txBox="1"/>
          <p:nvPr/>
        </p:nvSpPr>
        <p:spPr>
          <a:xfrm>
            <a:off x="0" y="201298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R</a:t>
            </a:r>
            <a:r>
              <a:rPr lang="en-US" sz="1800">
                <a:solidFill>
                  <a:schemeClr val="dk1"/>
                </a:solidFill>
                <a:latin typeface="Calibri"/>
                <a:ea typeface="Calibri"/>
                <a:cs typeface="Calibri"/>
                <a:sym typeface="Calibri"/>
              </a:rPr>
              <a:t>otating around the z axis by 75 degrees.</a:t>
            </a:r>
            <a:endParaRPr i="0" sz="1400" cap="none" strike="noStrike">
              <a:solidFill>
                <a:srgbClr val="000000"/>
              </a:solidFill>
              <a:latin typeface="Calibri"/>
              <a:ea typeface="Calibri"/>
              <a:cs typeface="Calibri"/>
              <a:sym typeface="Calibri"/>
            </a:endParaRPr>
          </a:p>
        </p:txBody>
      </p:sp>
      <p:pic>
        <p:nvPicPr>
          <p:cNvPr id="2896" name="Google Shape;2896;p202"/>
          <p:cNvPicPr preferRelativeResize="0"/>
          <p:nvPr/>
        </p:nvPicPr>
        <p:blipFill>
          <a:blip r:embed="rId5">
            <a:alphaModFix/>
          </a:blip>
          <a:stretch>
            <a:fillRect/>
          </a:stretch>
        </p:blipFill>
        <p:spPr>
          <a:xfrm>
            <a:off x="911875" y="2808018"/>
            <a:ext cx="4993576" cy="374518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1" name="Shape 2901"/>
        <p:cNvGrpSpPr/>
        <p:nvPr/>
      </p:nvGrpSpPr>
      <p:grpSpPr>
        <a:xfrm>
          <a:off x="0" y="0"/>
          <a:ext cx="0" cy="0"/>
          <a:chOff x="0" y="0"/>
          <a:chExt cx="0" cy="0"/>
        </a:xfrm>
      </p:grpSpPr>
      <p:pic>
        <p:nvPicPr>
          <p:cNvPr id="2902" name="Google Shape;2902;p20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903" name="Google Shape;2903;p20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Applying the math</a:t>
            </a:r>
            <a:endParaRPr>
              <a:solidFill>
                <a:schemeClr val="dk1"/>
              </a:solidFill>
            </a:endParaRPr>
          </a:p>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904" name="Google Shape;2904;p203"/>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2905" name="Google Shape;2905;p203"/>
          <p:cNvSpPr txBox="1"/>
          <p:nvPr/>
        </p:nvSpPr>
        <p:spPr>
          <a:xfrm>
            <a:off x="4946100" y="2066775"/>
            <a:ext cx="7245900" cy="33459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Create math library</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Edit Vertex Shader</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Identity matrix code</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Matrix multiplications code</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Scale matrix in code</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Translation matrix in code</a:t>
            </a:r>
            <a:endParaRPr sz="1800">
              <a:solidFill>
                <a:srgbClr val="B7B7B7"/>
              </a:solidFill>
              <a:latin typeface="Calibri"/>
              <a:ea typeface="Calibri"/>
              <a:cs typeface="Calibri"/>
              <a:sym typeface="Calibri"/>
            </a:endParaRPr>
          </a:p>
          <a:p>
            <a:pPr indent="0" lvl="0" marL="457200" rtl="0" algn="l">
              <a:spcBef>
                <a:spcPts val="0"/>
              </a:spcBef>
              <a:spcAft>
                <a:spcPts val="0"/>
              </a:spcAft>
              <a:buNone/>
            </a:pPr>
            <a:r>
              <a:t/>
            </a:r>
            <a:endParaRPr sz="1800">
              <a:solidFill>
                <a:srgbClr val="B7B7B7"/>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Rotation matrices in code</a:t>
            </a:r>
            <a:endParaRPr sz="1800">
              <a:solidFill>
                <a:srgbClr val="B7B7B7"/>
              </a:solidFill>
              <a:latin typeface="Calibri"/>
              <a:ea typeface="Calibri"/>
              <a:cs typeface="Calibri"/>
              <a:sym typeface="Calibri"/>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0" name="Shape 2910"/>
        <p:cNvGrpSpPr/>
        <p:nvPr/>
      </p:nvGrpSpPr>
      <p:grpSpPr>
        <a:xfrm>
          <a:off x="0" y="0"/>
          <a:ext cx="0" cy="0"/>
          <a:chOff x="0" y="0"/>
          <a:chExt cx="0" cy="0"/>
        </a:xfrm>
      </p:grpSpPr>
      <p:pic>
        <p:nvPicPr>
          <p:cNvPr id="2911" name="Google Shape;2911;p20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912" name="Google Shape;2912;p20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t/>
            </a:r>
            <a:endParaRPr sz="4400">
              <a:solidFill>
                <a:schemeClr val="lt1"/>
              </a:solidFill>
              <a:latin typeface="Calibri"/>
              <a:ea typeface="Calibri"/>
              <a:cs typeface="Calibri"/>
              <a:sym typeface="Calibri"/>
            </a:endParaRPr>
          </a:p>
        </p:txBody>
      </p:sp>
      <p:sp>
        <p:nvSpPr>
          <p:cNvPr id="2913" name="Google Shape;2913;p204"/>
          <p:cNvSpPr txBox="1"/>
          <p:nvPr/>
        </p:nvSpPr>
        <p:spPr>
          <a:xfrm>
            <a:off x="0" y="2749291"/>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To be continued next time…</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8" name="Shape 2918"/>
        <p:cNvGrpSpPr/>
        <p:nvPr/>
      </p:nvGrpSpPr>
      <p:grpSpPr>
        <a:xfrm>
          <a:off x="0" y="0"/>
          <a:ext cx="0" cy="0"/>
          <a:chOff x="0" y="0"/>
          <a:chExt cx="0" cy="0"/>
        </a:xfrm>
      </p:grpSpPr>
      <p:pic>
        <p:nvPicPr>
          <p:cNvPr id="2919" name="Google Shape;2919;p20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2920" name="Google Shape;2920;p20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chemeClr val="lt1"/>
              </a:solidFill>
              <a:latin typeface="Calibri"/>
              <a:ea typeface="Calibri"/>
              <a:cs typeface="Calibri"/>
              <a:sym typeface="Calibri"/>
            </a:endParaRPr>
          </a:p>
        </p:txBody>
      </p:sp>
      <p:sp>
        <p:nvSpPr>
          <p:cNvPr id="2921" name="Google Shape;2921;p205"/>
          <p:cNvSpPr txBox="1"/>
          <p:nvPr/>
        </p:nvSpPr>
        <p:spPr>
          <a:xfrm>
            <a:off x="-4" y="3330000"/>
            <a:ext cx="121920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Thanks for listening.</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5" name="Shape 2925"/>
        <p:cNvGrpSpPr/>
        <p:nvPr/>
      </p:nvGrpSpPr>
      <p:grpSpPr>
        <a:xfrm>
          <a:off x="0" y="0"/>
          <a:ext cx="0" cy="0"/>
          <a:chOff x="0" y="0"/>
          <a:chExt cx="0" cy="0"/>
        </a:xfrm>
      </p:grpSpPr>
      <p:sp>
        <p:nvSpPr>
          <p:cNvPr id="2926" name="Google Shape;2926;p206"/>
          <p:cNvSpPr/>
          <p:nvPr/>
        </p:nvSpPr>
        <p:spPr>
          <a:xfrm>
            <a:off x="0" y="0"/>
            <a:ext cx="12192000"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1" name="Shape 2931"/>
        <p:cNvGrpSpPr/>
        <p:nvPr/>
      </p:nvGrpSpPr>
      <p:grpSpPr>
        <a:xfrm>
          <a:off x="0" y="0"/>
          <a:ext cx="0" cy="0"/>
          <a:chOff x="0" y="0"/>
          <a:chExt cx="0" cy="0"/>
        </a:xfrm>
      </p:grpSpPr>
      <p:sp>
        <p:nvSpPr>
          <p:cNvPr id="2932" name="Google Shape;2932;p207"/>
          <p:cNvSpPr txBox="1"/>
          <p:nvPr>
            <p:ph idx="1" type="subTitle"/>
          </p:nvPr>
        </p:nvSpPr>
        <p:spPr>
          <a:xfrm>
            <a:off x="1523998" y="5478508"/>
            <a:ext cx="9144000" cy="400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Presentation by: Quincy Jacobs</a:t>
            </a:r>
            <a:endParaRPr b="0" i="0" sz="2000" u="none" cap="none" strike="noStrike">
              <a:solidFill>
                <a:schemeClr val="dk1"/>
              </a:solidFill>
              <a:latin typeface="Calibri"/>
              <a:ea typeface="Calibri"/>
              <a:cs typeface="Calibri"/>
              <a:sym typeface="Calibri"/>
            </a:endParaRPr>
          </a:p>
        </p:txBody>
      </p:sp>
      <p:pic>
        <p:nvPicPr>
          <p:cNvPr id="2933" name="Google Shape;2933;p207"/>
          <p:cNvPicPr preferRelativeResize="0"/>
          <p:nvPr/>
        </p:nvPicPr>
        <p:blipFill rotWithShape="1">
          <a:blip r:embed="rId3">
            <a:alphaModFix/>
          </a:blip>
          <a:srcRect b="0" l="0" r="0" t="0"/>
          <a:stretch/>
        </p:blipFill>
        <p:spPr>
          <a:xfrm>
            <a:off x="0" y="0"/>
            <a:ext cx="12192000" cy="1587260"/>
          </a:xfrm>
          <a:prstGeom prst="rect">
            <a:avLst/>
          </a:prstGeom>
          <a:noFill/>
          <a:ln>
            <a:noFill/>
          </a:ln>
        </p:spPr>
      </p:pic>
      <p:pic>
        <p:nvPicPr>
          <p:cNvPr id="2934" name="Google Shape;2934;p207"/>
          <p:cNvPicPr preferRelativeResize="0"/>
          <p:nvPr/>
        </p:nvPicPr>
        <p:blipFill rotWithShape="1">
          <a:blip r:embed="rId4">
            <a:alphaModFix/>
          </a:blip>
          <a:srcRect b="0" l="0" r="0" t="0"/>
          <a:stretch/>
        </p:blipFill>
        <p:spPr>
          <a:xfrm>
            <a:off x="2560805" y="1466566"/>
            <a:ext cx="7070388" cy="2945995"/>
          </a:xfrm>
          <a:prstGeom prst="rect">
            <a:avLst/>
          </a:prstGeom>
          <a:noFill/>
          <a:ln>
            <a:noFill/>
          </a:ln>
        </p:spPr>
      </p:pic>
      <p:sp>
        <p:nvSpPr>
          <p:cNvPr id="2935" name="Google Shape;2935;p207"/>
          <p:cNvSpPr/>
          <p:nvPr/>
        </p:nvSpPr>
        <p:spPr>
          <a:xfrm>
            <a:off x="5021400" y="4389120"/>
            <a:ext cx="2149200" cy="92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0" i="0" lang="en-US" sz="5400" u="none" cap="none" strike="noStrike">
                <a:solidFill>
                  <a:schemeClr val="dk1"/>
                </a:solidFill>
                <a:latin typeface="Calibri"/>
                <a:ea typeface="Calibri"/>
                <a:cs typeface="Calibri"/>
                <a:sym typeface="Calibri"/>
              </a:rPr>
              <a:t>Part I</a:t>
            </a:r>
            <a:r>
              <a:rPr lang="en-US" sz="5400">
                <a:solidFill>
                  <a:schemeClr val="dk1"/>
                </a:solidFill>
                <a:latin typeface="Calibri"/>
                <a:ea typeface="Calibri"/>
                <a:cs typeface="Calibri"/>
                <a:sym typeface="Calibri"/>
              </a:rPr>
              <a:t>V</a:t>
            </a:r>
            <a:endParaRPr b="0" i="0" sz="54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99" name="Google Shape;99;p14"/>
          <p:cNvSpPr txBox="1"/>
          <p:nvPr/>
        </p:nvSpPr>
        <p:spPr>
          <a:xfrm>
            <a:off x="1229924" y="1220486"/>
            <a:ext cx="9732151"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Getting all the tools necessary to get started with WebGL is surprisingly easy.</a:t>
            </a:r>
            <a:endParaRPr b="0" i="0" sz="2400" u="none" cap="none" strike="noStrike">
              <a:solidFill>
                <a:schemeClr val="dk1"/>
              </a:solidFill>
              <a:latin typeface="Calibri"/>
              <a:ea typeface="Calibri"/>
              <a:cs typeface="Calibri"/>
              <a:sym typeface="Calibri"/>
            </a:endParaRPr>
          </a:p>
        </p:txBody>
      </p:sp>
      <p:sp>
        <p:nvSpPr>
          <p:cNvPr id="100" name="Google Shape;100;p14"/>
          <p:cNvSpPr txBox="1"/>
          <p:nvPr/>
        </p:nvSpPr>
        <p:spPr>
          <a:xfrm>
            <a:off x="2037740" y="2633979"/>
            <a:ext cx="7272300" cy="461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Check your browser’s compatibility: </a:t>
            </a:r>
            <a:r>
              <a:rPr b="0" i="0" lang="en-US" sz="2400" u="sng" cap="none" strike="noStrike">
                <a:solidFill>
                  <a:schemeClr val="hlink"/>
                </a:solidFill>
                <a:latin typeface="Calibri"/>
                <a:ea typeface="Calibri"/>
                <a:cs typeface="Calibri"/>
                <a:sym typeface="Calibri"/>
                <a:hlinkClick r:id="rId4"/>
              </a:rPr>
              <a:t>webglreport.com</a:t>
            </a:r>
            <a:endParaRPr b="0" i="0" sz="2400" u="none" cap="none" strike="noStrike">
              <a:solidFill>
                <a:schemeClr val="dk1"/>
              </a:solidFill>
              <a:latin typeface="Calibri"/>
              <a:ea typeface="Calibri"/>
              <a:cs typeface="Calibri"/>
              <a:sym typeface="Calibri"/>
            </a:endParaRPr>
          </a:p>
        </p:txBody>
      </p:sp>
      <p:sp>
        <p:nvSpPr>
          <p:cNvPr id="101" name="Google Shape;101;p14"/>
          <p:cNvSpPr txBox="1"/>
          <p:nvPr/>
        </p:nvSpPr>
        <p:spPr>
          <a:xfrm>
            <a:off x="2253152" y="3394340"/>
            <a:ext cx="684148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2. Open your favorite text editor or IDE for JavaScript.</a:t>
            </a:r>
            <a:endParaRPr b="0" i="0" sz="1400" u="none" cap="none" strike="noStrike">
              <a:solidFill>
                <a:srgbClr val="000000"/>
              </a:solidFill>
              <a:latin typeface="Arial"/>
              <a:ea typeface="Arial"/>
              <a:cs typeface="Arial"/>
              <a:sym typeface="Arial"/>
            </a:endParaRPr>
          </a:p>
        </p:txBody>
      </p:sp>
      <p:sp>
        <p:nvSpPr>
          <p:cNvPr id="102" name="Google Shape;102;p14"/>
          <p:cNvSpPr txBox="1"/>
          <p:nvPr/>
        </p:nvSpPr>
        <p:spPr>
          <a:xfrm>
            <a:off x="4547530" y="4334687"/>
            <a:ext cx="309693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Now you’re good to go.</a:t>
            </a:r>
            <a:endParaRPr b="0" i="0" sz="1400" u="none" cap="none" strike="noStrike">
              <a:solidFill>
                <a:srgbClr val="000000"/>
              </a:solidFill>
              <a:latin typeface="Arial"/>
              <a:ea typeface="Arial"/>
              <a:cs typeface="Arial"/>
              <a:sym typeface="Arial"/>
            </a:endParaRPr>
          </a:p>
        </p:txBody>
      </p:sp>
      <p:sp>
        <p:nvSpPr>
          <p:cNvPr id="103" name="Google Shape;103;p14"/>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The Tools</a:t>
            </a:r>
            <a:endParaRPr b="0" i="0" sz="44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p3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328" name="Google Shape;328;p32"/>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Array Buffer Objects Results</a:t>
            </a:r>
            <a:endParaRPr b="0" i="0" sz="4400" u="none" cap="none" strike="noStrike">
              <a:solidFill>
                <a:schemeClr val="lt1"/>
              </a:solidFill>
              <a:latin typeface="Calibri"/>
              <a:ea typeface="Calibri"/>
              <a:cs typeface="Calibri"/>
              <a:sym typeface="Calibri"/>
            </a:endParaRPr>
          </a:p>
        </p:txBody>
      </p:sp>
      <p:pic>
        <p:nvPicPr>
          <p:cNvPr id="329" name="Google Shape;329;p32"/>
          <p:cNvPicPr preferRelativeResize="0"/>
          <p:nvPr/>
        </p:nvPicPr>
        <p:blipFill rotWithShape="1">
          <a:blip r:embed="rId4">
            <a:alphaModFix/>
          </a:blip>
          <a:srcRect b="0" l="0" r="0" t="0"/>
          <a:stretch/>
        </p:blipFill>
        <p:spPr>
          <a:xfrm>
            <a:off x="1493121" y="1196146"/>
            <a:ext cx="9205758" cy="44657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id="335" name="Google Shape;335;p3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336" name="Google Shape;336;p33"/>
          <p:cNvSpPr txBox="1"/>
          <p:nvPr/>
        </p:nvSpPr>
        <p:spPr>
          <a:xfrm>
            <a:off x="0" y="2573242"/>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Step 2: Shaders and Shader Program</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Google Shape;342;p3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343" name="Google Shape;343;p34"/>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Shaders and Shader Program</a:t>
            </a:r>
            <a:endParaRPr b="0" i="0" sz="4400" u="none" cap="none" strike="noStrike">
              <a:solidFill>
                <a:schemeClr val="lt1"/>
              </a:solidFill>
              <a:latin typeface="Calibri"/>
              <a:ea typeface="Calibri"/>
              <a:cs typeface="Calibri"/>
              <a:sym typeface="Calibri"/>
            </a:endParaRPr>
          </a:p>
        </p:txBody>
      </p:sp>
      <p:sp>
        <p:nvSpPr>
          <p:cNvPr id="344" name="Google Shape;344;p34"/>
          <p:cNvSpPr txBox="1"/>
          <p:nvPr/>
        </p:nvSpPr>
        <p:spPr>
          <a:xfrm>
            <a:off x="2302038" y="1359744"/>
            <a:ext cx="758791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As we recall from the graphics pipeline slide, we can supply code for 3 Shaders:</a:t>
            </a:r>
            <a:endParaRPr b="0" i="0" sz="1800" u="none" cap="none" strike="noStrike">
              <a:solidFill>
                <a:schemeClr val="dk1"/>
              </a:solidFill>
              <a:latin typeface="Calibri"/>
              <a:ea typeface="Calibri"/>
              <a:cs typeface="Calibri"/>
              <a:sym typeface="Calibri"/>
            </a:endParaRPr>
          </a:p>
        </p:txBody>
      </p:sp>
      <p:sp>
        <p:nvSpPr>
          <p:cNvPr id="345" name="Google Shape;345;p34"/>
          <p:cNvSpPr/>
          <p:nvPr/>
        </p:nvSpPr>
        <p:spPr>
          <a:xfrm>
            <a:off x="2635417" y="2065419"/>
            <a:ext cx="1955260" cy="9144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Vertex Shader</a:t>
            </a:r>
            <a:endParaRPr b="0" i="0" sz="1800" u="none" cap="none" strike="noStrike">
              <a:solidFill>
                <a:schemeClr val="lt1"/>
              </a:solidFill>
              <a:latin typeface="Calibri"/>
              <a:ea typeface="Calibri"/>
              <a:cs typeface="Calibri"/>
              <a:sym typeface="Calibri"/>
            </a:endParaRPr>
          </a:p>
        </p:txBody>
      </p:sp>
      <p:sp>
        <p:nvSpPr>
          <p:cNvPr id="346" name="Google Shape;346;p34"/>
          <p:cNvSpPr/>
          <p:nvPr/>
        </p:nvSpPr>
        <p:spPr>
          <a:xfrm>
            <a:off x="5118368" y="2065419"/>
            <a:ext cx="1955260" cy="9144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Geometry Shader</a:t>
            </a:r>
            <a:endParaRPr b="0" i="0" sz="1800" u="none" cap="none" strike="noStrike">
              <a:solidFill>
                <a:schemeClr val="lt1"/>
              </a:solidFill>
              <a:latin typeface="Calibri"/>
              <a:ea typeface="Calibri"/>
              <a:cs typeface="Calibri"/>
              <a:sym typeface="Calibri"/>
            </a:endParaRPr>
          </a:p>
        </p:txBody>
      </p:sp>
      <p:sp>
        <p:nvSpPr>
          <p:cNvPr id="347" name="Google Shape;347;p34"/>
          <p:cNvSpPr/>
          <p:nvPr/>
        </p:nvSpPr>
        <p:spPr>
          <a:xfrm>
            <a:off x="7601319" y="2065419"/>
            <a:ext cx="1955260" cy="9144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Fragment Shader</a:t>
            </a:r>
            <a:endParaRPr b="0" i="0" sz="1800" u="none" cap="none" strike="noStrike">
              <a:solidFill>
                <a:schemeClr val="lt1"/>
              </a:solidFill>
              <a:latin typeface="Calibri"/>
              <a:ea typeface="Calibri"/>
              <a:cs typeface="Calibri"/>
              <a:sym typeface="Calibri"/>
            </a:endParaRPr>
          </a:p>
        </p:txBody>
      </p:sp>
      <p:sp>
        <p:nvSpPr>
          <p:cNvPr id="348" name="Google Shape;348;p34"/>
          <p:cNvSpPr txBox="1"/>
          <p:nvPr/>
        </p:nvSpPr>
        <p:spPr>
          <a:xfrm>
            <a:off x="1424044" y="3936745"/>
            <a:ext cx="945726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will only create a Vertex Shader and a Fragment Shader. The Geometry Shader is not necessary.</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p3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355" name="Google Shape;355;p35"/>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Shaders and Shader Program</a:t>
            </a:r>
            <a:endParaRPr b="0" i="0" sz="4400" u="none" cap="none" strike="noStrike">
              <a:solidFill>
                <a:schemeClr val="lt1"/>
              </a:solidFill>
              <a:latin typeface="Calibri"/>
              <a:ea typeface="Calibri"/>
              <a:cs typeface="Calibri"/>
              <a:sym typeface="Calibri"/>
            </a:endParaRPr>
          </a:p>
        </p:txBody>
      </p:sp>
      <p:sp>
        <p:nvSpPr>
          <p:cNvPr id="356" name="Google Shape;356;p35"/>
          <p:cNvSpPr txBox="1"/>
          <p:nvPr/>
        </p:nvSpPr>
        <p:spPr>
          <a:xfrm>
            <a:off x="1847911" y="1402290"/>
            <a:ext cx="849617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Shaders are written in their own language called GLSL (OpenGL Shader Language)</a:t>
            </a:r>
            <a:endParaRPr b="0" i="0" sz="1800" u="none" cap="none" strike="noStrike">
              <a:solidFill>
                <a:schemeClr val="dk1"/>
              </a:solidFill>
              <a:latin typeface="Calibri"/>
              <a:ea typeface="Calibri"/>
              <a:cs typeface="Calibri"/>
              <a:sym typeface="Calibri"/>
            </a:endParaRPr>
          </a:p>
        </p:txBody>
      </p:sp>
      <p:sp>
        <p:nvSpPr>
          <p:cNvPr id="357" name="Google Shape;357;p35"/>
          <p:cNvSpPr/>
          <p:nvPr/>
        </p:nvSpPr>
        <p:spPr>
          <a:xfrm>
            <a:off x="2057232" y="2770908"/>
            <a:ext cx="1955260" cy="9144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Vertex Shader</a:t>
            </a:r>
            <a:endParaRPr b="0" i="0" sz="1800" u="none" cap="none" strike="noStrike">
              <a:solidFill>
                <a:schemeClr val="lt1"/>
              </a:solidFill>
              <a:latin typeface="Calibri"/>
              <a:ea typeface="Calibri"/>
              <a:cs typeface="Calibri"/>
              <a:sym typeface="Calibri"/>
            </a:endParaRPr>
          </a:p>
        </p:txBody>
      </p:sp>
      <p:sp>
        <p:nvSpPr>
          <p:cNvPr id="358" name="Google Shape;358;p35"/>
          <p:cNvSpPr/>
          <p:nvPr/>
        </p:nvSpPr>
        <p:spPr>
          <a:xfrm>
            <a:off x="8036974" y="2770908"/>
            <a:ext cx="1955260" cy="9144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Fragment Shader</a:t>
            </a:r>
            <a:endParaRPr b="0" i="0" sz="1800" u="none" cap="none" strike="noStrike">
              <a:solidFill>
                <a:schemeClr val="lt1"/>
              </a:solidFill>
              <a:latin typeface="Calibri"/>
              <a:ea typeface="Calibri"/>
              <a:cs typeface="Calibri"/>
              <a:sym typeface="Calibri"/>
            </a:endParaRPr>
          </a:p>
        </p:txBody>
      </p:sp>
      <p:sp>
        <p:nvSpPr>
          <p:cNvPr id="359" name="Google Shape;359;p35"/>
          <p:cNvSpPr txBox="1"/>
          <p:nvPr/>
        </p:nvSpPr>
        <p:spPr>
          <a:xfrm>
            <a:off x="3541419" y="1941891"/>
            <a:ext cx="510915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Our Shader code will be defined as a constant string.</a:t>
            </a:r>
            <a:endParaRPr b="0" i="0" sz="1800" u="none" cap="none" strike="noStrike">
              <a:solidFill>
                <a:schemeClr val="dk1"/>
              </a:solidFill>
              <a:latin typeface="Calibri"/>
              <a:ea typeface="Calibri"/>
              <a:cs typeface="Calibri"/>
              <a:sym typeface="Calibri"/>
            </a:endParaRPr>
          </a:p>
        </p:txBody>
      </p:sp>
      <p:pic>
        <p:nvPicPr>
          <p:cNvPr id="360" name="Google Shape;360;p35"/>
          <p:cNvPicPr preferRelativeResize="0"/>
          <p:nvPr/>
        </p:nvPicPr>
        <p:blipFill rotWithShape="1">
          <a:blip r:embed="rId4">
            <a:alphaModFix/>
          </a:blip>
          <a:srcRect b="0" l="0" r="0" t="0"/>
          <a:stretch/>
        </p:blipFill>
        <p:spPr>
          <a:xfrm>
            <a:off x="6277366" y="3772649"/>
            <a:ext cx="5474475" cy="2349975"/>
          </a:xfrm>
          <a:prstGeom prst="rect">
            <a:avLst/>
          </a:prstGeom>
          <a:noFill/>
          <a:ln>
            <a:noFill/>
          </a:ln>
        </p:spPr>
      </p:pic>
      <p:pic>
        <p:nvPicPr>
          <p:cNvPr id="361" name="Google Shape;361;p35"/>
          <p:cNvPicPr preferRelativeResize="0"/>
          <p:nvPr/>
        </p:nvPicPr>
        <p:blipFill rotWithShape="1">
          <a:blip r:embed="rId5">
            <a:alphaModFix/>
          </a:blip>
          <a:srcRect b="0" l="0" r="0" t="0"/>
          <a:stretch/>
        </p:blipFill>
        <p:spPr>
          <a:xfrm>
            <a:off x="390627" y="3772649"/>
            <a:ext cx="5288469" cy="20347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3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368" name="Google Shape;368;p36"/>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Shaders and Shader Program</a:t>
            </a:r>
            <a:endParaRPr b="0" i="0" sz="4400" u="none" cap="none" strike="noStrike">
              <a:solidFill>
                <a:schemeClr val="lt1"/>
              </a:solidFill>
              <a:latin typeface="Calibri"/>
              <a:ea typeface="Calibri"/>
              <a:cs typeface="Calibri"/>
              <a:sym typeface="Calibri"/>
            </a:endParaRPr>
          </a:p>
        </p:txBody>
      </p:sp>
      <p:sp>
        <p:nvSpPr>
          <p:cNvPr id="369" name="Google Shape;369;p36"/>
          <p:cNvSpPr txBox="1"/>
          <p:nvPr/>
        </p:nvSpPr>
        <p:spPr>
          <a:xfrm>
            <a:off x="1493026" y="1402594"/>
            <a:ext cx="920594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In the next step we create Shader Objects, attach the source code, and compile the source code.</a:t>
            </a:r>
            <a:endParaRPr b="0" i="0" sz="1800" u="none" cap="none" strike="noStrike">
              <a:solidFill>
                <a:schemeClr val="dk1"/>
              </a:solidFill>
              <a:latin typeface="Calibri"/>
              <a:ea typeface="Calibri"/>
              <a:cs typeface="Calibri"/>
              <a:sym typeface="Calibri"/>
            </a:endParaRPr>
          </a:p>
        </p:txBody>
      </p:sp>
      <p:sp>
        <p:nvSpPr>
          <p:cNvPr id="370" name="Google Shape;370;p36"/>
          <p:cNvSpPr/>
          <p:nvPr/>
        </p:nvSpPr>
        <p:spPr>
          <a:xfrm>
            <a:off x="2057232" y="2768796"/>
            <a:ext cx="1955260" cy="9144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Vertex Shader</a:t>
            </a:r>
            <a:endParaRPr b="0" i="0" sz="1800" u="none" cap="none" strike="noStrike">
              <a:solidFill>
                <a:schemeClr val="lt1"/>
              </a:solidFill>
              <a:latin typeface="Calibri"/>
              <a:ea typeface="Calibri"/>
              <a:cs typeface="Calibri"/>
              <a:sym typeface="Calibri"/>
            </a:endParaRPr>
          </a:p>
        </p:txBody>
      </p:sp>
      <p:sp>
        <p:nvSpPr>
          <p:cNvPr id="371" name="Google Shape;371;p36"/>
          <p:cNvSpPr/>
          <p:nvPr/>
        </p:nvSpPr>
        <p:spPr>
          <a:xfrm>
            <a:off x="8036974" y="2768796"/>
            <a:ext cx="1955260" cy="9144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Fragment Shader</a:t>
            </a:r>
            <a:endParaRPr b="0" i="0" sz="1800" u="none" cap="none" strike="noStrike">
              <a:solidFill>
                <a:schemeClr val="lt1"/>
              </a:solidFill>
              <a:latin typeface="Calibri"/>
              <a:ea typeface="Calibri"/>
              <a:cs typeface="Calibri"/>
              <a:sym typeface="Calibri"/>
            </a:endParaRPr>
          </a:p>
        </p:txBody>
      </p:sp>
      <p:pic>
        <p:nvPicPr>
          <p:cNvPr id="372" name="Google Shape;372;p36"/>
          <p:cNvPicPr preferRelativeResize="0"/>
          <p:nvPr/>
        </p:nvPicPr>
        <p:blipFill rotWithShape="1">
          <a:blip r:embed="rId4">
            <a:alphaModFix/>
          </a:blip>
          <a:srcRect b="0" l="0" r="0" t="0"/>
          <a:stretch/>
        </p:blipFill>
        <p:spPr>
          <a:xfrm>
            <a:off x="38912" y="3777373"/>
            <a:ext cx="5799323" cy="731583"/>
          </a:xfrm>
          <a:prstGeom prst="rect">
            <a:avLst/>
          </a:prstGeom>
          <a:noFill/>
          <a:ln>
            <a:noFill/>
          </a:ln>
        </p:spPr>
      </p:pic>
      <p:pic>
        <p:nvPicPr>
          <p:cNvPr id="373" name="Google Shape;373;p36"/>
          <p:cNvPicPr preferRelativeResize="0"/>
          <p:nvPr/>
        </p:nvPicPr>
        <p:blipFill rotWithShape="1">
          <a:blip r:embed="rId5">
            <a:alphaModFix/>
          </a:blip>
          <a:srcRect b="0" l="0" r="0" t="0"/>
          <a:stretch/>
        </p:blipFill>
        <p:spPr>
          <a:xfrm>
            <a:off x="5934629" y="3776554"/>
            <a:ext cx="6218459" cy="6706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3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380" name="Google Shape;380;p37"/>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Shaders and Shader Program</a:t>
            </a:r>
            <a:endParaRPr b="0" i="0" sz="4400" u="none" cap="none" strike="noStrike">
              <a:solidFill>
                <a:schemeClr val="lt1"/>
              </a:solidFill>
              <a:latin typeface="Calibri"/>
              <a:ea typeface="Calibri"/>
              <a:cs typeface="Calibri"/>
              <a:sym typeface="Calibri"/>
            </a:endParaRPr>
          </a:p>
        </p:txBody>
      </p:sp>
      <p:sp>
        <p:nvSpPr>
          <p:cNvPr id="381" name="Google Shape;381;p37"/>
          <p:cNvSpPr txBox="1"/>
          <p:nvPr/>
        </p:nvSpPr>
        <p:spPr>
          <a:xfrm>
            <a:off x="2051641" y="1402594"/>
            <a:ext cx="808871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These lines will check if the shader compiled and give an error if it was not compiled.</a:t>
            </a:r>
            <a:endParaRPr b="0" i="0" sz="1800" u="none" cap="none" strike="noStrike">
              <a:solidFill>
                <a:schemeClr val="dk1"/>
              </a:solidFill>
              <a:latin typeface="Calibri"/>
              <a:ea typeface="Calibri"/>
              <a:cs typeface="Calibri"/>
              <a:sym typeface="Calibri"/>
            </a:endParaRPr>
          </a:p>
        </p:txBody>
      </p:sp>
      <p:pic>
        <p:nvPicPr>
          <p:cNvPr id="382" name="Google Shape;382;p37"/>
          <p:cNvPicPr preferRelativeResize="0"/>
          <p:nvPr/>
        </p:nvPicPr>
        <p:blipFill rotWithShape="1">
          <a:blip r:embed="rId4">
            <a:alphaModFix/>
          </a:blip>
          <a:srcRect b="0" l="0" r="0" t="0"/>
          <a:stretch/>
        </p:blipFill>
        <p:spPr>
          <a:xfrm>
            <a:off x="1733172" y="2518653"/>
            <a:ext cx="8725656" cy="11735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pic>
        <p:nvPicPr>
          <p:cNvPr id="388" name="Google Shape;388;p3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389" name="Google Shape;389;p38"/>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Shaders and Shader Program</a:t>
            </a:r>
            <a:endParaRPr b="0" i="0" sz="4400" u="none" cap="none" strike="noStrike">
              <a:solidFill>
                <a:schemeClr val="lt1"/>
              </a:solidFill>
              <a:latin typeface="Calibri"/>
              <a:ea typeface="Calibri"/>
              <a:cs typeface="Calibri"/>
              <a:sym typeface="Calibri"/>
            </a:endParaRPr>
          </a:p>
        </p:txBody>
      </p:sp>
      <p:sp>
        <p:nvSpPr>
          <p:cNvPr id="390" name="Google Shape;390;p38"/>
          <p:cNvSpPr txBox="1"/>
          <p:nvPr/>
        </p:nvSpPr>
        <p:spPr>
          <a:xfrm>
            <a:off x="2057232" y="1402594"/>
            <a:ext cx="920594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Now we connect the shaders in a program and tell WebGL to use the program.</a:t>
            </a:r>
            <a:endParaRPr b="0" i="0" sz="1800" u="none" cap="none" strike="noStrike">
              <a:solidFill>
                <a:schemeClr val="dk1"/>
              </a:solidFill>
              <a:latin typeface="Calibri"/>
              <a:ea typeface="Calibri"/>
              <a:cs typeface="Calibri"/>
              <a:sym typeface="Calibri"/>
            </a:endParaRPr>
          </a:p>
        </p:txBody>
      </p:sp>
      <p:pic>
        <p:nvPicPr>
          <p:cNvPr id="391" name="Google Shape;391;p38"/>
          <p:cNvPicPr preferRelativeResize="0"/>
          <p:nvPr/>
        </p:nvPicPr>
        <p:blipFill rotWithShape="1">
          <a:blip r:embed="rId4">
            <a:alphaModFix/>
          </a:blip>
          <a:srcRect b="0" l="0" r="0" t="0"/>
          <a:stretch/>
        </p:blipFill>
        <p:spPr>
          <a:xfrm>
            <a:off x="2712427" y="2293521"/>
            <a:ext cx="6767146" cy="22709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3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398" name="Google Shape;398;p39"/>
          <p:cNvSpPr txBox="1"/>
          <p:nvPr/>
        </p:nvSpPr>
        <p:spPr>
          <a:xfrm>
            <a:off x="0" y="2573242"/>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Step 3: Linking Buffers and Shaders</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4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405" name="Google Shape;405;p40"/>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Linking Buffers and Shaders</a:t>
            </a:r>
            <a:endParaRPr b="0" i="0" sz="4400" u="none" cap="none" strike="noStrike">
              <a:solidFill>
                <a:schemeClr val="lt1"/>
              </a:solidFill>
              <a:latin typeface="Calibri"/>
              <a:ea typeface="Calibri"/>
              <a:cs typeface="Calibri"/>
              <a:sym typeface="Calibri"/>
            </a:endParaRPr>
          </a:p>
        </p:txBody>
      </p:sp>
      <p:sp>
        <p:nvSpPr>
          <p:cNvPr id="406" name="Google Shape;406;p40"/>
          <p:cNvSpPr txBox="1"/>
          <p:nvPr/>
        </p:nvSpPr>
        <p:spPr>
          <a:xfrm>
            <a:off x="3167974" y="1599277"/>
            <a:ext cx="585605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is all the code necessary to link the buffers and shaders.</a:t>
            </a:r>
            <a:endParaRPr b="0" i="0" sz="1400" u="none" cap="none" strike="noStrike">
              <a:solidFill>
                <a:srgbClr val="000000"/>
              </a:solidFill>
              <a:latin typeface="Arial"/>
              <a:ea typeface="Arial"/>
              <a:cs typeface="Arial"/>
              <a:sym typeface="Arial"/>
            </a:endParaRPr>
          </a:p>
        </p:txBody>
      </p:sp>
      <p:pic>
        <p:nvPicPr>
          <p:cNvPr id="407" name="Google Shape;407;p40"/>
          <p:cNvPicPr preferRelativeResize="0"/>
          <p:nvPr/>
        </p:nvPicPr>
        <p:blipFill rotWithShape="1">
          <a:blip r:embed="rId4">
            <a:alphaModFix/>
          </a:blip>
          <a:srcRect b="0" l="0" r="0" t="0"/>
          <a:stretch/>
        </p:blipFill>
        <p:spPr>
          <a:xfrm>
            <a:off x="2540962" y="2304952"/>
            <a:ext cx="7110076" cy="224809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4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414" name="Google Shape;414;p41"/>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Linking Buffers and Shaders</a:t>
            </a:r>
            <a:endParaRPr b="0" i="0" sz="4400" u="none" cap="none" strike="noStrike">
              <a:solidFill>
                <a:schemeClr val="lt1"/>
              </a:solidFill>
              <a:latin typeface="Calibri"/>
              <a:ea typeface="Calibri"/>
              <a:cs typeface="Calibri"/>
              <a:sym typeface="Calibri"/>
            </a:endParaRPr>
          </a:p>
        </p:txBody>
      </p:sp>
      <p:sp>
        <p:nvSpPr>
          <p:cNvPr id="415" name="Google Shape;415;p41"/>
          <p:cNvSpPr txBox="1"/>
          <p:nvPr/>
        </p:nvSpPr>
        <p:spPr>
          <a:xfrm>
            <a:off x="1193258" y="1493781"/>
            <a:ext cx="980548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These 2 lines tell WebGL where to insert our Buffers into the shaders and how to interpret the Buffers.</a:t>
            </a:r>
            <a:endParaRPr b="0" i="0" sz="1800" u="none" cap="none" strike="noStrike">
              <a:solidFill>
                <a:schemeClr val="dk1"/>
              </a:solidFill>
              <a:latin typeface="Calibri"/>
              <a:ea typeface="Calibri"/>
              <a:cs typeface="Calibri"/>
              <a:sym typeface="Calibri"/>
            </a:endParaRPr>
          </a:p>
        </p:txBody>
      </p:sp>
      <p:pic>
        <p:nvPicPr>
          <p:cNvPr id="416" name="Google Shape;416;p41"/>
          <p:cNvPicPr preferRelativeResize="0"/>
          <p:nvPr/>
        </p:nvPicPr>
        <p:blipFill rotWithShape="1">
          <a:blip r:embed="rId4">
            <a:alphaModFix/>
          </a:blip>
          <a:srcRect b="23432" l="0" r="0" t="28148"/>
          <a:stretch/>
        </p:blipFill>
        <p:spPr>
          <a:xfrm>
            <a:off x="2540960" y="2814959"/>
            <a:ext cx="7110076" cy="10884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10" name="Google Shape;110;p15"/>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The HTML</a:t>
            </a:r>
            <a:endParaRPr b="0" i="0" sz="4400" u="none" cap="none" strike="noStrike">
              <a:solidFill>
                <a:schemeClr val="lt1"/>
              </a:solidFill>
              <a:latin typeface="Calibri"/>
              <a:ea typeface="Calibri"/>
              <a:cs typeface="Calibri"/>
              <a:sym typeface="Calibri"/>
            </a:endParaRPr>
          </a:p>
        </p:txBody>
      </p:sp>
      <p:sp>
        <p:nvSpPr>
          <p:cNvPr id="111" name="Google Shape;111;p15"/>
          <p:cNvSpPr txBox="1"/>
          <p:nvPr/>
        </p:nvSpPr>
        <p:spPr>
          <a:xfrm>
            <a:off x="3401438" y="4633997"/>
            <a:ext cx="5389124"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Our actual WebGL code goes into index.js</a:t>
            </a:r>
            <a:endParaRPr b="0" i="0" sz="1400" u="none" cap="none" strike="noStrike">
              <a:solidFill>
                <a:srgbClr val="000000"/>
              </a:solidFill>
              <a:latin typeface="Arial"/>
              <a:ea typeface="Arial"/>
              <a:cs typeface="Arial"/>
              <a:sym typeface="Arial"/>
            </a:endParaRPr>
          </a:p>
        </p:txBody>
      </p:sp>
      <p:pic>
        <p:nvPicPr>
          <p:cNvPr id="112" name="Google Shape;112;p15"/>
          <p:cNvPicPr preferRelativeResize="0"/>
          <p:nvPr/>
        </p:nvPicPr>
        <p:blipFill rotWithShape="1">
          <a:blip r:embed="rId4">
            <a:alphaModFix/>
          </a:blip>
          <a:srcRect b="23394" l="0" r="0" t="0"/>
          <a:stretch/>
        </p:blipFill>
        <p:spPr>
          <a:xfrm>
            <a:off x="2601927" y="1176504"/>
            <a:ext cx="6988146" cy="2422730"/>
          </a:xfrm>
          <a:prstGeom prst="rect">
            <a:avLst/>
          </a:prstGeom>
          <a:noFill/>
          <a:ln>
            <a:noFill/>
          </a:ln>
        </p:spPr>
      </p:pic>
      <p:pic>
        <p:nvPicPr>
          <p:cNvPr id="113" name="Google Shape;113;p15"/>
          <p:cNvPicPr preferRelativeResize="0"/>
          <p:nvPr/>
        </p:nvPicPr>
        <p:blipFill rotWithShape="1">
          <a:blip r:embed="rId4">
            <a:alphaModFix/>
          </a:blip>
          <a:srcRect b="0" l="0" r="0" t="86075"/>
          <a:stretch/>
        </p:blipFill>
        <p:spPr>
          <a:xfrm>
            <a:off x="2601927" y="3599234"/>
            <a:ext cx="6988146" cy="4403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pic>
        <p:nvPicPr>
          <p:cNvPr id="422" name="Google Shape;422;p4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423" name="Google Shape;423;p42"/>
          <p:cNvSpPr txBox="1"/>
          <p:nvPr/>
        </p:nvSpPr>
        <p:spPr>
          <a:xfrm>
            <a:off x="0" y="2573242"/>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Step 4: Drawing</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4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430" name="Google Shape;430;p43"/>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Drawing</a:t>
            </a:r>
            <a:endParaRPr b="0" i="0" sz="4400" u="none" cap="none" strike="noStrike">
              <a:solidFill>
                <a:schemeClr val="lt1"/>
              </a:solidFill>
              <a:latin typeface="Calibri"/>
              <a:ea typeface="Calibri"/>
              <a:cs typeface="Calibri"/>
              <a:sym typeface="Calibri"/>
            </a:endParaRPr>
          </a:p>
        </p:txBody>
      </p:sp>
      <p:sp>
        <p:nvSpPr>
          <p:cNvPr id="431" name="Google Shape;431;p43"/>
          <p:cNvSpPr txBox="1"/>
          <p:nvPr/>
        </p:nvSpPr>
        <p:spPr>
          <a:xfrm>
            <a:off x="3783164" y="1514738"/>
            <a:ext cx="462567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line tells WebGL to start drawing triangles.</a:t>
            </a:r>
            <a:endParaRPr b="0" i="0" sz="1800" u="none" cap="none" strike="noStrike">
              <a:solidFill>
                <a:schemeClr val="dk1"/>
              </a:solidFill>
              <a:latin typeface="Calibri"/>
              <a:ea typeface="Calibri"/>
              <a:cs typeface="Calibri"/>
              <a:sym typeface="Calibri"/>
            </a:endParaRPr>
          </a:p>
        </p:txBody>
      </p:sp>
      <p:pic>
        <p:nvPicPr>
          <p:cNvPr id="432" name="Google Shape;432;p43"/>
          <p:cNvPicPr preferRelativeResize="0"/>
          <p:nvPr/>
        </p:nvPicPr>
        <p:blipFill rotWithShape="1">
          <a:blip r:embed="rId4">
            <a:alphaModFix/>
          </a:blip>
          <a:srcRect b="0" l="0" r="0" t="72761"/>
          <a:stretch/>
        </p:blipFill>
        <p:spPr>
          <a:xfrm>
            <a:off x="2883890" y="3056524"/>
            <a:ext cx="6424217" cy="5646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pic>
        <p:nvPicPr>
          <p:cNvPr id="438" name="Google Shape;438;p4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439" name="Google Shape;439;p44"/>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The result</a:t>
            </a:r>
            <a:endParaRPr b="0" i="0" sz="1400" u="none" cap="none" strike="noStrike">
              <a:solidFill>
                <a:srgbClr val="000000"/>
              </a:solidFill>
              <a:latin typeface="Arial"/>
              <a:ea typeface="Arial"/>
              <a:cs typeface="Arial"/>
              <a:sym typeface="Arial"/>
            </a:endParaRPr>
          </a:p>
        </p:txBody>
      </p:sp>
      <p:pic>
        <p:nvPicPr>
          <p:cNvPr id="440" name="Google Shape;440;p44"/>
          <p:cNvPicPr preferRelativeResize="0"/>
          <p:nvPr/>
        </p:nvPicPr>
        <p:blipFill rotWithShape="1">
          <a:blip r:embed="rId4">
            <a:alphaModFix/>
          </a:blip>
          <a:srcRect b="0" l="0" r="0" t="0"/>
          <a:stretch/>
        </p:blipFill>
        <p:spPr>
          <a:xfrm>
            <a:off x="2998201" y="1089457"/>
            <a:ext cx="6195597" cy="467908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pic>
        <p:nvPicPr>
          <p:cNvPr id="446" name="Google Shape;446;p4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447" name="Google Shape;447;p45"/>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Afsluiting</a:t>
            </a:r>
            <a:endParaRPr b="0" i="0" sz="4400" u="none" cap="none" strike="noStrike">
              <a:solidFill>
                <a:schemeClr val="lt1"/>
              </a:solidFill>
              <a:latin typeface="Calibri"/>
              <a:ea typeface="Calibri"/>
              <a:cs typeface="Calibri"/>
              <a:sym typeface="Calibri"/>
            </a:endParaRPr>
          </a:p>
        </p:txBody>
      </p:sp>
      <p:sp>
        <p:nvSpPr>
          <p:cNvPr id="448" name="Google Shape;448;p45"/>
          <p:cNvSpPr txBox="1"/>
          <p:nvPr/>
        </p:nvSpPr>
        <p:spPr>
          <a:xfrm>
            <a:off x="4140293" y="3329999"/>
            <a:ext cx="3911414"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Thanks for listening.</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6"/>
          <p:cNvSpPr/>
          <p:nvPr/>
        </p:nvSpPr>
        <p:spPr>
          <a:xfrm>
            <a:off x="0" y="0"/>
            <a:ext cx="12192000"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47"/>
          <p:cNvSpPr txBox="1"/>
          <p:nvPr>
            <p:ph idx="1" type="subTitle"/>
          </p:nvPr>
        </p:nvSpPr>
        <p:spPr>
          <a:xfrm>
            <a:off x="1523998" y="5478508"/>
            <a:ext cx="9144000" cy="40061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Presentation by: Quincy Jacobs</a:t>
            </a:r>
            <a:endParaRPr b="0" i="0" sz="2000" u="none" cap="none" strike="noStrike">
              <a:solidFill>
                <a:schemeClr val="dk1"/>
              </a:solidFill>
              <a:latin typeface="Calibri"/>
              <a:ea typeface="Calibri"/>
              <a:cs typeface="Calibri"/>
              <a:sym typeface="Calibri"/>
            </a:endParaRPr>
          </a:p>
        </p:txBody>
      </p:sp>
      <p:pic>
        <p:nvPicPr>
          <p:cNvPr id="460" name="Google Shape;460;p47"/>
          <p:cNvPicPr preferRelativeResize="0"/>
          <p:nvPr/>
        </p:nvPicPr>
        <p:blipFill rotWithShape="1">
          <a:blip r:embed="rId3">
            <a:alphaModFix/>
          </a:blip>
          <a:srcRect b="0" l="0" r="0" t="0"/>
          <a:stretch/>
        </p:blipFill>
        <p:spPr>
          <a:xfrm>
            <a:off x="0" y="0"/>
            <a:ext cx="12192000" cy="1587260"/>
          </a:xfrm>
          <a:prstGeom prst="rect">
            <a:avLst/>
          </a:prstGeom>
          <a:noFill/>
          <a:ln>
            <a:noFill/>
          </a:ln>
        </p:spPr>
      </p:pic>
      <p:pic>
        <p:nvPicPr>
          <p:cNvPr id="461" name="Google Shape;461;p47"/>
          <p:cNvPicPr preferRelativeResize="0"/>
          <p:nvPr/>
        </p:nvPicPr>
        <p:blipFill rotWithShape="1">
          <a:blip r:embed="rId4">
            <a:alphaModFix/>
          </a:blip>
          <a:srcRect b="0" l="0" r="0" t="0"/>
          <a:stretch/>
        </p:blipFill>
        <p:spPr>
          <a:xfrm>
            <a:off x="2560805" y="1466566"/>
            <a:ext cx="7070387" cy="2945995"/>
          </a:xfrm>
          <a:prstGeom prst="rect">
            <a:avLst/>
          </a:prstGeom>
          <a:noFill/>
          <a:ln>
            <a:noFill/>
          </a:ln>
        </p:spPr>
      </p:pic>
      <p:sp>
        <p:nvSpPr>
          <p:cNvPr id="462" name="Google Shape;462;p47"/>
          <p:cNvSpPr/>
          <p:nvPr/>
        </p:nvSpPr>
        <p:spPr>
          <a:xfrm>
            <a:off x="5175938" y="4384919"/>
            <a:ext cx="1840119"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0" i="0" lang="en-US" sz="5400" u="none" cap="none" strike="noStrike">
                <a:solidFill>
                  <a:schemeClr val="dk1"/>
                </a:solidFill>
                <a:latin typeface="Calibri"/>
                <a:ea typeface="Calibri"/>
                <a:cs typeface="Calibri"/>
                <a:sym typeface="Calibri"/>
              </a:rPr>
              <a:t>Part II</a:t>
            </a:r>
            <a:endParaRPr b="0" i="0" sz="54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id="468" name="Google Shape;468;p4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469" name="Google Shape;469;p48"/>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Session preview</a:t>
            </a:r>
            <a:endParaRPr b="0" i="0" sz="4400" u="none" cap="none" strike="noStrike">
              <a:solidFill>
                <a:schemeClr val="lt1"/>
              </a:solidFill>
              <a:latin typeface="Calibri"/>
              <a:ea typeface="Calibri"/>
              <a:cs typeface="Calibri"/>
              <a:sym typeface="Calibri"/>
            </a:endParaRPr>
          </a:p>
        </p:txBody>
      </p:sp>
      <p:sp>
        <p:nvSpPr>
          <p:cNvPr id="470" name="Google Shape;470;p48"/>
          <p:cNvSpPr txBox="1"/>
          <p:nvPr/>
        </p:nvSpPr>
        <p:spPr>
          <a:xfrm>
            <a:off x="4201379" y="1587260"/>
            <a:ext cx="378924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session will focus on these points:</a:t>
            </a:r>
            <a:endParaRPr b="0" i="0" sz="1800" u="none" cap="none" strike="noStrike">
              <a:solidFill>
                <a:schemeClr val="dk1"/>
              </a:solidFill>
              <a:latin typeface="Calibri"/>
              <a:ea typeface="Calibri"/>
              <a:cs typeface="Calibri"/>
              <a:sym typeface="Calibri"/>
            </a:endParaRPr>
          </a:p>
        </p:txBody>
      </p:sp>
      <p:sp>
        <p:nvSpPr>
          <p:cNvPr id="471" name="Google Shape;471;p48"/>
          <p:cNvSpPr txBox="1"/>
          <p:nvPr/>
        </p:nvSpPr>
        <p:spPr>
          <a:xfrm>
            <a:off x="3646423" y="2662267"/>
            <a:ext cx="5041380" cy="175432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Colors array and (color) Vertex Buffer Object</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Combining the Color and Position Vertex Buffers</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Transformations and the math behind them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Part 1: 2D vectors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Google Shape;477;p4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478" name="Google Shape;478;p49"/>
          <p:cNvSpPr txBox="1"/>
          <p:nvPr/>
        </p:nvSpPr>
        <p:spPr>
          <a:xfrm>
            <a:off x="0" y="2573242"/>
            <a:ext cx="12192000" cy="144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Step 1: Colors array and </a:t>
            </a:r>
            <a:endParaRPr b="0" i="0" sz="4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(color) Vertex Buffer Object</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0"/>
          <p:cNvSpPr/>
          <p:nvPr/>
        </p:nvSpPr>
        <p:spPr>
          <a:xfrm>
            <a:off x="8365825" y="2873767"/>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 name="Google Shape;485;p50"/>
          <p:cNvSpPr/>
          <p:nvPr/>
        </p:nvSpPr>
        <p:spPr>
          <a:xfrm>
            <a:off x="5318341" y="2871106"/>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p50"/>
          <p:cNvSpPr/>
          <p:nvPr/>
        </p:nvSpPr>
        <p:spPr>
          <a:xfrm>
            <a:off x="2270857" y="2871106"/>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87" name="Google Shape;487;p5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488" name="Google Shape;488;p50"/>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Colors array and (color) Vertex Buffer Object</a:t>
            </a:r>
            <a:endParaRPr b="0" i="0" sz="4400" u="none" cap="none" strike="noStrike">
              <a:solidFill>
                <a:schemeClr val="lt1"/>
              </a:solidFill>
              <a:latin typeface="Calibri"/>
              <a:ea typeface="Calibri"/>
              <a:cs typeface="Calibri"/>
              <a:sym typeface="Calibri"/>
            </a:endParaRPr>
          </a:p>
        </p:txBody>
      </p:sp>
      <p:sp>
        <p:nvSpPr>
          <p:cNvPr id="489" name="Google Shape;489;p50"/>
          <p:cNvSpPr txBox="1"/>
          <p:nvPr/>
        </p:nvSpPr>
        <p:spPr>
          <a:xfrm>
            <a:off x="2032605" y="1709029"/>
            <a:ext cx="812678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Similar to the position vertex array the color vertex array will have 3 elements: r, g, b. </a:t>
            </a:r>
            <a:endParaRPr b="0" i="0" sz="1800" u="none" cap="none" strike="noStrike">
              <a:solidFill>
                <a:schemeClr val="dk1"/>
              </a:solidFill>
              <a:latin typeface="Calibri"/>
              <a:ea typeface="Calibri"/>
              <a:cs typeface="Calibri"/>
              <a:sym typeface="Calibri"/>
            </a:endParaRPr>
          </a:p>
        </p:txBody>
      </p:sp>
      <p:sp>
        <p:nvSpPr>
          <p:cNvPr id="490" name="Google Shape;490;p50"/>
          <p:cNvSpPr/>
          <p:nvPr/>
        </p:nvSpPr>
        <p:spPr>
          <a:xfrm>
            <a:off x="2270857" y="3350422"/>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R</a:t>
            </a:r>
            <a:endParaRPr b="0" i="0" sz="1400" u="none" cap="none" strike="noStrike">
              <a:solidFill>
                <a:srgbClr val="000000"/>
              </a:solidFill>
              <a:latin typeface="Arial"/>
              <a:ea typeface="Arial"/>
              <a:cs typeface="Arial"/>
              <a:sym typeface="Arial"/>
            </a:endParaRPr>
          </a:p>
        </p:txBody>
      </p:sp>
      <p:sp>
        <p:nvSpPr>
          <p:cNvPr id="491" name="Google Shape;491;p50"/>
          <p:cNvSpPr/>
          <p:nvPr/>
        </p:nvSpPr>
        <p:spPr>
          <a:xfrm>
            <a:off x="3286685" y="3350422"/>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G</a:t>
            </a:r>
            <a:endParaRPr b="0" i="0" sz="1600" u="none" cap="none" strike="noStrike">
              <a:solidFill>
                <a:schemeClr val="lt1"/>
              </a:solidFill>
              <a:latin typeface="Calibri"/>
              <a:ea typeface="Calibri"/>
              <a:cs typeface="Calibri"/>
              <a:sym typeface="Calibri"/>
            </a:endParaRPr>
          </a:p>
        </p:txBody>
      </p:sp>
      <p:sp>
        <p:nvSpPr>
          <p:cNvPr id="492" name="Google Shape;492;p50"/>
          <p:cNvSpPr/>
          <p:nvPr/>
        </p:nvSpPr>
        <p:spPr>
          <a:xfrm>
            <a:off x="4302513" y="3350422"/>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B</a:t>
            </a:r>
            <a:endParaRPr b="0" i="0" sz="1600" u="none" cap="none" strike="noStrike">
              <a:solidFill>
                <a:schemeClr val="lt1"/>
              </a:solidFill>
              <a:latin typeface="Calibri"/>
              <a:ea typeface="Calibri"/>
              <a:cs typeface="Calibri"/>
              <a:sym typeface="Calibri"/>
            </a:endParaRPr>
          </a:p>
        </p:txBody>
      </p:sp>
      <p:sp>
        <p:nvSpPr>
          <p:cNvPr id="493" name="Google Shape;493;p50"/>
          <p:cNvSpPr/>
          <p:nvPr/>
        </p:nvSpPr>
        <p:spPr>
          <a:xfrm>
            <a:off x="5318341" y="3350422"/>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R</a:t>
            </a:r>
            <a:endParaRPr b="0" i="0" sz="1600" u="none" cap="none" strike="noStrike">
              <a:solidFill>
                <a:schemeClr val="lt1"/>
              </a:solidFill>
              <a:latin typeface="Calibri"/>
              <a:ea typeface="Calibri"/>
              <a:cs typeface="Calibri"/>
              <a:sym typeface="Calibri"/>
            </a:endParaRPr>
          </a:p>
        </p:txBody>
      </p:sp>
      <p:sp>
        <p:nvSpPr>
          <p:cNvPr id="494" name="Google Shape;494;p50"/>
          <p:cNvSpPr/>
          <p:nvPr/>
        </p:nvSpPr>
        <p:spPr>
          <a:xfrm>
            <a:off x="6334169" y="3350422"/>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G</a:t>
            </a:r>
            <a:endParaRPr b="0" i="0" sz="1600" u="none" cap="none" strike="noStrike">
              <a:solidFill>
                <a:schemeClr val="lt1"/>
              </a:solidFill>
              <a:latin typeface="Calibri"/>
              <a:ea typeface="Calibri"/>
              <a:cs typeface="Calibri"/>
              <a:sym typeface="Calibri"/>
            </a:endParaRPr>
          </a:p>
        </p:txBody>
      </p:sp>
      <p:sp>
        <p:nvSpPr>
          <p:cNvPr id="495" name="Google Shape;495;p50"/>
          <p:cNvSpPr/>
          <p:nvPr/>
        </p:nvSpPr>
        <p:spPr>
          <a:xfrm>
            <a:off x="7349997" y="3350422"/>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B</a:t>
            </a:r>
            <a:endParaRPr b="0" i="0" sz="1600" u="none" cap="none" strike="noStrike">
              <a:solidFill>
                <a:schemeClr val="lt1"/>
              </a:solidFill>
              <a:latin typeface="Calibri"/>
              <a:ea typeface="Calibri"/>
              <a:cs typeface="Calibri"/>
              <a:sym typeface="Calibri"/>
            </a:endParaRPr>
          </a:p>
        </p:txBody>
      </p:sp>
      <p:sp>
        <p:nvSpPr>
          <p:cNvPr id="496" name="Google Shape;496;p50"/>
          <p:cNvSpPr/>
          <p:nvPr/>
        </p:nvSpPr>
        <p:spPr>
          <a:xfrm>
            <a:off x="8365825" y="3350422"/>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R</a:t>
            </a:r>
            <a:endParaRPr b="0" i="0" sz="1400" u="none" cap="none" strike="noStrike">
              <a:solidFill>
                <a:srgbClr val="000000"/>
              </a:solidFill>
              <a:latin typeface="Arial"/>
              <a:ea typeface="Arial"/>
              <a:cs typeface="Arial"/>
              <a:sym typeface="Arial"/>
            </a:endParaRPr>
          </a:p>
        </p:txBody>
      </p:sp>
      <p:sp>
        <p:nvSpPr>
          <p:cNvPr id="497" name="Google Shape;497;p50"/>
          <p:cNvSpPr/>
          <p:nvPr/>
        </p:nvSpPr>
        <p:spPr>
          <a:xfrm>
            <a:off x="9381653" y="3350422"/>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G</a:t>
            </a:r>
            <a:endParaRPr b="0" i="0" sz="1600" u="none" cap="none" strike="noStrike">
              <a:solidFill>
                <a:schemeClr val="lt1"/>
              </a:solidFill>
              <a:latin typeface="Calibri"/>
              <a:ea typeface="Calibri"/>
              <a:cs typeface="Calibri"/>
              <a:sym typeface="Calibri"/>
            </a:endParaRPr>
          </a:p>
        </p:txBody>
      </p:sp>
      <p:sp>
        <p:nvSpPr>
          <p:cNvPr id="498" name="Google Shape;498;p50"/>
          <p:cNvSpPr/>
          <p:nvPr/>
        </p:nvSpPr>
        <p:spPr>
          <a:xfrm>
            <a:off x="10397481" y="3350422"/>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B</a:t>
            </a:r>
            <a:endParaRPr b="0" i="0" sz="1600" u="none" cap="none" strike="noStrike">
              <a:solidFill>
                <a:schemeClr val="lt1"/>
              </a:solidFill>
              <a:latin typeface="Calibri"/>
              <a:ea typeface="Calibri"/>
              <a:cs typeface="Calibri"/>
              <a:sym typeface="Calibri"/>
            </a:endParaRPr>
          </a:p>
        </p:txBody>
      </p:sp>
      <p:sp>
        <p:nvSpPr>
          <p:cNvPr id="499" name="Google Shape;499;p50"/>
          <p:cNvSpPr/>
          <p:nvPr/>
        </p:nvSpPr>
        <p:spPr>
          <a:xfrm>
            <a:off x="415662" y="3350422"/>
            <a:ext cx="1678734"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VERTEX BUFFER</a:t>
            </a:r>
            <a:endParaRPr b="0" i="0" sz="1800" u="none" cap="none" strike="noStrike">
              <a:solidFill>
                <a:schemeClr val="lt1"/>
              </a:solidFill>
              <a:latin typeface="Calibri"/>
              <a:ea typeface="Calibri"/>
              <a:cs typeface="Calibri"/>
              <a:sym typeface="Calibri"/>
            </a:endParaRPr>
          </a:p>
        </p:txBody>
      </p:sp>
      <p:sp>
        <p:nvSpPr>
          <p:cNvPr id="500" name="Google Shape;500;p50"/>
          <p:cNvSpPr txBox="1"/>
          <p:nvPr/>
        </p:nvSpPr>
        <p:spPr>
          <a:xfrm>
            <a:off x="11488366" y="3350422"/>
            <a:ext cx="53685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501" name="Google Shape;501;p50"/>
          <p:cNvSpPr txBox="1"/>
          <p:nvPr/>
        </p:nvSpPr>
        <p:spPr>
          <a:xfrm>
            <a:off x="4150227" y="5057567"/>
            <a:ext cx="389154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How does WebGL interpret color data?</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pic>
        <p:nvPicPr>
          <p:cNvPr id="507" name="Google Shape;507;p5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508" name="Google Shape;508;p51"/>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Colors array and (color) Vertex Buffer Object</a:t>
            </a:r>
            <a:endParaRPr b="0" i="0" sz="4400" u="none" cap="none" strike="noStrike">
              <a:solidFill>
                <a:schemeClr val="lt1"/>
              </a:solidFill>
              <a:latin typeface="Calibri"/>
              <a:ea typeface="Calibri"/>
              <a:cs typeface="Calibri"/>
              <a:sym typeface="Calibri"/>
            </a:endParaRPr>
          </a:p>
        </p:txBody>
      </p:sp>
      <p:sp>
        <p:nvSpPr>
          <p:cNvPr id="509" name="Google Shape;509;p51"/>
          <p:cNvSpPr txBox="1"/>
          <p:nvPr/>
        </p:nvSpPr>
        <p:spPr>
          <a:xfrm>
            <a:off x="2484566" y="1684978"/>
            <a:ext cx="668337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WebGL takes in positive floats as RGBA color values between 0 and 1</a:t>
            </a:r>
            <a:endParaRPr b="0" i="0" sz="1800" u="none" cap="none" strike="noStrike">
              <a:solidFill>
                <a:schemeClr val="dk1"/>
              </a:solidFill>
              <a:latin typeface="Calibri"/>
              <a:ea typeface="Calibri"/>
              <a:cs typeface="Calibri"/>
              <a:sym typeface="Calibri"/>
            </a:endParaRPr>
          </a:p>
        </p:txBody>
      </p:sp>
      <p:sp>
        <p:nvSpPr>
          <p:cNvPr id="510" name="Google Shape;510;p51"/>
          <p:cNvSpPr/>
          <p:nvPr/>
        </p:nvSpPr>
        <p:spPr>
          <a:xfrm>
            <a:off x="4810428" y="2184924"/>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R</a:t>
            </a:r>
            <a:endParaRPr b="0" i="0" sz="1400" u="none" cap="none" strike="noStrike">
              <a:solidFill>
                <a:srgbClr val="000000"/>
              </a:solidFill>
              <a:latin typeface="Arial"/>
              <a:ea typeface="Arial"/>
              <a:cs typeface="Arial"/>
              <a:sym typeface="Arial"/>
            </a:endParaRPr>
          </a:p>
        </p:txBody>
      </p:sp>
      <p:sp>
        <p:nvSpPr>
          <p:cNvPr id="511" name="Google Shape;511;p51"/>
          <p:cNvSpPr/>
          <p:nvPr/>
        </p:nvSpPr>
        <p:spPr>
          <a:xfrm>
            <a:off x="4810428" y="3099446"/>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G</a:t>
            </a:r>
            <a:endParaRPr b="0" i="0" sz="1600" u="none" cap="none" strike="noStrike">
              <a:solidFill>
                <a:schemeClr val="lt1"/>
              </a:solidFill>
              <a:latin typeface="Calibri"/>
              <a:ea typeface="Calibri"/>
              <a:cs typeface="Calibri"/>
              <a:sym typeface="Calibri"/>
            </a:endParaRPr>
          </a:p>
        </p:txBody>
      </p:sp>
      <p:sp>
        <p:nvSpPr>
          <p:cNvPr id="512" name="Google Shape;512;p51"/>
          <p:cNvSpPr/>
          <p:nvPr/>
        </p:nvSpPr>
        <p:spPr>
          <a:xfrm>
            <a:off x="4810428" y="4012553"/>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B</a:t>
            </a:r>
            <a:endParaRPr b="0" i="0" sz="1600" u="none" cap="none" strike="noStrike">
              <a:solidFill>
                <a:schemeClr val="lt1"/>
              </a:solidFill>
              <a:latin typeface="Calibri"/>
              <a:ea typeface="Calibri"/>
              <a:cs typeface="Calibri"/>
              <a:sym typeface="Calibri"/>
            </a:endParaRPr>
          </a:p>
        </p:txBody>
      </p:sp>
      <p:sp>
        <p:nvSpPr>
          <p:cNvPr id="513" name="Google Shape;513;p51"/>
          <p:cNvSpPr txBox="1"/>
          <p:nvPr/>
        </p:nvSpPr>
        <p:spPr>
          <a:xfrm>
            <a:off x="4095225" y="5388633"/>
            <a:ext cx="400154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What will the raw data look like in code?</a:t>
            </a:r>
            <a:endParaRPr b="0" i="0" sz="1800" u="none" cap="none" strike="noStrike">
              <a:solidFill>
                <a:schemeClr val="dk1"/>
              </a:solidFill>
              <a:latin typeface="Calibri"/>
              <a:ea typeface="Calibri"/>
              <a:cs typeface="Calibri"/>
              <a:sym typeface="Calibri"/>
            </a:endParaRPr>
          </a:p>
        </p:txBody>
      </p:sp>
      <p:sp>
        <p:nvSpPr>
          <p:cNvPr id="514" name="Google Shape;514;p51"/>
          <p:cNvSpPr/>
          <p:nvPr/>
        </p:nvSpPr>
        <p:spPr>
          <a:xfrm>
            <a:off x="5826255" y="2184924"/>
            <a:ext cx="1120445" cy="914400"/>
          </a:xfrm>
          <a:prstGeom prst="rect">
            <a:avLst/>
          </a:prstGeom>
          <a:solidFill>
            <a:schemeClr val="lt1"/>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0.0  …  1.0</a:t>
            </a:r>
            <a:endParaRPr b="0" i="0" sz="1600" u="none" cap="none" strike="noStrike">
              <a:solidFill>
                <a:schemeClr val="dk1"/>
              </a:solidFill>
              <a:latin typeface="Calibri"/>
              <a:ea typeface="Calibri"/>
              <a:cs typeface="Calibri"/>
              <a:sym typeface="Calibri"/>
            </a:endParaRPr>
          </a:p>
        </p:txBody>
      </p:sp>
      <p:sp>
        <p:nvSpPr>
          <p:cNvPr id="515" name="Google Shape;515;p51"/>
          <p:cNvSpPr/>
          <p:nvPr/>
        </p:nvSpPr>
        <p:spPr>
          <a:xfrm>
            <a:off x="5826254" y="3098092"/>
            <a:ext cx="1120445" cy="914400"/>
          </a:xfrm>
          <a:prstGeom prst="rect">
            <a:avLst/>
          </a:prstGeom>
          <a:solidFill>
            <a:schemeClr val="lt1"/>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0.0  …  1.0</a:t>
            </a:r>
            <a:endParaRPr b="0" i="0" sz="1600" u="none" cap="none" strike="noStrike">
              <a:solidFill>
                <a:schemeClr val="dk1"/>
              </a:solidFill>
              <a:latin typeface="Calibri"/>
              <a:ea typeface="Calibri"/>
              <a:cs typeface="Calibri"/>
              <a:sym typeface="Calibri"/>
            </a:endParaRPr>
          </a:p>
        </p:txBody>
      </p:sp>
      <p:sp>
        <p:nvSpPr>
          <p:cNvPr id="516" name="Google Shape;516;p51"/>
          <p:cNvSpPr/>
          <p:nvPr/>
        </p:nvSpPr>
        <p:spPr>
          <a:xfrm>
            <a:off x="5826253" y="4012553"/>
            <a:ext cx="1120445" cy="914400"/>
          </a:xfrm>
          <a:prstGeom prst="rect">
            <a:avLst/>
          </a:prstGeom>
          <a:solidFill>
            <a:schemeClr val="lt1"/>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0.0  …  1.0</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1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20" name="Google Shape;120;p16"/>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The CSS</a:t>
            </a:r>
            <a:endParaRPr b="0" i="0" sz="4400" u="none" cap="none" strike="noStrike">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pic>
        <p:nvPicPr>
          <p:cNvPr id="522" name="Google Shape;522;p5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523" name="Google Shape;523;p52"/>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Colors array and (color) Vertex Buffer Object</a:t>
            </a:r>
            <a:endParaRPr b="0" i="0" sz="4400" u="none" cap="none" strike="noStrike">
              <a:solidFill>
                <a:schemeClr val="lt1"/>
              </a:solidFill>
              <a:latin typeface="Calibri"/>
              <a:ea typeface="Calibri"/>
              <a:cs typeface="Calibri"/>
              <a:sym typeface="Calibri"/>
            </a:endParaRPr>
          </a:p>
        </p:txBody>
      </p:sp>
      <p:sp>
        <p:nvSpPr>
          <p:cNvPr id="524" name="Google Shape;524;p52"/>
          <p:cNvSpPr txBox="1"/>
          <p:nvPr/>
        </p:nvSpPr>
        <p:spPr>
          <a:xfrm>
            <a:off x="1505234" y="1685875"/>
            <a:ext cx="918152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array closely resembles the position array, and even the creation of the object is the same. </a:t>
            </a:r>
            <a:endParaRPr b="0" i="0" sz="1800" u="none" cap="none" strike="noStrike">
              <a:solidFill>
                <a:schemeClr val="dk1"/>
              </a:solidFill>
              <a:latin typeface="Calibri"/>
              <a:ea typeface="Calibri"/>
              <a:cs typeface="Calibri"/>
              <a:sym typeface="Calibri"/>
            </a:endParaRPr>
          </a:p>
        </p:txBody>
      </p:sp>
      <p:sp>
        <p:nvSpPr>
          <p:cNvPr id="525" name="Google Shape;525;p52"/>
          <p:cNvSpPr txBox="1"/>
          <p:nvPr/>
        </p:nvSpPr>
        <p:spPr>
          <a:xfrm>
            <a:off x="3876412" y="5392094"/>
            <a:ext cx="443917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Where do we insert our colors in the shader?</a:t>
            </a:r>
            <a:endParaRPr b="0" i="0" sz="1800" u="none" cap="none" strike="noStrike">
              <a:solidFill>
                <a:schemeClr val="dk1"/>
              </a:solidFill>
              <a:latin typeface="Calibri"/>
              <a:ea typeface="Calibri"/>
              <a:cs typeface="Calibri"/>
              <a:sym typeface="Calibri"/>
            </a:endParaRPr>
          </a:p>
        </p:txBody>
      </p:sp>
      <p:pic>
        <p:nvPicPr>
          <p:cNvPr id="526" name="Google Shape;526;p52"/>
          <p:cNvPicPr preferRelativeResize="0"/>
          <p:nvPr/>
        </p:nvPicPr>
        <p:blipFill rotWithShape="1">
          <a:blip r:embed="rId4">
            <a:alphaModFix/>
          </a:blip>
          <a:srcRect b="26760" l="0" r="0" t="0"/>
          <a:stretch/>
        </p:blipFill>
        <p:spPr>
          <a:xfrm>
            <a:off x="2156433" y="2369529"/>
            <a:ext cx="8093141" cy="2411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pic>
        <p:nvPicPr>
          <p:cNvPr id="532" name="Google Shape;532;p5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533" name="Google Shape;533;p53"/>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Colors array and (color) Vertex Buffer Object</a:t>
            </a:r>
            <a:endParaRPr b="0" i="0" sz="4400" u="none" cap="none" strike="noStrike">
              <a:solidFill>
                <a:schemeClr val="lt1"/>
              </a:solidFill>
              <a:latin typeface="Calibri"/>
              <a:ea typeface="Calibri"/>
              <a:cs typeface="Calibri"/>
              <a:sym typeface="Calibri"/>
            </a:endParaRPr>
          </a:p>
        </p:txBody>
      </p:sp>
      <p:sp>
        <p:nvSpPr>
          <p:cNvPr id="534" name="Google Shape;534;p53"/>
          <p:cNvSpPr txBox="1"/>
          <p:nvPr/>
        </p:nvSpPr>
        <p:spPr>
          <a:xfrm>
            <a:off x="1505234" y="1685875"/>
            <a:ext cx="918152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have to specify a new input variable in the Vertex Shader, and give it to the Fragment Shader</a:t>
            </a:r>
            <a:endParaRPr b="0" i="0" sz="1800" u="none" cap="none" strike="noStrike">
              <a:solidFill>
                <a:schemeClr val="dk1"/>
              </a:solidFill>
              <a:latin typeface="Calibri"/>
              <a:ea typeface="Calibri"/>
              <a:cs typeface="Calibri"/>
              <a:sym typeface="Calibri"/>
            </a:endParaRPr>
          </a:p>
        </p:txBody>
      </p:sp>
      <p:sp>
        <p:nvSpPr>
          <p:cNvPr id="535" name="Google Shape;535;p53"/>
          <p:cNvSpPr txBox="1"/>
          <p:nvPr/>
        </p:nvSpPr>
        <p:spPr>
          <a:xfrm>
            <a:off x="3558888" y="5382366"/>
            <a:ext cx="465798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Next we will tie everything together in the code</a:t>
            </a:r>
            <a:endParaRPr b="0" i="0" sz="1800" u="none" cap="none" strike="noStrike">
              <a:solidFill>
                <a:schemeClr val="dk1"/>
              </a:solidFill>
              <a:latin typeface="Calibri"/>
              <a:ea typeface="Calibri"/>
              <a:cs typeface="Calibri"/>
              <a:sym typeface="Calibri"/>
            </a:endParaRPr>
          </a:p>
        </p:txBody>
      </p:sp>
      <p:pic>
        <p:nvPicPr>
          <p:cNvPr id="536" name="Google Shape;536;p53"/>
          <p:cNvPicPr preferRelativeResize="0"/>
          <p:nvPr/>
        </p:nvPicPr>
        <p:blipFill rotWithShape="1">
          <a:blip r:embed="rId4">
            <a:alphaModFix/>
          </a:blip>
          <a:srcRect b="0" l="0" r="0" t="0"/>
          <a:stretch/>
        </p:blipFill>
        <p:spPr>
          <a:xfrm>
            <a:off x="6095998" y="2336690"/>
            <a:ext cx="5105842" cy="2773920"/>
          </a:xfrm>
          <a:prstGeom prst="rect">
            <a:avLst/>
          </a:prstGeom>
          <a:noFill/>
          <a:ln>
            <a:noFill/>
          </a:ln>
        </p:spPr>
      </p:pic>
      <p:pic>
        <p:nvPicPr>
          <p:cNvPr id="537" name="Google Shape;537;p53"/>
          <p:cNvPicPr preferRelativeResize="0"/>
          <p:nvPr/>
        </p:nvPicPr>
        <p:blipFill rotWithShape="1">
          <a:blip r:embed="rId5">
            <a:alphaModFix/>
          </a:blip>
          <a:srcRect b="0" l="0" r="0" t="0"/>
          <a:stretch/>
        </p:blipFill>
        <p:spPr>
          <a:xfrm>
            <a:off x="934451" y="2351931"/>
            <a:ext cx="4953429" cy="27434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pic>
        <p:nvPicPr>
          <p:cNvPr id="543" name="Google Shape;543;p54"/>
          <p:cNvPicPr preferRelativeResize="0"/>
          <p:nvPr/>
        </p:nvPicPr>
        <p:blipFill rotWithShape="1">
          <a:blip r:embed="rId3">
            <a:alphaModFix/>
          </a:blip>
          <a:srcRect b="44154" l="82298" r="0" t="0"/>
          <a:stretch/>
        </p:blipFill>
        <p:spPr>
          <a:xfrm>
            <a:off x="8852170" y="4488719"/>
            <a:ext cx="1237056" cy="1766166"/>
          </a:xfrm>
          <a:prstGeom prst="rect">
            <a:avLst/>
          </a:prstGeom>
          <a:noFill/>
          <a:ln>
            <a:noFill/>
          </a:ln>
        </p:spPr>
      </p:pic>
      <p:pic>
        <p:nvPicPr>
          <p:cNvPr id="544" name="Google Shape;544;p54"/>
          <p:cNvPicPr preferRelativeResize="0"/>
          <p:nvPr/>
        </p:nvPicPr>
        <p:blipFill rotWithShape="1">
          <a:blip r:embed="rId4">
            <a:alphaModFix/>
          </a:blip>
          <a:srcRect b="0" l="0" r="0" t="0"/>
          <a:stretch/>
        </p:blipFill>
        <p:spPr>
          <a:xfrm>
            <a:off x="0" y="0"/>
            <a:ext cx="12192000" cy="1587260"/>
          </a:xfrm>
          <a:prstGeom prst="rect">
            <a:avLst/>
          </a:prstGeom>
          <a:noFill/>
          <a:ln>
            <a:noFill/>
          </a:ln>
        </p:spPr>
      </p:pic>
      <p:sp>
        <p:nvSpPr>
          <p:cNvPr id="545" name="Google Shape;545;p54"/>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Colors array and (color) Vertex Buffer Object</a:t>
            </a:r>
            <a:endParaRPr b="0" i="0" sz="4400" u="none" cap="none" strike="noStrike">
              <a:solidFill>
                <a:schemeClr val="lt1"/>
              </a:solidFill>
              <a:latin typeface="Calibri"/>
              <a:ea typeface="Calibri"/>
              <a:cs typeface="Calibri"/>
              <a:sym typeface="Calibri"/>
            </a:endParaRPr>
          </a:p>
        </p:txBody>
      </p:sp>
      <p:sp>
        <p:nvSpPr>
          <p:cNvPr id="546" name="Google Shape;546;p54"/>
          <p:cNvSpPr txBox="1"/>
          <p:nvPr/>
        </p:nvSpPr>
        <p:spPr>
          <a:xfrm>
            <a:off x="3558888" y="5382366"/>
            <a:ext cx="465798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Next we will tie everything together in the code</a:t>
            </a:r>
            <a:endParaRPr b="0" i="0" sz="1800" u="none" cap="none" strike="noStrike">
              <a:solidFill>
                <a:schemeClr val="dk1"/>
              </a:solidFill>
              <a:latin typeface="Calibri"/>
              <a:ea typeface="Calibri"/>
              <a:cs typeface="Calibri"/>
              <a:sym typeface="Calibri"/>
            </a:endParaRPr>
          </a:p>
        </p:txBody>
      </p:sp>
      <p:pic>
        <p:nvPicPr>
          <p:cNvPr id="547" name="Google Shape;547;p54"/>
          <p:cNvPicPr preferRelativeResize="0"/>
          <p:nvPr/>
        </p:nvPicPr>
        <p:blipFill rotWithShape="1">
          <a:blip r:embed="rId5">
            <a:alphaModFix/>
          </a:blip>
          <a:srcRect b="0" l="0" r="0" t="0"/>
          <a:stretch/>
        </p:blipFill>
        <p:spPr>
          <a:xfrm>
            <a:off x="2102774" y="1150870"/>
            <a:ext cx="7986452" cy="3337849"/>
          </a:xfrm>
          <a:prstGeom prst="rect">
            <a:avLst/>
          </a:prstGeom>
          <a:noFill/>
          <a:ln>
            <a:noFill/>
          </a:ln>
        </p:spPr>
      </p:pic>
      <p:pic>
        <p:nvPicPr>
          <p:cNvPr id="548" name="Google Shape;548;p54"/>
          <p:cNvPicPr preferRelativeResize="0"/>
          <p:nvPr/>
        </p:nvPicPr>
        <p:blipFill rotWithShape="1">
          <a:blip r:embed="rId6">
            <a:alphaModFix/>
          </a:blip>
          <a:srcRect b="0" l="0" r="0" t="0"/>
          <a:stretch/>
        </p:blipFill>
        <p:spPr>
          <a:xfrm>
            <a:off x="2102774" y="4457974"/>
            <a:ext cx="6805250" cy="179085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pic>
        <p:nvPicPr>
          <p:cNvPr id="554" name="Google Shape;554;p5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555" name="Google Shape;555;p55"/>
          <p:cNvSpPr txBox="1"/>
          <p:nvPr/>
        </p:nvSpPr>
        <p:spPr>
          <a:xfrm>
            <a:off x="0" y="2573242"/>
            <a:ext cx="12192000" cy="144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Step 2: Combining the Color and </a:t>
            </a:r>
            <a:endParaRPr b="0" i="0" sz="4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Position Vertex Buffers</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6"/>
          <p:cNvSpPr/>
          <p:nvPr/>
        </p:nvSpPr>
        <p:spPr>
          <a:xfrm>
            <a:off x="8365825" y="3354405"/>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56"/>
          <p:cNvSpPr/>
          <p:nvPr/>
        </p:nvSpPr>
        <p:spPr>
          <a:xfrm>
            <a:off x="5318341" y="3351744"/>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3" name="Google Shape;563;p56"/>
          <p:cNvSpPr/>
          <p:nvPr/>
        </p:nvSpPr>
        <p:spPr>
          <a:xfrm>
            <a:off x="2270857" y="3351744"/>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64" name="Google Shape;564;p5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565" name="Google Shape;565;p56"/>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Combining the Color and Position Vertex Buffers</a:t>
            </a:r>
            <a:endParaRPr b="0" i="0" sz="1400" u="none" cap="none" strike="noStrike">
              <a:solidFill>
                <a:srgbClr val="000000"/>
              </a:solidFill>
              <a:latin typeface="Arial"/>
              <a:ea typeface="Arial"/>
              <a:cs typeface="Arial"/>
              <a:sym typeface="Arial"/>
            </a:endParaRPr>
          </a:p>
        </p:txBody>
      </p:sp>
      <p:sp>
        <p:nvSpPr>
          <p:cNvPr id="566" name="Google Shape;566;p56"/>
          <p:cNvSpPr/>
          <p:nvPr/>
        </p:nvSpPr>
        <p:spPr>
          <a:xfrm>
            <a:off x="2270857" y="3831060"/>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R</a:t>
            </a:r>
            <a:endParaRPr b="0" i="0" sz="1400" u="none" cap="none" strike="noStrike">
              <a:solidFill>
                <a:srgbClr val="000000"/>
              </a:solidFill>
              <a:latin typeface="Arial"/>
              <a:ea typeface="Arial"/>
              <a:cs typeface="Arial"/>
              <a:sym typeface="Arial"/>
            </a:endParaRPr>
          </a:p>
        </p:txBody>
      </p:sp>
      <p:sp>
        <p:nvSpPr>
          <p:cNvPr id="567" name="Google Shape;567;p56"/>
          <p:cNvSpPr/>
          <p:nvPr/>
        </p:nvSpPr>
        <p:spPr>
          <a:xfrm>
            <a:off x="3286685" y="3831060"/>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G</a:t>
            </a:r>
            <a:endParaRPr b="0" i="0" sz="1600" u="none" cap="none" strike="noStrike">
              <a:solidFill>
                <a:schemeClr val="lt1"/>
              </a:solidFill>
              <a:latin typeface="Calibri"/>
              <a:ea typeface="Calibri"/>
              <a:cs typeface="Calibri"/>
              <a:sym typeface="Calibri"/>
            </a:endParaRPr>
          </a:p>
        </p:txBody>
      </p:sp>
      <p:sp>
        <p:nvSpPr>
          <p:cNvPr id="568" name="Google Shape;568;p56"/>
          <p:cNvSpPr/>
          <p:nvPr/>
        </p:nvSpPr>
        <p:spPr>
          <a:xfrm>
            <a:off x="4302513" y="3831060"/>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B</a:t>
            </a:r>
            <a:endParaRPr b="0" i="0" sz="1600" u="none" cap="none" strike="noStrike">
              <a:solidFill>
                <a:schemeClr val="lt1"/>
              </a:solidFill>
              <a:latin typeface="Calibri"/>
              <a:ea typeface="Calibri"/>
              <a:cs typeface="Calibri"/>
              <a:sym typeface="Calibri"/>
            </a:endParaRPr>
          </a:p>
        </p:txBody>
      </p:sp>
      <p:sp>
        <p:nvSpPr>
          <p:cNvPr id="569" name="Google Shape;569;p56"/>
          <p:cNvSpPr/>
          <p:nvPr/>
        </p:nvSpPr>
        <p:spPr>
          <a:xfrm>
            <a:off x="5318341" y="3831060"/>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R</a:t>
            </a:r>
            <a:endParaRPr b="0" i="0" sz="1600" u="none" cap="none" strike="noStrike">
              <a:solidFill>
                <a:schemeClr val="lt1"/>
              </a:solidFill>
              <a:latin typeface="Calibri"/>
              <a:ea typeface="Calibri"/>
              <a:cs typeface="Calibri"/>
              <a:sym typeface="Calibri"/>
            </a:endParaRPr>
          </a:p>
        </p:txBody>
      </p:sp>
      <p:sp>
        <p:nvSpPr>
          <p:cNvPr id="570" name="Google Shape;570;p56"/>
          <p:cNvSpPr/>
          <p:nvPr/>
        </p:nvSpPr>
        <p:spPr>
          <a:xfrm>
            <a:off x="6334169" y="3831060"/>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G</a:t>
            </a:r>
            <a:endParaRPr b="0" i="0" sz="1600" u="none" cap="none" strike="noStrike">
              <a:solidFill>
                <a:schemeClr val="lt1"/>
              </a:solidFill>
              <a:latin typeface="Calibri"/>
              <a:ea typeface="Calibri"/>
              <a:cs typeface="Calibri"/>
              <a:sym typeface="Calibri"/>
            </a:endParaRPr>
          </a:p>
        </p:txBody>
      </p:sp>
      <p:sp>
        <p:nvSpPr>
          <p:cNvPr id="571" name="Google Shape;571;p56"/>
          <p:cNvSpPr/>
          <p:nvPr/>
        </p:nvSpPr>
        <p:spPr>
          <a:xfrm>
            <a:off x="7349997" y="3831060"/>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B</a:t>
            </a:r>
            <a:endParaRPr b="0" i="0" sz="1600" u="none" cap="none" strike="noStrike">
              <a:solidFill>
                <a:schemeClr val="lt1"/>
              </a:solidFill>
              <a:latin typeface="Calibri"/>
              <a:ea typeface="Calibri"/>
              <a:cs typeface="Calibri"/>
              <a:sym typeface="Calibri"/>
            </a:endParaRPr>
          </a:p>
        </p:txBody>
      </p:sp>
      <p:sp>
        <p:nvSpPr>
          <p:cNvPr id="572" name="Google Shape;572;p56"/>
          <p:cNvSpPr/>
          <p:nvPr/>
        </p:nvSpPr>
        <p:spPr>
          <a:xfrm>
            <a:off x="8365825" y="3831060"/>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R</a:t>
            </a:r>
            <a:endParaRPr b="0" i="0" sz="1400" u="none" cap="none" strike="noStrike">
              <a:solidFill>
                <a:srgbClr val="000000"/>
              </a:solidFill>
              <a:latin typeface="Arial"/>
              <a:ea typeface="Arial"/>
              <a:cs typeface="Arial"/>
              <a:sym typeface="Arial"/>
            </a:endParaRPr>
          </a:p>
        </p:txBody>
      </p:sp>
      <p:sp>
        <p:nvSpPr>
          <p:cNvPr id="573" name="Google Shape;573;p56"/>
          <p:cNvSpPr/>
          <p:nvPr/>
        </p:nvSpPr>
        <p:spPr>
          <a:xfrm>
            <a:off x="9381653" y="3831060"/>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G</a:t>
            </a:r>
            <a:endParaRPr b="0" i="0" sz="1600" u="none" cap="none" strike="noStrike">
              <a:solidFill>
                <a:schemeClr val="lt1"/>
              </a:solidFill>
              <a:latin typeface="Calibri"/>
              <a:ea typeface="Calibri"/>
              <a:cs typeface="Calibri"/>
              <a:sym typeface="Calibri"/>
            </a:endParaRPr>
          </a:p>
        </p:txBody>
      </p:sp>
      <p:sp>
        <p:nvSpPr>
          <p:cNvPr id="574" name="Google Shape;574;p56"/>
          <p:cNvSpPr/>
          <p:nvPr/>
        </p:nvSpPr>
        <p:spPr>
          <a:xfrm>
            <a:off x="10397481" y="3831060"/>
            <a:ext cx="1015828"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B</a:t>
            </a:r>
            <a:endParaRPr b="0" i="0" sz="1600" u="none" cap="none" strike="noStrike">
              <a:solidFill>
                <a:schemeClr val="lt1"/>
              </a:solidFill>
              <a:latin typeface="Calibri"/>
              <a:ea typeface="Calibri"/>
              <a:cs typeface="Calibri"/>
              <a:sym typeface="Calibri"/>
            </a:endParaRPr>
          </a:p>
        </p:txBody>
      </p:sp>
      <p:sp>
        <p:nvSpPr>
          <p:cNvPr id="575" name="Google Shape;575;p56"/>
          <p:cNvSpPr/>
          <p:nvPr/>
        </p:nvSpPr>
        <p:spPr>
          <a:xfrm>
            <a:off x="415662" y="3831060"/>
            <a:ext cx="1678734" cy="9144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COLOR BUFFER</a:t>
            </a:r>
            <a:endParaRPr b="0" i="0" sz="1600" u="none" cap="none" strike="noStrike">
              <a:solidFill>
                <a:schemeClr val="lt1"/>
              </a:solidFill>
              <a:latin typeface="Calibri"/>
              <a:ea typeface="Calibri"/>
              <a:cs typeface="Calibri"/>
              <a:sym typeface="Calibri"/>
            </a:endParaRPr>
          </a:p>
        </p:txBody>
      </p:sp>
      <p:sp>
        <p:nvSpPr>
          <p:cNvPr id="576" name="Google Shape;576;p56"/>
          <p:cNvSpPr txBox="1"/>
          <p:nvPr/>
        </p:nvSpPr>
        <p:spPr>
          <a:xfrm>
            <a:off x="11488366" y="3831060"/>
            <a:ext cx="53685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577" name="Google Shape;577;p56"/>
          <p:cNvSpPr txBox="1"/>
          <p:nvPr/>
        </p:nvSpPr>
        <p:spPr>
          <a:xfrm>
            <a:off x="4150226" y="5057567"/>
            <a:ext cx="395291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How should we combine these 2 arrays?</a:t>
            </a:r>
            <a:endParaRPr b="0" i="0" sz="1800" u="none" cap="none" strike="noStrike">
              <a:solidFill>
                <a:schemeClr val="dk1"/>
              </a:solidFill>
              <a:latin typeface="Calibri"/>
              <a:ea typeface="Calibri"/>
              <a:cs typeface="Calibri"/>
              <a:sym typeface="Calibri"/>
            </a:endParaRPr>
          </a:p>
        </p:txBody>
      </p:sp>
      <p:sp>
        <p:nvSpPr>
          <p:cNvPr id="578" name="Google Shape;578;p56"/>
          <p:cNvSpPr/>
          <p:nvPr/>
        </p:nvSpPr>
        <p:spPr>
          <a:xfrm>
            <a:off x="8365825" y="1722694"/>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 name="Google Shape;579;p56"/>
          <p:cNvSpPr/>
          <p:nvPr/>
        </p:nvSpPr>
        <p:spPr>
          <a:xfrm>
            <a:off x="5318341" y="1720033"/>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0" name="Google Shape;580;p56"/>
          <p:cNvSpPr/>
          <p:nvPr/>
        </p:nvSpPr>
        <p:spPr>
          <a:xfrm>
            <a:off x="2270857" y="1720033"/>
            <a:ext cx="3047484" cy="139371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Vertice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1" name="Google Shape;581;p56"/>
          <p:cNvSpPr/>
          <p:nvPr/>
        </p:nvSpPr>
        <p:spPr>
          <a:xfrm>
            <a:off x="2270857" y="2199349"/>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x</a:t>
            </a:r>
            <a:endParaRPr b="0" i="0" sz="1600" u="none" cap="none" strike="noStrike">
              <a:solidFill>
                <a:schemeClr val="lt1"/>
              </a:solidFill>
              <a:latin typeface="Calibri"/>
              <a:ea typeface="Calibri"/>
              <a:cs typeface="Calibri"/>
              <a:sym typeface="Calibri"/>
            </a:endParaRPr>
          </a:p>
        </p:txBody>
      </p:sp>
      <p:sp>
        <p:nvSpPr>
          <p:cNvPr id="582" name="Google Shape;582;p56"/>
          <p:cNvSpPr/>
          <p:nvPr/>
        </p:nvSpPr>
        <p:spPr>
          <a:xfrm>
            <a:off x="3286685" y="2199349"/>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y</a:t>
            </a:r>
            <a:endParaRPr b="0" i="0" sz="1600" u="none" cap="none" strike="noStrike">
              <a:solidFill>
                <a:schemeClr val="lt1"/>
              </a:solidFill>
              <a:latin typeface="Calibri"/>
              <a:ea typeface="Calibri"/>
              <a:cs typeface="Calibri"/>
              <a:sym typeface="Calibri"/>
            </a:endParaRPr>
          </a:p>
        </p:txBody>
      </p:sp>
      <p:sp>
        <p:nvSpPr>
          <p:cNvPr id="583" name="Google Shape;583;p56"/>
          <p:cNvSpPr/>
          <p:nvPr/>
        </p:nvSpPr>
        <p:spPr>
          <a:xfrm>
            <a:off x="4302513" y="2199349"/>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z</a:t>
            </a:r>
            <a:endParaRPr b="0" i="0" sz="1600" u="none" cap="none" strike="noStrike">
              <a:solidFill>
                <a:schemeClr val="lt1"/>
              </a:solidFill>
              <a:latin typeface="Calibri"/>
              <a:ea typeface="Calibri"/>
              <a:cs typeface="Calibri"/>
              <a:sym typeface="Calibri"/>
            </a:endParaRPr>
          </a:p>
        </p:txBody>
      </p:sp>
      <p:sp>
        <p:nvSpPr>
          <p:cNvPr id="584" name="Google Shape;584;p56"/>
          <p:cNvSpPr/>
          <p:nvPr/>
        </p:nvSpPr>
        <p:spPr>
          <a:xfrm>
            <a:off x="5318341" y="2199349"/>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x</a:t>
            </a:r>
            <a:endParaRPr b="0" i="0" sz="1600" u="none" cap="none" strike="noStrike">
              <a:solidFill>
                <a:schemeClr val="lt1"/>
              </a:solidFill>
              <a:latin typeface="Calibri"/>
              <a:ea typeface="Calibri"/>
              <a:cs typeface="Calibri"/>
              <a:sym typeface="Calibri"/>
            </a:endParaRPr>
          </a:p>
        </p:txBody>
      </p:sp>
      <p:sp>
        <p:nvSpPr>
          <p:cNvPr id="585" name="Google Shape;585;p56"/>
          <p:cNvSpPr/>
          <p:nvPr/>
        </p:nvSpPr>
        <p:spPr>
          <a:xfrm>
            <a:off x="6334169" y="2199349"/>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y</a:t>
            </a:r>
            <a:endParaRPr b="0" i="0" sz="1600" u="none" cap="none" strike="noStrike">
              <a:solidFill>
                <a:schemeClr val="lt1"/>
              </a:solidFill>
              <a:latin typeface="Calibri"/>
              <a:ea typeface="Calibri"/>
              <a:cs typeface="Calibri"/>
              <a:sym typeface="Calibri"/>
            </a:endParaRPr>
          </a:p>
        </p:txBody>
      </p:sp>
      <p:sp>
        <p:nvSpPr>
          <p:cNvPr id="586" name="Google Shape;586;p56"/>
          <p:cNvSpPr/>
          <p:nvPr/>
        </p:nvSpPr>
        <p:spPr>
          <a:xfrm>
            <a:off x="7349997" y="2199349"/>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z</a:t>
            </a:r>
            <a:endParaRPr b="0" i="0" sz="1600" u="none" cap="none" strike="noStrike">
              <a:solidFill>
                <a:schemeClr val="lt1"/>
              </a:solidFill>
              <a:latin typeface="Calibri"/>
              <a:ea typeface="Calibri"/>
              <a:cs typeface="Calibri"/>
              <a:sym typeface="Calibri"/>
            </a:endParaRPr>
          </a:p>
        </p:txBody>
      </p:sp>
      <p:sp>
        <p:nvSpPr>
          <p:cNvPr id="587" name="Google Shape;587;p56"/>
          <p:cNvSpPr/>
          <p:nvPr/>
        </p:nvSpPr>
        <p:spPr>
          <a:xfrm>
            <a:off x="8365825" y="2199349"/>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x</a:t>
            </a:r>
            <a:endParaRPr b="0" i="0" sz="1600" u="none" cap="none" strike="noStrike">
              <a:solidFill>
                <a:schemeClr val="lt1"/>
              </a:solidFill>
              <a:latin typeface="Calibri"/>
              <a:ea typeface="Calibri"/>
              <a:cs typeface="Calibri"/>
              <a:sym typeface="Calibri"/>
            </a:endParaRPr>
          </a:p>
        </p:txBody>
      </p:sp>
      <p:sp>
        <p:nvSpPr>
          <p:cNvPr id="588" name="Google Shape;588;p56"/>
          <p:cNvSpPr/>
          <p:nvPr/>
        </p:nvSpPr>
        <p:spPr>
          <a:xfrm>
            <a:off x="9381653" y="2199349"/>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y</a:t>
            </a:r>
            <a:endParaRPr b="0" i="0" sz="1600" u="none" cap="none" strike="noStrike">
              <a:solidFill>
                <a:schemeClr val="lt1"/>
              </a:solidFill>
              <a:latin typeface="Calibri"/>
              <a:ea typeface="Calibri"/>
              <a:cs typeface="Calibri"/>
              <a:sym typeface="Calibri"/>
            </a:endParaRPr>
          </a:p>
        </p:txBody>
      </p:sp>
      <p:sp>
        <p:nvSpPr>
          <p:cNvPr id="589" name="Google Shape;589;p56"/>
          <p:cNvSpPr/>
          <p:nvPr/>
        </p:nvSpPr>
        <p:spPr>
          <a:xfrm>
            <a:off x="10397481" y="2199349"/>
            <a:ext cx="1015828"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z</a:t>
            </a:r>
            <a:endParaRPr b="0" i="0" sz="1600" u="none" cap="none" strike="noStrike">
              <a:solidFill>
                <a:schemeClr val="lt1"/>
              </a:solidFill>
              <a:latin typeface="Calibri"/>
              <a:ea typeface="Calibri"/>
              <a:cs typeface="Calibri"/>
              <a:sym typeface="Calibri"/>
            </a:endParaRPr>
          </a:p>
        </p:txBody>
      </p:sp>
      <p:sp>
        <p:nvSpPr>
          <p:cNvPr id="590" name="Google Shape;590;p56"/>
          <p:cNvSpPr/>
          <p:nvPr/>
        </p:nvSpPr>
        <p:spPr>
          <a:xfrm>
            <a:off x="415662" y="2199349"/>
            <a:ext cx="1678734" cy="91440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POSITION BUFFER</a:t>
            </a:r>
            <a:endParaRPr b="0" i="0" sz="1600" u="none" cap="none" strike="noStrike">
              <a:solidFill>
                <a:schemeClr val="lt1"/>
              </a:solidFill>
              <a:latin typeface="Calibri"/>
              <a:ea typeface="Calibri"/>
              <a:cs typeface="Calibri"/>
              <a:sym typeface="Calibri"/>
            </a:endParaRPr>
          </a:p>
        </p:txBody>
      </p:sp>
      <p:sp>
        <p:nvSpPr>
          <p:cNvPr id="591" name="Google Shape;591;p56"/>
          <p:cNvSpPr txBox="1"/>
          <p:nvPr/>
        </p:nvSpPr>
        <p:spPr>
          <a:xfrm>
            <a:off x="11488366" y="2199349"/>
            <a:ext cx="53685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pic>
        <p:nvPicPr>
          <p:cNvPr id="597" name="Google Shape;597;p5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598" name="Google Shape;598;p57"/>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Combining the Color and Position Vertex Buffers</a:t>
            </a:r>
            <a:endParaRPr b="0" i="0" sz="1400" u="none" cap="none" strike="noStrike">
              <a:solidFill>
                <a:srgbClr val="000000"/>
              </a:solidFill>
              <a:latin typeface="Arial"/>
              <a:ea typeface="Arial"/>
              <a:cs typeface="Arial"/>
              <a:sym typeface="Arial"/>
            </a:endParaRPr>
          </a:p>
        </p:txBody>
      </p:sp>
      <p:pic>
        <p:nvPicPr>
          <p:cNvPr id="599" name="Google Shape;599;p57"/>
          <p:cNvPicPr preferRelativeResize="0"/>
          <p:nvPr/>
        </p:nvPicPr>
        <p:blipFill rotWithShape="1">
          <a:blip r:embed="rId4">
            <a:alphaModFix/>
          </a:blip>
          <a:srcRect b="57904" l="0" r="0" t="0"/>
          <a:stretch/>
        </p:blipFill>
        <p:spPr>
          <a:xfrm>
            <a:off x="930612" y="2182001"/>
            <a:ext cx="10058400" cy="1564502"/>
          </a:xfrm>
          <a:prstGeom prst="rect">
            <a:avLst/>
          </a:prstGeom>
          <a:noFill/>
          <a:ln>
            <a:noFill/>
          </a:ln>
        </p:spPr>
      </p:pic>
      <p:sp>
        <p:nvSpPr>
          <p:cNvPr id="600" name="Google Shape;600;p57"/>
          <p:cNvSpPr txBox="1"/>
          <p:nvPr/>
        </p:nvSpPr>
        <p:spPr>
          <a:xfrm>
            <a:off x="1" y="5057567"/>
            <a:ext cx="121919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How would WebGL filter these out and give them to the right in variable in the vertex shader?</a:t>
            </a:r>
            <a:endParaRPr b="0" i="0" sz="1800" u="none" cap="none" strike="noStrike">
              <a:solidFill>
                <a:schemeClr val="dk1"/>
              </a:solidFill>
              <a:latin typeface="Calibri"/>
              <a:ea typeface="Calibri"/>
              <a:cs typeface="Calibri"/>
              <a:sym typeface="Calibri"/>
            </a:endParaRPr>
          </a:p>
        </p:txBody>
      </p:sp>
      <p:sp>
        <p:nvSpPr>
          <p:cNvPr id="601" name="Google Shape;601;p57"/>
          <p:cNvSpPr txBox="1"/>
          <p:nvPr/>
        </p:nvSpPr>
        <p:spPr>
          <a:xfrm>
            <a:off x="0" y="1684978"/>
            <a:ext cx="1219199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simply place the position and color of each vertex right behind each other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pic>
        <p:nvPicPr>
          <p:cNvPr id="607" name="Google Shape;607;p5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608" name="Google Shape;608;p58"/>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Combining the Color and Position Vertex Buffers</a:t>
            </a:r>
            <a:endParaRPr b="0" i="0" sz="1400" u="none" cap="none" strike="noStrike">
              <a:solidFill>
                <a:srgbClr val="000000"/>
              </a:solidFill>
              <a:latin typeface="Arial"/>
              <a:ea typeface="Arial"/>
              <a:cs typeface="Arial"/>
              <a:sym typeface="Arial"/>
            </a:endParaRPr>
          </a:p>
        </p:txBody>
      </p:sp>
      <p:sp>
        <p:nvSpPr>
          <p:cNvPr id="609" name="Google Shape;609;p58"/>
          <p:cNvSpPr txBox="1"/>
          <p:nvPr/>
        </p:nvSpPr>
        <p:spPr>
          <a:xfrm>
            <a:off x="0" y="1684978"/>
            <a:ext cx="1219199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use 2 vertex attribute pointers, one for positions and one for colors. Now let’s see the code.</a:t>
            </a:r>
            <a:endParaRPr b="0" i="0" sz="1800" u="none" cap="none" strike="noStrike">
              <a:solidFill>
                <a:schemeClr val="dk1"/>
              </a:solidFill>
              <a:latin typeface="Calibri"/>
              <a:ea typeface="Calibri"/>
              <a:cs typeface="Calibri"/>
              <a:sym typeface="Calibri"/>
            </a:endParaRPr>
          </a:p>
        </p:txBody>
      </p:sp>
      <p:pic>
        <p:nvPicPr>
          <p:cNvPr id="610" name="Google Shape;610;p58"/>
          <p:cNvPicPr preferRelativeResize="0"/>
          <p:nvPr/>
        </p:nvPicPr>
        <p:blipFill rotWithShape="1">
          <a:blip r:embed="rId4">
            <a:alphaModFix/>
          </a:blip>
          <a:srcRect b="0" l="0" r="0" t="0"/>
          <a:stretch/>
        </p:blipFill>
        <p:spPr>
          <a:xfrm>
            <a:off x="930612" y="2182001"/>
            <a:ext cx="10058400" cy="37164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pic>
        <p:nvPicPr>
          <p:cNvPr id="616" name="Google Shape;616;p5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617" name="Google Shape;617;p59"/>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Combining the Color and Position Vertex Buffers</a:t>
            </a:r>
            <a:endParaRPr b="0" i="0" sz="1400" u="none" cap="none" strike="noStrike">
              <a:solidFill>
                <a:srgbClr val="000000"/>
              </a:solidFill>
              <a:latin typeface="Arial"/>
              <a:ea typeface="Arial"/>
              <a:cs typeface="Arial"/>
              <a:sym typeface="Arial"/>
            </a:endParaRPr>
          </a:p>
        </p:txBody>
      </p:sp>
      <p:sp>
        <p:nvSpPr>
          <p:cNvPr id="618" name="Google Shape;618;p59"/>
          <p:cNvSpPr txBox="1"/>
          <p:nvPr/>
        </p:nvSpPr>
        <p:spPr>
          <a:xfrm>
            <a:off x="0" y="1684978"/>
            <a:ext cx="1219199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code simply pastes the rgb values after the xyz values.</a:t>
            </a:r>
            <a:endParaRPr b="0" i="0" sz="1800" u="none" cap="none" strike="noStrike">
              <a:solidFill>
                <a:schemeClr val="dk1"/>
              </a:solidFill>
              <a:latin typeface="Calibri"/>
              <a:ea typeface="Calibri"/>
              <a:cs typeface="Calibri"/>
              <a:sym typeface="Calibri"/>
            </a:endParaRPr>
          </a:p>
        </p:txBody>
      </p:sp>
      <p:pic>
        <p:nvPicPr>
          <p:cNvPr id="619" name="Google Shape;619;p59"/>
          <p:cNvPicPr preferRelativeResize="0"/>
          <p:nvPr/>
        </p:nvPicPr>
        <p:blipFill rotWithShape="1">
          <a:blip r:embed="rId4">
            <a:alphaModFix/>
          </a:blip>
          <a:srcRect b="0" l="0" r="0" t="0"/>
          <a:stretch/>
        </p:blipFill>
        <p:spPr>
          <a:xfrm>
            <a:off x="2731477" y="2450148"/>
            <a:ext cx="6729043" cy="1996613"/>
          </a:xfrm>
          <a:prstGeom prst="rect">
            <a:avLst/>
          </a:prstGeom>
          <a:noFill/>
          <a:ln>
            <a:noFill/>
          </a:ln>
        </p:spPr>
      </p:pic>
      <p:sp>
        <p:nvSpPr>
          <p:cNvPr id="620" name="Google Shape;620;p59"/>
          <p:cNvSpPr txBox="1"/>
          <p:nvPr/>
        </p:nvSpPr>
        <p:spPr>
          <a:xfrm>
            <a:off x="3433865" y="5392094"/>
            <a:ext cx="517511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How will we feed the Vertex fragment with this data?</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pic>
        <p:nvPicPr>
          <p:cNvPr id="626" name="Google Shape;626;p6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627" name="Google Shape;627;p60"/>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Combining the Color and Position Vertex Buffers</a:t>
            </a:r>
            <a:endParaRPr b="0" i="0" sz="1400" u="none" cap="none" strike="noStrike">
              <a:solidFill>
                <a:srgbClr val="000000"/>
              </a:solidFill>
              <a:latin typeface="Arial"/>
              <a:ea typeface="Arial"/>
              <a:cs typeface="Arial"/>
              <a:sym typeface="Arial"/>
            </a:endParaRPr>
          </a:p>
        </p:txBody>
      </p:sp>
      <p:sp>
        <p:nvSpPr>
          <p:cNvPr id="628" name="Google Shape;628;p60"/>
          <p:cNvSpPr txBox="1"/>
          <p:nvPr/>
        </p:nvSpPr>
        <p:spPr>
          <a:xfrm>
            <a:off x="0" y="1684978"/>
            <a:ext cx="1219199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use 2 pointers as specified in the image before.</a:t>
            </a:r>
            <a:endParaRPr b="0" i="0" sz="1800" u="none" cap="none" strike="noStrike">
              <a:solidFill>
                <a:schemeClr val="dk1"/>
              </a:solidFill>
              <a:latin typeface="Calibri"/>
              <a:ea typeface="Calibri"/>
              <a:cs typeface="Calibri"/>
              <a:sym typeface="Calibri"/>
            </a:endParaRPr>
          </a:p>
        </p:txBody>
      </p:sp>
      <p:sp>
        <p:nvSpPr>
          <p:cNvPr id="629" name="Google Shape;629;p60"/>
          <p:cNvSpPr txBox="1"/>
          <p:nvPr/>
        </p:nvSpPr>
        <p:spPr>
          <a:xfrm>
            <a:off x="1" y="5392094"/>
            <a:ext cx="121919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There is just one more loose end left.</a:t>
            </a:r>
            <a:endParaRPr b="0" i="0" sz="1800" u="none" cap="none" strike="noStrike">
              <a:solidFill>
                <a:schemeClr val="dk1"/>
              </a:solidFill>
              <a:latin typeface="Calibri"/>
              <a:ea typeface="Calibri"/>
              <a:cs typeface="Calibri"/>
              <a:sym typeface="Calibri"/>
            </a:endParaRPr>
          </a:p>
        </p:txBody>
      </p:sp>
      <p:pic>
        <p:nvPicPr>
          <p:cNvPr id="630" name="Google Shape;630;p60"/>
          <p:cNvPicPr preferRelativeResize="0"/>
          <p:nvPr/>
        </p:nvPicPr>
        <p:blipFill rotWithShape="1">
          <a:blip r:embed="rId4">
            <a:alphaModFix/>
          </a:blip>
          <a:srcRect b="0" l="0" r="0" t="0"/>
          <a:stretch/>
        </p:blipFill>
        <p:spPr>
          <a:xfrm>
            <a:off x="1123519" y="2141108"/>
            <a:ext cx="9944962" cy="25757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pic>
        <p:nvPicPr>
          <p:cNvPr id="636" name="Google Shape;636;p6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637" name="Google Shape;637;p61"/>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Combining the Color and Position Vertex Buffers</a:t>
            </a:r>
            <a:endParaRPr b="0" i="0" sz="1400" u="none" cap="none" strike="noStrike">
              <a:solidFill>
                <a:srgbClr val="000000"/>
              </a:solidFill>
              <a:latin typeface="Arial"/>
              <a:ea typeface="Arial"/>
              <a:cs typeface="Arial"/>
              <a:sym typeface="Arial"/>
            </a:endParaRPr>
          </a:p>
        </p:txBody>
      </p:sp>
      <p:sp>
        <p:nvSpPr>
          <p:cNvPr id="638" name="Google Shape;638;p61"/>
          <p:cNvSpPr txBox="1"/>
          <p:nvPr/>
        </p:nvSpPr>
        <p:spPr>
          <a:xfrm>
            <a:off x="0" y="1684978"/>
            <a:ext cx="1219199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remove our color buffer and don’t bind it anymore.</a:t>
            </a:r>
            <a:endParaRPr b="0" i="0" sz="1800" u="none" cap="none" strike="noStrike">
              <a:solidFill>
                <a:schemeClr val="dk1"/>
              </a:solidFill>
              <a:latin typeface="Calibri"/>
              <a:ea typeface="Calibri"/>
              <a:cs typeface="Calibri"/>
              <a:sym typeface="Calibri"/>
            </a:endParaRPr>
          </a:p>
        </p:txBody>
      </p:sp>
      <p:sp>
        <p:nvSpPr>
          <p:cNvPr id="639" name="Google Shape;639;p61"/>
          <p:cNvSpPr txBox="1"/>
          <p:nvPr/>
        </p:nvSpPr>
        <p:spPr>
          <a:xfrm>
            <a:off x="1" y="5392094"/>
            <a:ext cx="121919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location is still necessary as that is the point in the shader we will feed data to.</a:t>
            </a:r>
            <a:endParaRPr b="0" i="0" sz="1800" u="none" cap="none" strike="noStrike">
              <a:solidFill>
                <a:schemeClr val="dk1"/>
              </a:solidFill>
              <a:latin typeface="Calibri"/>
              <a:ea typeface="Calibri"/>
              <a:cs typeface="Calibri"/>
              <a:sym typeface="Calibri"/>
            </a:endParaRPr>
          </a:p>
        </p:txBody>
      </p:sp>
      <p:pic>
        <p:nvPicPr>
          <p:cNvPr id="640" name="Google Shape;640;p61"/>
          <p:cNvPicPr preferRelativeResize="0"/>
          <p:nvPr/>
        </p:nvPicPr>
        <p:blipFill rotWithShape="1">
          <a:blip r:embed="rId4">
            <a:alphaModFix/>
          </a:blip>
          <a:srcRect b="0" l="0" r="0" t="0"/>
          <a:stretch/>
        </p:blipFill>
        <p:spPr>
          <a:xfrm>
            <a:off x="2678134" y="2647882"/>
            <a:ext cx="6835732" cy="15622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27" name="Google Shape;127;p17"/>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The First Step</a:t>
            </a:r>
            <a:endParaRPr b="0" i="0" sz="4400" u="none" cap="none" strike="noStrike">
              <a:solidFill>
                <a:schemeClr val="lt1"/>
              </a:solidFill>
              <a:latin typeface="Calibri"/>
              <a:ea typeface="Calibri"/>
              <a:cs typeface="Calibri"/>
              <a:sym typeface="Calibri"/>
            </a:endParaRPr>
          </a:p>
        </p:txBody>
      </p:sp>
      <p:sp>
        <p:nvSpPr>
          <p:cNvPr id="128" name="Google Shape;128;p17"/>
          <p:cNvSpPr txBox="1"/>
          <p:nvPr/>
        </p:nvSpPr>
        <p:spPr>
          <a:xfrm>
            <a:off x="4044444" y="1217928"/>
            <a:ext cx="410311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Drawing a black background using WebGL</a:t>
            </a:r>
            <a:endParaRPr b="0" i="0" sz="1800" u="none" cap="none" strike="noStrike">
              <a:solidFill>
                <a:schemeClr val="dk1"/>
              </a:solidFill>
              <a:latin typeface="Calibri"/>
              <a:ea typeface="Calibri"/>
              <a:cs typeface="Calibri"/>
              <a:sym typeface="Calibri"/>
            </a:endParaRPr>
          </a:p>
        </p:txBody>
      </p:sp>
      <p:pic>
        <p:nvPicPr>
          <p:cNvPr id="129" name="Google Shape;129;p17"/>
          <p:cNvPicPr preferRelativeResize="0"/>
          <p:nvPr/>
        </p:nvPicPr>
        <p:blipFill rotWithShape="1">
          <a:blip r:embed="rId4">
            <a:alphaModFix/>
          </a:blip>
          <a:srcRect b="0" l="0" r="0" t="0"/>
          <a:stretch/>
        </p:blipFill>
        <p:spPr>
          <a:xfrm>
            <a:off x="1839861" y="1794368"/>
            <a:ext cx="8512278" cy="326926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pic>
        <p:nvPicPr>
          <p:cNvPr id="646" name="Google Shape;646;p6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647" name="Google Shape;647;p62"/>
          <p:cNvSpPr txBox="1"/>
          <p:nvPr/>
        </p:nvSpPr>
        <p:spPr>
          <a:xfrm>
            <a:off x="0" y="2573242"/>
            <a:ext cx="12192000" cy="212365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Step 3: Transformations and the math </a:t>
            </a:r>
            <a:endParaRPr b="0" i="0" sz="4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behind them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Part 1: 2D vectors</a:t>
            </a:r>
            <a:endParaRPr b="0" i="0" sz="4400" u="none" cap="none" strike="noStrike">
              <a:solidFill>
                <a:schemeClr val="dk1"/>
              </a:solidFill>
              <a:latin typeface="Calibri"/>
              <a:ea typeface="Calibri"/>
              <a:cs typeface="Calibri"/>
              <a:sym typeface="Calibri"/>
            </a:endParaRPr>
          </a:p>
        </p:txBody>
      </p:sp>
      <p:sp>
        <p:nvSpPr>
          <p:cNvPr id="648" name="Google Shape;648;p62"/>
          <p:cNvSpPr txBox="1"/>
          <p:nvPr/>
        </p:nvSpPr>
        <p:spPr>
          <a:xfrm>
            <a:off x="1" y="5392094"/>
            <a:ext cx="121919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Disclaimer: I am not a mathematician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pic>
        <p:nvPicPr>
          <p:cNvPr id="654" name="Google Shape;654;p6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655" name="Google Shape;655;p63"/>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1: 2D vectors</a:t>
            </a:r>
            <a:endParaRPr b="0" i="0" sz="4400" u="none" cap="none" strike="noStrike">
              <a:solidFill>
                <a:schemeClr val="lt1"/>
              </a:solidFill>
              <a:latin typeface="Calibri"/>
              <a:ea typeface="Calibri"/>
              <a:cs typeface="Calibri"/>
              <a:sym typeface="Calibri"/>
            </a:endParaRPr>
          </a:p>
        </p:txBody>
      </p:sp>
      <p:sp>
        <p:nvSpPr>
          <p:cNvPr id="656" name="Google Shape;656;p63"/>
          <p:cNvSpPr txBox="1"/>
          <p:nvPr/>
        </p:nvSpPr>
        <p:spPr>
          <a:xfrm>
            <a:off x="0" y="1400131"/>
            <a:ext cx="12191999"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Let’s start off with 2D examples and slowly work into 3D and transformations.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is a 2D Cartesian system.</a:t>
            </a:r>
            <a:endParaRPr b="0" i="0" sz="1800" u="none" cap="none" strike="noStrike">
              <a:solidFill>
                <a:schemeClr val="dk1"/>
              </a:solidFill>
              <a:latin typeface="Calibri"/>
              <a:ea typeface="Calibri"/>
              <a:cs typeface="Calibri"/>
              <a:sym typeface="Calibri"/>
            </a:endParaRPr>
          </a:p>
        </p:txBody>
      </p:sp>
      <p:pic>
        <p:nvPicPr>
          <p:cNvPr id="657" name="Google Shape;657;p63"/>
          <p:cNvPicPr preferRelativeResize="0"/>
          <p:nvPr/>
        </p:nvPicPr>
        <p:blipFill rotWithShape="1">
          <a:blip r:embed="rId4">
            <a:alphaModFix/>
          </a:blip>
          <a:srcRect b="0" l="0" r="0" t="0"/>
          <a:stretch/>
        </p:blipFill>
        <p:spPr>
          <a:xfrm>
            <a:off x="4271771" y="2151065"/>
            <a:ext cx="3648456" cy="360937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pic>
        <p:nvPicPr>
          <p:cNvPr id="663" name="Google Shape;663;p64"/>
          <p:cNvPicPr preferRelativeResize="0"/>
          <p:nvPr/>
        </p:nvPicPr>
        <p:blipFill rotWithShape="1">
          <a:blip r:embed="rId3">
            <a:alphaModFix/>
          </a:blip>
          <a:srcRect b="0" l="0" r="0" t="0"/>
          <a:stretch/>
        </p:blipFill>
        <p:spPr>
          <a:xfrm>
            <a:off x="4270506" y="1902090"/>
            <a:ext cx="3650985" cy="3611880"/>
          </a:xfrm>
          <a:prstGeom prst="rect">
            <a:avLst/>
          </a:prstGeom>
          <a:noFill/>
          <a:ln>
            <a:noFill/>
          </a:ln>
        </p:spPr>
      </p:pic>
      <p:pic>
        <p:nvPicPr>
          <p:cNvPr id="664" name="Google Shape;664;p64"/>
          <p:cNvPicPr preferRelativeResize="0"/>
          <p:nvPr/>
        </p:nvPicPr>
        <p:blipFill rotWithShape="1">
          <a:blip r:embed="rId4">
            <a:alphaModFix/>
          </a:blip>
          <a:srcRect b="0" l="0" r="0" t="0"/>
          <a:stretch/>
        </p:blipFill>
        <p:spPr>
          <a:xfrm>
            <a:off x="0" y="0"/>
            <a:ext cx="12192000" cy="1587260"/>
          </a:xfrm>
          <a:prstGeom prst="rect">
            <a:avLst/>
          </a:prstGeom>
          <a:noFill/>
          <a:ln>
            <a:noFill/>
          </a:ln>
        </p:spPr>
      </p:pic>
      <p:sp>
        <p:nvSpPr>
          <p:cNvPr id="665" name="Google Shape;665;p64"/>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1: 2D vectors</a:t>
            </a:r>
            <a:endParaRPr b="0" i="0" sz="1400" u="none" cap="none" strike="noStrike">
              <a:solidFill>
                <a:srgbClr val="000000"/>
              </a:solidFill>
              <a:latin typeface="Arial"/>
              <a:ea typeface="Arial"/>
              <a:cs typeface="Arial"/>
              <a:sym typeface="Arial"/>
            </a:endParaRPr>
          </a:p>
        </p:txBody>
      </p:sp>
      <p:sp>
        <p:nvSpPr>
          <p:cNvPr id="666" name="Google Shape;666;p64"/>
          <p:cNvSpPr txBox="1"/>
          <p:nvPr/>
        </p:nvSpPr>
        <p:spPr>
          <a:xfrm>
            <a:off x="0" y="1400131"/>
            <a:ext cx="1219199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This is a 2D Cartesian system with vectors.</a:t>
            </a:r>
            <a:endParaRPr b="0" i="0" sz="1800" u="none" cap="none" strike="noStrike">
              <a:solidFill>
                <a:schemeClr val="dk1"/>
              </a:solidFill>
              <a:latin typeface="Calibri"/>
              <a:ea typeface="Calibri"/>
              <a:cs typeface="Calibri"/>
              <a:sym typeface="Calibri"/>
            </a:endParaRPr>
          </a:p>
        </p:txBody>
      </p:sp>
      <p:sp>
        <p:nvSpPr>
          <p:cNvPr id="667" name="Google Shape;667;p64"/>
          <p:cNvSpPr txBox="1"/>
          <p:nvPr/>
        </p:nvSpPr>
        <p:spPr>
          <a:xfrm>
            <a:off x="1" y="5424195"/>
            <a:ext cx="121919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Which arrow indicates vector (2, 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pic>
        <p:nvPicPr>
          <p:cNvPr id="673" name="Google Shape;673;p6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674" name="Google Shape;674;p65"/>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1: 2D vectors</a:t>
            </a:r>
            <a:endParaRPr b="0" i="0" sz="1400" u="none" cap="none" strike="noStrike">
              <a:solidFill>
                <a:srgbClr val="000000"/>
              </a:solidFill>
              <a:latin typeface="Arial"/>
              <a:ea typeface="Arial"/>
              <a:cs typeface="Arial"/>
              <a:sym typeface="Arial"/>
            </a:endParaRPr>
          </a:p>
        </p:txBody>
      </p:sp>
      <p:sp>
        <p:nvSpPr>
          <p:cNvPr id="675" name="Google Shape;675;p65"/>
          <p:cNvSpPr txBox="1"/>
          <p:nvPr/>
        </p:nvSpPr>
        <p:spPr>
          <a:xfrm>
            <a:off x="0" y="1400131"/>
            <a:ext cx="12191999"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All of them are the same vector.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vector in mathematics indicates only 2 things:</a:t>
            </a:r>
            <a:endParaRPr b="0" i="0" sz="1800" u="none" cap="none" strike="noStrike">
              <a:solidFill>
                <a:schemeClr val="dk1"/>
              </a:solidFill>
              <a:latin typeface="Calibri"/>
              <a:ea typeface="Calibri"/>
              <a:cs typeface="Calibri"/>
              <a:sym typeface="Calibri"/>
            </a:endParaRPr>
          </a:p>
        </p:txBody>
      </p:sp>
      <p:sp>
        <p:nvSpPr>
          <p:cNvPr id="676" name="Google Shape;676;p65"/>
          <p:cNvSpPr txBox="1"/>
          <p:nvPr/>
        </p:nvSpPr>
        <p:spPr>
          <a:xfrm>
            <a:off x="5316779" y="2506607"/>
            <a:ext cx="1577676" cy="64633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Direction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Magnitude</a:t>
            </a:r>
            <a:endParaRPr b="1" i="0" sz="1800" u="none" cap="none" strike="noStrike">
              <a:solidFill>
                <a:schemeClr val="dk1"/>
              </a:solidFill>
              <a:latin typeface="Calibri"/>
              <a:ea typeface="Calibri"/>
              <a:cs typeface="Calibri"/>
              <a:sym typeface="Calibri"/>
            </a:endParaRPr>
          </a:p>
        </p:txBody>
      </p:sp>
      <p:sp>
        <p:nvSpPr>
          <p:cNvPr id="677" name="Google Shape;677;p65"/>
          <p:cNvSpPr txBox="1"/>
          <p:nvPr/>
        </p:nvSpPr>
        <p:spPr>
          <a:xfrm>
            <a:off x="2480692" y="3402412"/>
            <a:ext cx="7712496"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vector is usually notated with a bold symbol or a symbol with an arrow on top.</a:t>
            </a:r>
            <a:endParaRPr b="0" i="0" sz="1400" u="none" cap="none" strike="noStrike">
              <a:solidFill>
                <a:srgbClr val="000000"/>
              </a:solidFill>
              <a:latin typeface="Arial"/>
              <a:ea typeface="Arial"/>
              <a:cs typeface="Arial"/>
              <a:sym typeface="Arial"/>
            </a:endParaRPr>
          </a:p>
        </p:txBody>
      </p:sp>
      <p:sp>
        <p:nvSpPr>
          <p:cNvPr id="678" name="Google Shape;678;p65"/>
          <p:cNvSpPr txBox="1"/>
          <p:nvPr/>
        </p:nvSpPr>
        <p:spPr>
          <a:xfrm>
            <a:off x="5248199" y="4191736"/>
            <a:ext cx="216557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v </a:t>
            </a:r>
            <a:r>
              <a:rPr b="0" i="0" lang="en-US" sz="3600" u="none" cap="none" strike="noStrike">
                <a:solidFill>
                  <a:schemeClr val="dk1"/>
                </a:solidFill>
                <a:latin typeface="Calibri"/>
                <a:ea typeface="Calibri"/>
                <a:cs typeface="Calibri"/>
                <a:sym typeface="Calibri"/>
              </a:rPr>
              <a:t>= v =</a:t>
            </a:r>
            <a:endParaRPr b="0" i="0" sz="3600" u="none" cap="none" strike="noStrike">
              <a:solidFill>
                <a:schemeClr val="dk1"/>
              </a:solidFill>
              <a:latin typeface="Calibri"/>
              <a:ea typeface="Calibri"/>
              <a:cs typeface="Calibri"/>
              <a:sym typeface="Calibri"/>
            </a:endParaRPr>
          </a:p>
        </p:txBody>
      </p:sp>
      <p:cxnSp>
        <p:nvCxnSpPr>
          <p:cNvPr id="679" name="Google Shape;679;p65"/>
          <p:cNvCxnSpPr/>
          <p:nvPr/>
        </p:nvCxnSpPr>
        <p:spPr>
          <a:xfrm>
            <a:off x="5991532" y="4399142"/>
            <a:ext cx="209550" cy="0"/>
          </a:xfrm>
          <a:prstGeom prst="straightConnector1">
            <a:avLst/>
          </a:prstGeom>
          <a:noFill/>
          <a:ln cap="flat" cmpd="sng" w="9525">
            <a:solidFill>
              <a:schemeClr val="dk1"/>
            </a:solidFill>
            <a:prstDash val="solid"/>
            <a:miter lim="800000"/>
            <a:headEnd len="sm" w="sm" type="none"/>
            <a:tailEnd len="med" w="med" type="triangle"/>
          </a:ln>
        </p:spPr>
      </p:cxnSp>
      <p:sp>
        <p:nvSpPr>
          <p:cNvPr id="680" name="Google Shape;680;p65"/>
          <p:cNvSpPr/>
          <p:nvPr/>
        </p:nvSpPr>
        <p:spPr>
          <a:xfrm>
            <a:off x="6648512" y="4191735"/>
            <a:ext cx="417440" cy="780365"/>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x</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y</a:t>
            </a:r>
            <a:endParaRPr b="0" i="0" sz="2400" u="none" cap="none" strike="noStrike">
              <a:solidFill>
                <a:schemeClr val="dk1"/>
              </a:solidFill>
              <a:latin typeface="Calibri"/>
              <a:ea typeface="Calibri"/>
              <a:cs typeface="Calibri"/>
              <a:sym typeface="Calibri"/>
            </a:endParaRPr>
          </a:p>
        </p:txBody>
      </p:sp>
      <p:sp>
        <p:nvSpPr>
          <p:cNvPr id="681" name="Google Shape;681;p65"/>
          <p:cNvSpPr txBox="1"/>
          <p:nvPr/>
        </p:nvSpPr>
        <p:spPr>
          <a:xfrm>
            <a:off x="1" y="5392094"/>
            <a:ext cx="121919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2 numbers in a vector are usually displayed on top of each other for convenience</a:t>
            </a:r>
            <a:endParaRPr b="0" i="0" sz="1400" u="none" cap="none" strike="noStrike">
              <a:solidFill>
                <a:srgbClr val="000000"/>
              </a:solidFill>
              <a:latin typeface="Arial"/>
              <a:ea typeface="Arial"/>
              <a:cs typeface="Arial"/>
              <a:sym typeface="Arial"/>
            </a:endParaRPr>
          </a:p>
        </p:txBody>
      </p:sp>
      <p:sp>
        <p:nvSpPr>
          <p:cNvPr id="682" name="Google Shape;682;p65"/>
          <p:cNvSpPr/>
          <p:nvPr/>
        </p:nvSpPr>
        <p:spPr>
          <a:xfrm>
            <a:off x="4892465" y="3244334"/>
            <a:ext cx="240706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Math part 1: 2D vectors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pic>
        <p:nvPicPr>
          <p:cNvPr id="688" name="Google Shape;688;p6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689" name="Google Shape;689;p66"/>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1: 2D vectors</a:t>
            </a:r>
            <a:endParaRPr b="0" i="0" sz="1400" u="none" cap="none" strike="noStrike">
              <a:solidFill>
                <a:srgbClr val="000000"/>
              </a:solidFill>
              <a:latin typeface="Arial"/>
              <a:ea typeface="Arial"/>
              <a:cs typeface="Arial"/>
              <a:sym typeface="Arial"/>
            </a:endParaRPr>
          </a:p>
        </p:txBody>
      </p:sp>
      <p:sp>
        <p:nvSpPr>
          <p:cNvPr id="690" name="Google Shape;690;p66"/>
          <p:cNvSpPr txBox="1"/>
          <p:nvPr/>
        </p:nvSpPr>
        <p:spPr>
          <a:xfrm>
            <a:off x="0" y="1400131"/>
            <a:ext cx="12191999"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Vectors can also be manipulated in many different ways.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Let’s start with scalar operations:</a:t>
            </a:r>
            <a:endParaRPr b="0" i="0" sz="1800" u="none" cap="none" strike="noStrike">
              <a:solidFill>
                <a:schemeClr val="dk1"/>
              </a:solidFill>
              <a:latin typeface="Calibri"/>
              <a:ea typeface="Calibri"/>
              <a:cs typeface="Calibri"/>
              <a:sym typeface="Calibri"/>
            </a:endParaRPr>
          </a:p>
        </p:txBody>
      </p:sp>
      <p:sp>
        <p:nvSpPr>
          <p:cNvPr id="691" name="Google Shape;691;p66"/>
          <p:cNvSpPr txBox="1"/>
          <p:nvPr/>
        </p:nvSpPr>
        <p:spPr>
          <a:xfrm>
            <a:off x="1" y="5392094"/>
            <a:ext cx="12192000" cy="861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scalar will simply be applied to every member of the vector, even with 3D vectors.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Addition and Subtraction with just a scalar are weird:</a:t>
            </a:r>
            <a:endParaRPr b="0" i="0" sz="1800" u="none" cap="none" strike="noStrike">
              <a:solidFill>
                <a:schemeClr val="dk1"/>
              </a:solidFill>
              <a:latin typeface="Calibri"/>
              <a:ea typeface="Calibri"/>
              <a:cs typeface="Calibri"/>
              <a:sym typeface="Calibri"/>
            </a:endParaRPr>
          </a:p>
        </p:txBody>
      </p:sp>
      <p:sp>
        <p:nvSpPr>
          <p:cNvPr id="692" name="Google Shape;692;p66"/>
          <p:cNvSpPr txBox="1"/>
          <p:nvPr/>
        </p:nvSpPr>
        <p:spPr>
          <a:xfrm>
            <a:off x="1523470" y="2746364"/>
            <a:ext cx="3596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Vector: </a:t>
            </a:r>
            <a:r>
              <a:rPr b="1" i="0" lang="en-US" sz="3600" u="none" cap="none" strike="noStrike">
                <a:solidFill>
                  <a:srgbClr val="002060"/>
                </a:solidFill>
                <a:latin typeface="Calibri"/>
                <a:ea typeface="Calibri"/>
                <a:cs typeface="Calibri"/>
                <a:sym typeface="Calibri"/>
              </a:rPr>
              <a:t>v </a:t>
            </a:r>
            <a:r>
              <a:rPr b="0" i="0" lang="en-US" sz="3600" u="none" cap="none" strike="noStrike">
                <a:solidFill>
                  <a:srgbClr val="002060"/>
                </a:solidFill>
                <a:latin typeface="Calibri"/>
                <a:ea typeface="Calibri"/>
                <a:cs typeface="Calibri"/>
                <a:sym typeface="Calibri"/>
              </a:rPr>
              <a:t>= v =</a:t>
            </a:r>
            <a:endParaRPr b="0" i="0" sz="3600" u="none" cap="none" strike="noStrike">
              <a:solidFill>
                <a:srgbClr val="002060"/>
              </a:solidFill>
              <a:latin typeface="Calibri"/>
              <a:ea typeface="Calibri"/>
              <a:cs typeface="Calibri"/>
              <a:sym typeface="Calibri"/>
            </a:endParaRPr>
          </a:p>
        </p:txBody>
      </p:sp>
      <p:cxnSp>
        <p:nvCxnSpPr>
          <p:cNvPr id="693" name="Google Shape;693;p66"/>
          <p:cNvCxnSpPr/>
          <p:nvPr/>
        </p:nvCxnSpPr>
        <p:spPr>
          <a:xfrm>
            <a:off x="3697526" y="2953771"/>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694" name="Google Shape;694;p66"/>
          <p:cNvSpPr/>
          <p:nvPr/>
        </p:nvSpPr>
        <p:spPr>
          <a:xfrm>
            <a:off x="4304698" y="2679345"/>
            <a:ext cx="5259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a:t>
            </a:r>
            <a:endParaRPr b="0" i="0" sz="2400" u="none" cap="none" strike="noStrike">
              <a:solidFill>
                <a:srgbClr val="002060"/>
              </a:solidFill>
              <a:latin typeface="Calibri"/>
              <a:ea typeface="Calibri"/>
              <a:cs typeface="Calibri"/>
              <a:sym typeface="Calibri"/>
            </a:endParaRPr>
          </a:p>
        </p:txBody>
      </p:sp>
      <p:sp>
        <p:nvSpPr>
          <p:cNvPr id="695" name="Google Shape;695;p66"/>
          <p:cNvSpPr txBox="1"/>
          <p:nvPr/>
        </p:nvSpPr>
        <p:spPr>
          <a:xfrm>
            <a:off x="6010949" y="2786213"/>
            <a:ext cx="2066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Multiplication:</a:t>
            </a:r>
            <a:endParaRPr b="1" i="0" sz="2400" u="none" cap="none" strike="noStrike">
              <a:solidFill>
                <a:schemeClr val="dk1"/>
              </a:solidFill>
              <a:latin typeface="Calibri"/>
              <a:ea typeface="Calibri"/>
              <a:cs typeface="Calibri"/>
              <a:sym typeface="Calibri"/>
            </a:endParaRPr>
          </a:p>
        </p:txBody>
      </p:sp>
      <p:sp>
        <p:nvSpPr>
          <p:cNvPr id="696" name="Google Shape;696;p66"/>
          <p:cNvSpPr txBox="1"/>
          <p:nvPr/>
        </p:nvSpPr>
        <p:spPr>
          <a:xfrm>
            <a:off x="7995365" y="2679084"/>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s</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sp>
        <p:nvSpPr>
          <p:cNvPr id="697" name="Google Shape;697;p66"/>
          <p:cNvSpPr/>
          <p:nvPr/>
        </p:nvSpPr>
        <p:spPr>
          <a:xfrm>
            <a:off x="9434804" y="2612066"/>
            <a:ext cx="868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5</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698" name="Google Shape;698;p66"/>
          <p:cNvCxnSpPr/>
          <p:nvPr/>
        </p:nvCxnSpPr>
        <p:spPr>
          <a:xfrm>
            <a:off x="8077669" y="2870446"/>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699" name="Google Shape;699;p66"/>
          <p:cNvSpPr txBox="1"/>
          <p:nvPr/>
        </p:nvSpPr>
        <p:spPr>
          <a:xfrm>
            <a:off x="10303315" y="2683611"/>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700" name="Google Shape;700;p66"/>
          <p:cNvSpPr/>
          <p:nvPr/>
        </p:nvSpPr>
        <p:spPr>
          <a:xfrm>
            <a:off x="10695084" y="2627118"/>
            <a:ext cx="640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25</a:t>
            </a:r>
            <a:endParaRPr b="0" i="0" sz="2400" u="none" cap="none" strike="noStrike">
              <a:solidFill>
                <a:schemeClr val="dk1"/>
              </a:solidFill>
              <a:latin typeface="Calibri"/>
              <a:ea typeface="Calibri"/>
              <a:cs typeface="Calibri"/>
              <a:sym typeface="Calibri"/>
            </a:endParaRPr>
          </a:p>
        </p:txBody>
      </p:sp>
      <p:sp>
        <p:nvSpPr>
          <p:cNvPr id="701" name="Google Shape;701;p66"/>
          <p:cNvSpPr txBox="1"/>
          <p:nvPr/>
        </p:nvSpPr>
        <p:spPr>
          <a:xfrm>
            <a:off x="6788534" y="3623396"/>
            <a:ext cx="12891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Division:</a:t>
            </a:r>
            <a:endParaRPr b="1" i="0" sz="2400" u="none" cap="none" strike="noStrike">
              <a:solidFill>
                <a:schemeClr val="dk1"/>
              </a:solidFill>
              <a:latin typeface="Calibri"/>
              <a:ea typeface="Calibri"/>
              <a:cs typeface="Calibri"/>
              <a:sym typeface="Calibri"/>
            </a:endParaRPr>
          </a:p>
        </p:txBody>
      </p:sp>
      <p:sp>
        <p:nvSpPr>
          <p:cNvPr id="702" name="Google Shape;702;p66"/>
          <p:cNvSpPr txBox="1"/>
          <p:nvPr/>
        </p:nvSpPr>
        <p:spPr>
          <a:xfrm>
            <a:off x="7995365" y="3517596"/>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s</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sp>
        <p:nvSpPr>
          <p:cNvPr id="703" name="Google Shape;703;p66"/>
          <p:cNvSpPr/>
          <p:nvPr/>
        </p:nvSpPr>
        <p:spPr>
          <a:xfrm>
            <a:off x="9434804" y="3450579"/>
            <a:ext cx="868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5</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704" name="Google Shape;704;p66"/>
          <p:cNvCxnSpPr/>
          <p:nvPr/>
        </p:nvCxnSpPr>
        <p:spPr>
          <a:xfrm>
            <a:off x="8077669" y="3708959"/>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05" name="Google Shape;705;p66"/>
          <p:cNvSpPr txBox="1"/>
          <p:nvPr/>
        </p:nvSpPr>
        <p:spPr>
          <a:xfrm>
            <a:off x="10303315" y="3522123"/>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706" name="Google Shape;706;p66"/>
          <p:cNvSpPr/>
          <p:nvPr/>
        </p:nvSpPr>
        <p:spPr>
          <a:xfrm>
            <a:off x="10695083" y="3465632"/>
            <a:ext cx="640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0.4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707" name="Google Shape;707;p66"/>
          <p:cNvSpPr txBox="1"/>
          <p:nvPr/>
        </p:nvSpPr>
        <p:spPr>
          <a:xfrm>
            <a:off x="1636730" y="3532472"/>
            <a:ext cx="2416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0000"/>
                </a:solidFill>
                <a:latin typeface="Calibri"/>
                <a:ea typeface="Calibri"/>
                <a:cs typeface="Calibri"/>
                <a:sym typeface="Calibri"/>
              </a:rPr>
              <a:t>Scalar: s = 5</a:t>
            </a:r>
            <a:endParaRPr b="0" i="0" sz="3600" u="none" cap="none" strike="noStrike">
              <a:solidFill>
                <a:srgbClr val="FF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pic>
        <p:nvPicPr>
          <p:cNvPr id="713" name="Google Shape;713;p6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714" name="Google Shape;714;p6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1: 2D vectors</a:t>
            </a:r>
            <a:endParaRPr b="0" i="0" sz="1400" u="none" cap="none" strike="noStrike">
              <a:solidFill>
                <a:srgbClr val="000000"/>
              </a:solidFill>
              <a:latin typeface="Arial"/>
              <a:ea typeface="Arial"/>
              <a:cs typeface="Arial"/>
              <a:sym typeface="Arial"/>
            </a:endParaRPr>
          </a:p>
        </p:txBody>
      </p:sp>
      <p:sp>
        <p:nvSpPr>
          <p:cNvPr id="715" name="Google Shape;715;p67"/>
          <p:cNvSpPr txBox="1"/>
          <p:nvPr/>
        </p:nvSpPr>
        <p:spPr>
          <a:xfrm>
            <a:off x="0" y="1400131"/>
            <a:ext cx="121920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Vectors can also be manipulated in many different ways.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Let’s start with scalar operations:</a:t>
            </a:r>
            <a:endParaRPr b="0" i="0" sz="1800" u="none" cap="none" strike="noStrike">
              <a:solidFill>
                <a:schemeClr val="dk1"/>
              </a:solidFill>
              <a:latin typeface="Calibri"/>
              <a:ea typeface="Calibri"/>
              <a:cs typeface="Calibri"/>
              <a:sym typeface="Calibri"/>
            </a:endParaRPr>
          </a:p>
        </p:txBody>
      </p:sp>
      <p:sp>
        <p:nvSpPr>
          <p:cNvPr id="716" name="Google Shape;716;p67"/>
          <p:cNvSpPr txBox="1"/>
          <p:nvPr/>
        </p:nvSpPr>
        <p:spPr>
          <a:xfrm>
            <a:off x="1" y="5392094"/>
            <a:ext cx="12192000" cy="861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scalar will simply be applied to every member of the vector, even with 3D vectors.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Why are adding and subtracting scalars a weird thing to do to vectors?</a:t>
            </a:r>
            <a:endParaRPr b="0" i="0" sz="1800" u="none" cap="none" strike="noStrike">
              <a:solidFill>
                <a:schemeClr val="dk1"/>
              </a:solidFill>
              <a:latin typeface="Calibri"/>
              <a:ea typeface="Calibri"/>
              <a:cs typeface="Calibri"/>
              <a:sym typeface="Calibri"/>
            </a:endParaRPr>
          </a:p>
        </p:txBody>
      </p:sp>
      <p:sp>
        <p:nvSpPr>
          <p:cNvPr id="717" name="Google Shape;717;p67"/>
          <p:cNvSpPr txBox="1"/>
          <p:nvPr/>
        </p:nvSpPr>
        <p:spPr>
          <a:xfrm>
            <a:off x="371445" y="3036577"/>
            <a:ext cx="3596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Vector: </a:t>
            </a:r>
            <a:r>
              <a:rPr b="1" i="0" lang="en-US" sz="3600" u="none" cap="none" strike="noStrike">
                <a:solidFill>
                  <a:srgbClr val="002060"/>
                </a:solidFill>
                <a:latin typeface="Calibri"/>
                <a:ea typeface="Calibri"/>
                <a:cs typeface="Calibri"/>
                <a:sym typeface="Calibri"/>
              </a:rPr>
              <a:t>v </a:t>
            </a:r>
            <a:r>
              <a:rPr b="0" i="0" lang="en-US" sz="3600" u="none" cap="none" strike="noStrike">
                <a:solidFill>
                  <a:srgbClr val="002060"/>
                </a:solidFill>
                <a:latin typeface="Calibri"/>
                <a:ea typeface="Calibri"/>
                <a:cs typeface="Calibri"/>
                <a:sym typeface="Calibri"/>
              </a:rPr>
              <a:t>= v =</a:t>
            </a:r>
            <a:endParaRPr b="0" i="0" sz="3600" u="none" cap="none" strike="noStrike">
              <a:solidFill>
                <a:srgbClr val="002060"/>
              </a:solidFill>
              <a:latin typeface="Calibri"/>
              <a:ea typeface="Calibri"/>
              <a:cs typeface="Calibri"/>
              <a:sym typeface="Calibri"/>
            </a:endParaRPr>
          </a:p>
        </p:txBody>
      </p:sp>
      <p:cxnSp>
        <p:nvCxnSpPr>
          <p:cNvPr id="718" name="Google Shape;718;p67"/>
          <p:cNvCxnSpPr/>
          <p:nvPr/>
        </p:nvCxnSpPr>
        <p:spPr>
          <a:xfrm>
            <a:off x="2545501" y="3243983"/>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19" name="Google Shape;719;p67"/>
          <p:cNvSpPr/>
          <p:nvPr/>
        </p:nvSpPr>
        <p:spPr>
          <a:xfrm>
            <a:off x="3152673" y="2969557"/>
            <a:ext cx="5259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a:t>
            </a:r>
            <a:endParaRPr b="0" i="0" sz="2400" u="none" cap="none" strike="noStrike">
              <a:solidFill>
                <a:srgbClr val="002060"/>
              </a:solidFill>
              <a:latin typeface="Calibri"/>
              <a:ea typeface="Calibri"/>
              <a:cs typeface="Calibri"/>
              <a:sym typeface="Calibri"/>
            </a:endParaRPr>
          </a:p>
        </p:txBody>
      </p:sp>
      <p:sp>
        <p:nvSpPr>
          <p:cNvPr id="720" name="Google Shape;720;p67"/>
          <p:cNvSpPr txBox="1"/>
          <p:nvPr/>
        </p:nvSpPr>
        <p:spPr>
          <a:xfrm>
            <a:off x="5023095" y="2234220"/>
            <a:ext cx="1374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999999"/>
                </a:solidFill>
                <a:latin typeface="Calibri"/>
                <a:ea typeface="Calibri"/>
                <a:cs typeface="Calibri"/>
                <a:sym typeface="Calibri"/>
              </a:rPr>
              <a:t>Addition:</a:t>
            </a:r>
            <a:endParaRPr b="1" i="0" sz="2400" u="none" cap="none" strike="noStrike">
              <a:solidFill>
                <a:srgbClr val="999999"/>
              </a:solidFill>
              <a:latin typeface="Calibri"/>
              <a:ea typeface="Calibri"/>
              <a:cs typeface="Calibri"/>
              <a:sym typeface="Calibri"/>
            </a:endParaRPr>
          </a:p>
        </p:txBody>
      </p:sp>
      <p:sp>
        <p:nvSpPr>
          <p:cNvPr id="721" name="Google Shape;721;p67"/>
          <p:cNvSpPr txBox="1"/>
          <p:nvPr/>
        </p:nvSpPr>
        <p:spPr>
          <a:xfrm>
            <a:off x="6314885" y="2141889"/>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s</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sp>
        <p:nvSpPr>
          <p:cNvPr id="722" name="Google Shape;722;p67"/>
          <p:cNvSpPr/>
          <p:nvPr/>
        </p:nvSpPr>
        <p:spPr>
          <a:xfrm>
            <a:off x="7754324" y="2074871"/>
            <a:ext cx="868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5</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723" name="Google Shape;723;p67"/>
          <p:cNvCxnSpPr/>
          <p:nvPr/>
        </p:nvCxnSpPr>
        <p:spPr>
          <a:xfrm>
            <a:off x="6397189" y="2333252"/>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24" name="Google Shape;724;p67"/>
          <p:cNvSpPr txBox="1"/>
          <p:nvPr/>
        </p:nvSpPr>
        <p:spPr>
          <a:xfrm>
            <a:off x="8622835" y="2146416"/>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725" name="Google Shape;725;p67"/>
          <p:cNvSpPr/>
          <p:nvPr/>
        </p:nvSpPr>
        <p:spPr>
          <a:xfrm>
            <a:off x="9014604" y="2089924"/>
            <a:ext cx="6192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7</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10</a:t>
            </a:r>
            <a:endParaRPr b="0" i="0" sz="2400" u="none" cap="none" strike="noStrike">
              <a:solidFill>
                <a:schemeClr val="dk1"/>
              </a:solidFill>
              <a:latin typeface="Calibri"/>
              <a:ea typeface="Calibri"/>
              <a:cs typeface="Calibri"/>
              <a:sym typeface="Calibri"/>
            </a:endParaRPr>
          </a:p>
        </p:txBody>
      </p:sp>
      <p:sp>
        <p:nvSpPr>
          <p:cNvPr id="726" name="Google Shape;726;p67"/>
          <p:cNvSpPr txBox="1"/>
          <p:nvPr/>
        </p:nvSpPr>
        <p:spPr>
          <a:xfrm>
            <a:off x="4628186" y="3054861"/>
            <a:ext cx="1747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999999"/>
                </a:solidFill>
                <a:latin typeface="Calibri"/>
                <a:ea typeface="Calibri"/>
                <a:cs typeface="Calibri"/>
                <a:sym typeface="Calibri"/>
              </a:rPr>
              <a:t>Subtraction:</a:t>
            </a:r>
            <a:endParaRPr b="1" i="0" sz="2400" u="none" cap="none" strike="noStrike">
              <a:solidFill>
                <a:srgbClr val="999999"/>
              </a:solidFill>
              <a:latin typeface="Calibri"/>
              <a:ea typeface="Calibri"/>
              <a:cs typeface="Calibri"/>
              <a:sym typeface="Calibri"/>
            </a:endParaRPr>
          </a:p>
        </p:txBody>
      </p:sp>
      <p:sp>
        <p:nvSpPr>
          <p:cNvPr id="727" name="Google Shape;727;p67"/>
          <p:cNvSpPr txBox="1"/>
          <p:nvPr/>
        </p:nvSpPr>
        <p:spPr>
          <a:xfrm>
            <a:off x="6314885" y="2962784"/>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1" i="0" lang="en-US" sz="1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a:t>
            </a:r>
            <a:r>
              <a:rPr b="0" i="0" lang="en-US" sz="1400" u="none" cap="none" strike="noStrike">
                <a:solidFill>
                  <a:schemeClr val="dk1"/>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s</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sp>
        <p:nvSpPr>
          <p:cNvPr id="728" name="Google Shape;728;p67"/>
          <p:cNvSpPr/>
          <p:nvPr/>
        </p:nvSpPr>
        <p:spPr>
          <a:xfrm>
            <a:off x="7754324" y="2895766"/>
            <a:ext cx="868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5</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729" name="Google Shape;729;p67"/>
          <p:cNvCxnSpPr/>
          <p:nvPr/>
        </p:nvCxnSpPr>
        <p:spPr>
          <a:xfrm>
            <a:off x="6397189" y="3154147"/>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30" name="Google Shape;730;p67"/>
          <p:cNvSpPr txBox="1"/>
          <p:nvPr/>
        </p:nvSpPr>
        <p:spPr>
          <a:xfrm>
            <a:off x="8622835" y="2967311"/>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731" name="Google Shape;731;p67"/>
          <p:cNvSpPr/>
          <p:nvPr/>
        </p:nvSpPr>
        <p:spPr>
          <a:xfrm>
            <a:off x="9014604" y="2910819"/>
            <a:ext cx="6192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0</a:t>
            </a:r>
            <a:endParaRPr b="0" i="0" sz="2400" u="none" cap="none" strike="noStrike">
              <a:solidFill>
                <a:schemeClr val="dk1"/>
              </a:solidFill>
              <a:latin typeface="Calibri"/>
              <a:ea typeface="Calibri"/>
              <a:cs typeface="Calibri"/>
              <a:sym typeface="Calibri"/>
            </a:endParaRPr>
          </a:p>
        </p:txBody>
      </p:sp>
      <p:sp>
        <p:nvSpPr>
          <p:cNvPr id="732" name="Google Shape;732;p67"/>
          <p:cNvSpPr txBox="1"/>
          <p:nvPr/>
        </p:nvSpPr>
        <p:spPr>
          <a:xfrm>
            <a:off x="4309124" y="3903900"/>
            <a:ext cx="2066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Multiplication:</a:t>
            </a:r>
            <a:endParaRPr b="1" i="0" sz="2400" u="none" cap="none" strike="noStrike">
              <a:solidFill>
                <a:schemeClr val="dk1"/>
              </a:solidFill>
              <a:latin typeface="Calibri"/>
              <a:ea typeface="Calibri"/>
              <a:cs typeface="Calibri"/>
              <a:sym typeface="Calibri"/>
            </a:endParaRPr>
          </a:p>
        </p:txBody>
      </p:sp>
      <p:sp>
        <p:nvSpPr>
          <p:cNvPr id="733" name="Google Shape;733;p67"/>
          <p:cNvSpPr txBox="1"/>
          <p:nvPr/>
        </p:nvSpPr>
        <p:spPr>
          <a:xfrm>
            <a:off x="6293540" y="3796771"/>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s</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sp>
        <p:nvSpPr>
          <p:cNvPr id="734" name="Google Shape;734;p67"/>
          <p:cNvSpPr/>
          <p:nvPr/>
        </p:nvSpPr>
        <p:spPr>
          <a:xfrm>
            <a:off x="7732979" y="3729753"/>
            <a:ext cx="868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5</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735" name="Google Shape;735;p67"/>
          <p:cNvCxnSpPr/>
          <p:nvPr/>
        </p:nvCxnSpPr>
        <p:spPr>
          <a:xfrm>
            <a:off x="6375844" y="3988134"/>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36" name="Google Shape;736;p67"/>
          <p:cNvSpPr txBox="1"/>
          <p:nvPr/>
        </p:nvSpPr>
        <p:spPr>
          <a:xfrm>
            <a:off x="8601490" y="3801298"/>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737" name="Google Shape;737;p67"/>
          <p:cNvSpPr/>
          <p:nvPr/>
        </p:nvSpPr>
        <p:spPr>
          <a:xfrm>
            <a:off x="8993259" y="3744806"/>
            <a:ext cx="640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25</a:t>
            </a:r>
            <a:endParaRPr b="0" i="0" sz="2400" u="none" cap="none" strike="noStrike">
              <a:solidFill>
                <a:schemeClr val="dk1"/>
              </a:solidFill>
              <a:latin typeface="Calibri"/>
              <a:ea typeface="Calibri"/>
              <a:cs typeface="Calibri"/>
              <a:sym typeface="Calibri"/>
            </a:endParaRPr>
          </a:p>
        </p:txBody>
      </p:sp>
      <p:sp>
        <p:nvSpPr>
          <p:cNvPr id="738" name="Google Shape;738;p67"/>
          <p:cNvSpPr txBox="1"/>
          <p:nvPr/>
        </p:nvSpPr>
        <p:spPr>
          <a:xfrm>
            <a:off x="5086709" y="4741084"/>
            <a:ext cx="12891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Division:</a:t>
            </a:r>
            <a:endParaRPr b="1" i="0" sz="2400" u="none" cap="none" strike="noStrike">
              <a:solidFill>
                <a:schemeClr val="dk1"/>
              </a:solidFill>
              <a:latin typeface="Calibri"/>
              <a:ea typeface="Calibri"/>
              <a:cs typeface="Calibri"/>
              <a:sym typeface="Calibri"/>
            </a:endParaRPr>
          </a:p>
        </p:txBody>
      </p:sp>
      <p:sp>
        <p:nvSpPr>
          <p:cNvPr id="739" name="Google Shape;739;p67"/>
          <p:cNvSpPr txBox="1"/>
          <p:nvPr/>
        </p:nvSpPr>
        <p:spPr>
          <a:xfrm>
            <a:off x="6293540" y="4635284"/>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s</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sp>
        <p:nvSpPr>
          <p:cNvPr id="740" name="Google Shape;740;p67"/>
          <p:cNvSpPr/>
          <p:nvPr/>
        </p:nvSpPr>
        <p:spPr>
          <a:xfrm>
            <a:off x="7732979" y="4568266"/>
            <a:ext cx="868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5</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741" name="Google Shape;741;p67"/>
          <p:cNvCxnSpPr/>
          <p:nvPr/>
        </p:nvCxnSpPr>
        <p:spPr>
          <a:xfrm>
            <a:off x="6375844" y="4826647"/>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42" name="Google Shape;742;p67"/>
          <p:cNvSpPr txBox="1"/>
          <p:nvPr/>
        </p:nvSpPr>
        <p:spPr>
          <a:xfrm>
            <a:off x="8601490" y="4639811"/>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743" name="Google Shape;743;p67"/>
          <p:cNvSpPr/>
          <p:nvPr/>
        </p:nvSpPr>
        <p:spPr>
          <a:xfrm>
            <a:off x="8993258" y="4583319"/>
            <a:ext cx="640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0.4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744" name="Google Shape;744;p67"/>
          <p:cNvSpPr txBox="1"/>
          <p:nvPr/>
        </p:nvSpPr>
        <p:spPr>
          <a:xfrm>
            <a:off x="484705" y="3822685"/>
            <a:ext cx="2416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0000"/>
                </a:solidFill>
                <a:latin typeface="Calibri"/>
                <a:ea typeface="Calibri"/>
                <a:cs typeface="Calibri"/>
                <a:sym typeface="Calibri"/>
              </a:rPr>
              <a:t>Scalar: s = 5</a:t>
            </a:r>
            <a:endParaRPr b="0" i="0" sz="3600" u="none" cap="none" strike="noStrike">
              <a:solidFill>
                <a:srgbClr val="FF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pic>
        <p:nvPicPr>
          <p:cNvPr id="750" name="Google Shape;750;p6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751" name="Google Shape;751;p6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1: 2D vectors</a:t>
            </a:r>
            <a:endParaRPr b="0" i="0" sz="1400" u="none" cap="none" strike="noStrike">
              <a:solidFill>
                <a:srgbClr val="000000"/>
              </a:solidFill>
              <a:latin typeface="Arial"/>
              <a:ea typeface="Arial"/>
              <a:cs typeface="Arial"/>
              <a:sym typeface="Arial"/>
            </a:endParaRPr>
          </a:p>
        </p:txBody>
      </p:sp>
      <p:sp>
        <p:nvSpPr>
          <p:cNvPr id="752" name="Google Shape;752;p68"/>
          <p:cNvSpPr txBox="1"/>
          <p:nvPr/>
        </p:nvSpPr>
        <p:spPr>
          <a:xfrm>
            <a:off x="0" y="1400131"/>
            <a:ext cx="121920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Addition and subtraction can only move a vector like a bishop in chess.</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There is no correlation because both direction and magnitude change in weird ways.</a:t>
            </a:r>
            <a:endParaRPr b="0" i="0" sz="1800" u="none" cap="none" strike="noStrike">
              <a:solidFill>
                <a:schemeClr val="dk1"/>
              </a:solidFill>
              <a:latin typeface="Calibri"/>
              <a:ea typeface="Calibri"/>
              <a:cs typeface="Calibri"/>
              <a:sym typeface="Calibri"/>
            </a:endParaRPr>
          </a:p>
        </p:txBody>
      </p:sp>
      <p:sp>
        <p:nvSpPr>
          <p:cNvPr id="753" name="Google Shape;753;p68"/>
          <p:cNvSpPr txBox="1"/>
          <p:nvPr/>
        </p:nvSpPr>
        <p:spPr>
          <a:xfrm>
            <a:off x="1" y="5392094"/>
            <a:ext cx="12192000" cy="861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Multiplying and Dividing by a scalar is much more useful.</a:t>
            </a:r>
            <a:endParaRPr b="0" i="0" sz="1800" u="none" cap="none" strike="noStrike">
              <a:solidFill>
                <a:schemeClr val="dk1"/>
              </a:solidFill>
              <a:latin typeface="Calibri"/>
              <a:ea typeface="Calibri"/>
              <a:cs typeface="Calibri"/>
              <a:sym typeface="Calibri"/>
            </a:endParaRPr>
          </a:p>
        </p:txBody>
      </p:sp>
      <p:sp>
        <p:nvSpPr>
          <p:cNvPr id="754" name="Google Shape;754;p68"/>
          <p:cNvSpPr txBox="1"/>
          <p:nvPr/>
        </p:nvSpPr>
        <p:spPr>
          <a:xfrm>
            <a:off x="4041870" y="2911702"/>
            <a:ext cx="3596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Vector: </a:t>
            </a:r>
            <a:r>
              <a:rPr b="1" i="0" lang="en-US" sz="3600" u="none" cap="none" strike="noStrike">
                <a:solidFill>
                  <a:srgbClr val="002060"/>
                </a:solidFill>
                <a:latin typeface="Calibri"/>
                <a:ea typeface="Calibri"/>
                <a:cs typeface="Calibri"/>
                <a:sym typeface="Calibri"/>
              </a:rPr>
              <a:t>v </a:t>
            </a:r>
            <a:r>
              <a:rPr b="0" i="0" lang="en-US" sz="3600" u="none" cap="none" strike="noStrike">
                <a:solidFill>
                  <a:srgbClr val="002060"/>
                </a:solidFill>
                <a:latin typeface="Calibri"/>
                <a:ea typeface="Calibri"/>
                <a:cs typeface="Calibri"/>
                <a:sym typeface="Calibri"/>
              </a:rPr>
              <a:t>= v =</a:t>
            </a:r>
            <a:endParaRPr b="0" i="0" sz="3600" u="none" cap="none" strike="noStrike">
              <a:solidFill>
                <a:srgbClr val="002060"/>
              </a:solidFill>
              <a:latin typeface="Calibri"/>
              <a:ea typeface="Calibri"/>
              <a:cs typeface="Calibri"/>
              <a:sym typeface="Calibri"/>
            </a:endParaRPr>
          </a:p>
        </p:txBody>
      </p:sp>
      <p:cxnSp>
        <p:nvCxnSpPr>
          <p:cNvPr id="755" name="Google Shape;755;p68"/>
          <p:cNvCxnSpPr/>
          <p:nvPr/>
        </p:nvCxnSpPr>
        <p:spPr>
          <a:xfrm>
            <a:off x="6215926" y="3119108"/>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56" name="Google Shape;756;p68"/>
          <p:cNvSpPr/>
          <p:nvPr/>
        </p:nvSpPr>
        <p:spPr>
          <a:xfrm>
            <a:off x="6823098" y="2844682"/>
            <a:ext cx="5259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a:t>
            </a:r>
            <a:endParaRPr b="0" i="0" sz="2400" u="none" cap="none" strike="noStrike">
              <a:solidFill>
                <a:srgbClr val="002060"/>
              </a:solidFill>
              <a:latin typeface="Calibri"/>
              <a:ea typeface="Calibri"/>
              <a:cs typeface="Calibri"/>
              <a:sym typeface="Calibri"/>
            </a:endParaRPr>
          </a:p>
        </p:txBody>
      </p:sp>
      <p:sp>
        <p:nvSpPr>
          <p:cNvPr id="757" name="Google Shape;757;p68"/>
          <p:cNvSpPr txBox="1"/>
          <p:nvPr/>
        </p:nvSpPr>
        <p:spPr>
          <a:xfrm>
            <a:off x="4041880" y="3580360"/>
            <a:ext cx="2416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0000"/>
                </a:solidFill>
                <a:latin typeface="Calibri"/>
                <a:ea typeface="Calibri"/>
                <a:cs typeface="Calibri"/>
                <a:sym typeface="Calibri"/>
              </a:rPr>
              <a:t>Scalar: s = 5</a:t>
            </a:r>
            <a:endParaRPr b="0" i="0" sz="3600" u="none" cap="none" strike="noStrike">
              <a:solidFill>
                <a:srgbClr val="FF0000"/>
              </a:solidFill>
              <a:latin typeface="Calibri"/>
              <a:ea typeface="Calibri"/>
              <a:cs typeface="Calibri"/>
              <a:sym typeface="Calibri"/>
            </a:endParaRPr>
          </a:p>
        </p:txBody>
      </p:sp>
      <p:pic>
        <p:nvPicPr>
          <p:cNvPr id="758" name="Google Shape;758;p68"/>
          <p:cNvPicPr preferRelativeResize="0"/>
          <p:nvPr/>
        </p:nvPicPr>
        <p:blipFill rotWithShape="1">
          <a:blip r:embed="rId4">
            <a:alphaModFix/>
          </a:blip>
          <a:srcRect b="0" l="0" r="0" t="0"/>
          <a:stretch/>
        </p:blipFill>
        <p:spPr>
          <a:xfrm>
            <a:off x="132395" y="1969193"/>
            <a:ext cx="3073888" cy="3040964"/>
          </a:xfrm>
          <a:prstGeom prst="rect">
            <a:avLst/>
          </a:prstGeom>
          <a:noFill/>
          <a:ln>
            <a:noFill/>
          </a:ln>
        </p:spPr>
      </p:pic>
      <p:sp>
        <p:nvSpPr>
          <p:cNvPr id="759" name="Google Shape;759;p68"/>
          <p:cNvSpPr txBox="1"/>
          <p:nvPr/>
        </p:nvSpPr>
        <p:spPr>
          <a:xfrm>
            <a:off x="-5" y="5150157"/>
            <a:ext cx="1374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Addition:</a:t>
            </a:r>
            <a:endParaRPr b="1" i="0" sz="2400" u="none" cap="none" strike="noStrike">
              <a:solidFill>
                <a:srgbClr val="000000"/>
              </a:solidFill>
              <a:latin typeface="Calibri"/>
              <a:ea typeface="Calibri"/>
              <a:cs typeface="Calibri"/>
              <a:sym typeface="Calibri"/>
            </a:endParaRPr>
          </a:p>
        </p:txBody>
      </p:sp>
      <p:sp>
        <p:nvSpPr>
          <p:cNvPr id="760" name="Google Shape;760;p68"/>
          <p:cNvSpPr txBox="1"/>
          <p:nvPr/>
        </p:nvSpPr>
        <p:spPr>
          <a:xfrm>
            <a:off x="1291785" y="5057827"/>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rgbClr val="000000"/>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s</a:t>
            </a:r>
            <a:r>
              <a:rPr b="0" i="0" lang="en-US" sz="3600" u="none" cap="none" strike="noStrike">
                <a:solidFill>
                  <a:srgbClr val="000000"/>
                </a:solidFill>
                <a:latin typeface="Calibri"/>
                <a:ea typeface="Calibri"/>
                <a:cs typeface="Calibri"/>
                <a:sym typeface="Calibri"/>
              </a:rPr>
              <a:t> =</a:t>
            </a:r>
            <a:endParaRPr b="0" i="0" sz="3600" u="none" cap="none" strike="noStrike">
              <a:solidFill>
                <a:srgbClr val="000000"/>
              </a:solidFill>
              <a:latin typeface="Calibri"/>
              <a:ea typeface="Calibri"/>
              <a:cs typeface="Calibri"/>
              <a:sym typeface="Calibri"/>
            </a:endParaRPr>
          </a:p>
        </p:txBody>
      </p:sp>
      <p:sp>
        <p:nvSpPr>
          <p:cNvPr id="761" name="Google Shape;761;p68"/>
          <p:cNvSpPr/>
          <p:nvPr/>
        </p:nvSpPr>
        <p:spPr>
          <a:xfrm>
            <a:off x="2731224" y="4990809"/>
            <a:ext cx="868500" cy="780300"/>
          </a:xfrm>
          <a:prstGeom prst="bracketPair">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rgbClr val="000000"/>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5</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rgbClr val="000000"/>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762" name="Google Shape;762;p68"/>
          <p:cNvCxnSpPr/>
          <p:nvPr/>
        </p:nvCxnSpPr>
        <p:spPr>
          <a:xfrm>
            <a:off x="1374089" y="5249189"/>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63" name="Google Shape;763;p68"/>
          <p:cNvSpPr txBox="1"/>
          <p:nvPr/>
        </p:nvSpPr>
        <p:spPr>
          <a:xfrm>
            <a:off x="3599735" y="5062354"/>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Calibri"/>
                <a:ea typeface="Calibri"/>
                <a:cs typeface="Calibri"/>
                <a:sym typeface="Calibri"/>
              </a:rPr>
              <a:t>=</a:t>
            </a:r>
            <a:endParaRPr b="0" i="0" sz="3600" u="none" cap="none" strike="noStrike">
              <a:solidFill>
                <a:srgbClr val="000000"/>
              </a:solidFill>
              <a:latin typeface="Calibri"/>
              <a:ea typeface="Calibri"/>
              <a:cs typeface="Calibri"/>
              <a:sym typeface="Calibri"/>
            </a:endParaRPr>
          </a:p>
        </p:txBody>
      </p:sp>
      <p:sp>
        <p:nvSpPr>
          <p:cNvPr id="764" name="Google Shape;764;p68"/>
          <p:cNvSpPr/>
          <p:nvPr/>
        </p:nvSpPr>
        <p:spPr>
          <a:xfrm>
            <a:off x="3991504" y="5005862"/>
            <a:ext cx="619200" cy="780300"/>
          </a:xfrm>
          <a:prstGeom prst="bracketPair">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7</a:t>
            </a:r>
            <a:endParaRPr b="0" i="0" sz="2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10</a:t>
            </a:r>
            <a:endParaRPr b="0" i="0" sz="2400" u="none" cap="none" strike="noStrike">
              <a:solidFill>
                <a:srgbClr val="000000"/>
              </a:solidFill>
              <a:latin typeface="Calibri"/>
              <a:ea typeface="Calibri"/>
              <a:cs typeface="Calibri"/>
              <a:sym typeface="Calibri"/>
            </a:endParaRPr>
          </a:p>
        </p:txBody>
      </p:sp>
      <p:sp>
        <p:nvSpPr>
          <p:cNvPr id="765" name="Google Shape;765;p68"/>
          <p:cNvSpPr txBox="1"/>
          <p:nvPr/>
        </p:nvSpPr>
        <p:spPr>
          <a:xfrm>
            <a:off x="7018711" y="5157423"/>
            <a:ext cx="1747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Subtraction:</a:t>
            </a:r>
            <a:endParaRPr b="1" i="0" sz="2400" u="none" cap="none" strike="noStrike">
              <a:solidFill>
                <a:srgbClr val="000000"/>
              </a:solidFill>
              <a:latin typeface="Calibri"/>
              <a:ea typeface="Calibri"/>
              <a:cs typeface="Calibri"/>
              <a:sym typeface="Calibri"/>
            </a:endParaRPr>
          </a:p>
        </p:txBody>
      </p:sp>
      <p:sp>
        <p:nvSpPr>
          <p:cNvPr id="766" name="Google Shape;766;p68"/>
          <p:cNvSpPr txBox="1"/>
          <p:nvPr/>
        </p:nvSpPr>
        <p:spPr>
          <a:xfrm>
            <a:off x="8705410" y="5065346"/>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1" i="0" lang="en-US" sz="1600" u="none" cap="none" strike="noStrike">
                <a:solidFill>
                  <a:srgbClr val="002060"/>
                </a:solidFill>
                <a:latin typeface="Calibri"/>
                <a:ea typeface="Calibri"/>
                <a:cs typeface="Calibri"/>
                <a:sym typeface="Calibri"/>
              </a:rPr>
              <a:t> </a:t>
            </a:r>
            <a:r>
              <a:rPr b="0" i="0" lang="en-US" sz="3600" u="none" cap="none" strike="noStrike">
                <a:solidFill>
                  <a:srgbClr val="000000"/>
                </a:solidFill>
                <a:latin typeface="Calibri"/>
                <a:ea typeface="Calibri"/>
                <a:cs typeface="Calibri"/>
                <a:sym typeface="Calibri"/>
              </a:rPr>
              <a:t>-</a:t>
            </a:r>
            <a:r>
              <a:rPr b="0" i="0" lang="en-US" sz="1400" u="none" cap="none" strike="noStrike">
                <a:solidFill>
                  <a:srgbClr val="000000"/>
                </a:solidFill>
                <a:latin typeface="Calibri"/>
                <a:ea typeface="Calibri"/>
                <a:cs typeface="Calibri"/>
                <a:sym typeface="Calibri"/>
              </a:rPr>
              <a:t> </a:t>
            </a:r>
            <a:r>
              <a:rPr b="0" i="0" lang="en-US" sz="3600" u="none" cap="none" strike="noStrike">
                <a:solidFill>
                  <a:srgbClr val="000000"/>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s</a:t>
            </a:r>
            <a:r>
              <a:rPr b="0" i="0" lang="en-US" sz="3600" u="none" cap="none" strike="noStrike">
                <a:solidFill>
                  <a:srgbClr val="000000"/>
                </a:solidFill>
                <a:latin typeface="Calibri"/>
                <a:ea typeface="Calibri"/>
                <a:cs typeface="Calibri"/>
                <a:sym typeface="Calibri"/>
              </a:rPr>
              <a:t> =</a:t>
            </a:r>
            <a:endParaRPr b="0" i="0" sz="3600" u="none" cap="none" strike="noStrike">
              <a:solidFill>
                <a:srgbClr val="000000"/>
              </a:solidFill>
              <a:latin typeface="Calibri"/>
              <a:ea typeface="Calibri"/>
              <a:cs typeface="Calibri"/>
              <a:sym typeface="Calibri"/>
            </a:endParaRPr>
          </a:p>
        </p:txBody>
      </p:sp>
      <p:sp>
        <p:nvSpPr>
          <p:cNvPr id="767" name="Google Shape;767;p68"/>
          <p:cNvSpPr/>
          <p:nvPr/>
        </p:nvSpPr>
        <p:spPr>
          <a:xfrm>
            <a:off x="10144849" y="4998329"/>
            <a:ext cx="868500" cy="780300"/>
          </a:xfrm>
          <a:prstGeom prst="bracketPair">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rgbClr val="000000"/>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5</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rgbClr val="000000"/>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768" name="Google Shape;768;p68"/>
          <p:cNvCxnSpPr/>
          <p:nvPr/>
        </p:nvCxnSpPr>
        <p:spPr>
          <a:xfrm>
            <a:off x="8787714" y="5256710"/>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69" name="Google Shape;769;p68"/>
          <p:cNvSpPr txBox="1"/>
          <p:nvPr/>
        </p:nvSpPr>
        <p:spPr>
          <a:xfrm>
            <a:off x="11013360" y="5069873"/>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Calibri"/>
                <a:ea typeface="Calibri"/>
                <a:cs typeface="Calibri"/>
                <a:sym typeface="Calibri"/>
              </a:rPr>
              <a:t>=</a:t>
            </a:r>
            <a:endParaRPr b="0" i="0" sz="3600" u="none" cap="none" strike="noStrike">
              <a:solidFill>
                <a:srgbClr val="000000"/>
              </a:solidFill>
              <a:latin typeface="Calibri"/>
              <a:ea typeface="Calibri"/>
              <a:cs typeface="Calibri"/>
              <a:sym typeface="Calibri"/>
            </a:endParaRPr>
          </a:p>
        </p:txBody>
      </p:sp>
      <p:sp>
        <p:nvSpPr>
          <p:cNvPr id="770" name="Google Shape;770;p68"/>
          <p:cNvSpPr/>
          <p:nvPr/>
        </p:nvSpPr>
        <p:spPr>
          <a:xfrm>
            <a:off x="11405129" y="5013381"/>
            <a:ext cx="619200" cy="780300"/>
          </a:xfrm>
          <a:prstGeom prst="bracketPair">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0</a:t>
            </a:r>
            <a:endParaRPr b="0" i="0" sz="2400" u="none" cap="none" strike="noStrike">
              <a:solidFill>
                <a:srgbClr val="000000"/>
              </a:solidFill>
              <a:latin typeface="Calibri"/>
              <a:ea typeface="Calibri"/>
              <a:cs typeface="Calibri"/>
              <a:sym typeface="Calibri"/>
            </a:endParaRPr>
          </a:p>
        </p:txBody>
      </p:sp>
      <p:pic>
        <p:nvPicPr>
          <p:cNvPr id="771" name="Google Shape;771;p68"/>
          <p:cNvPicPr preferRelativeResize="0"/>
          <p:nvPr/>
        </p:nvPicPr>
        <p:blipFill rotWithShape="1">
          <a:blip r:embed="rId5">
            <a:alphaModFix/>
          </a:blip>
          <a:srcRect b="0" l="0" r="0" t="0"/>
          <a:stretch/>
        </p:blipFill>
        <p:spPr>
          <a:xfrm>
            <a:off x="8567928" y="1965960"/>
            <a:ext cx="3072383" cy="304495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pic>
        <p:nvPicPr>
          <p:cNvPr id="777" name="Google Shape;777;p69"/>
          <p:cNvPicPr preferRelativeResize="0"/>
          <p:nvPr/>
        </p:nvPicPr>
        <p:blipFill rotWithShape="1">
          <a:blip r:embed="rId3">
            <a:alphaModFix/>
          </a:blip>
          <a:srcRect b="0" l="0" r="0" t="0"/>
          <a:stretch/>
        </p:blipFill>
        <p:spPr>
          <a:xfrm>
            <a:off x="8567928" y="1965960"/>
            <a:ext cx="3072383" cy="3044952"/>
          </a:xfrm>
          <a:prstGeom prst="rect">
            <a:avLst/>
          </a:prstGeom>
          <a:noFill/>
          <a:ln>
            <a:noFill/>
          </a:ln>
        </p:spPr>
      </p:pic>
      <p:pic>
        <p:nvPicPr>
          <p:cNvPr id="778" name="Google Shape;778;p69"/>
          <p:cNvPicPr preferRelativeResize="0"/>
          <p:nvPr/>
        </p:nvPicPr>
        <p:blipFill rotWithShape="1">
          <a:blip r:embed="rId4">
            <a:alphaModFix/>
          </a:blip>
          <a:srcRect b="0" l="0" r="0" t="0"/>
          <a:stretch/>
        </p:blipFill>
        <p:spPr>
          <a:xfrm>
            <a:off x="0" y="0"/>
            <a:ext cx="12192000" cy="1587260"/>
          </a:xfrm>
          <a:prstGeom prst="rect">
            <a:avLst/>
          </a:prstGeom>
          <a:noFill/>
          <a:ln>
            <a:noFill/>
          </a:ln>
        </p:spPr>
      </p:pic>
      <p:sp>
        <p:nvSpPr>
          <p:cNvPr id="779" name="Google Shape;779;p6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1: 2D vectors</a:t>
            </a:r>
            <a:endParaRPr b="0" i="0" sz="1400" u="none" cap="none" strike="noStrike">
              <a:solidFill>
                <a:srgbClr val="000000"/>
              </a:solidFill>
              <a:latin typeface="Arial"/>
              <a:ea typeface="Arial"/>
              <a:cs typeface="Arial"/>
              <a:sym typeface="Arial"/>
            </a:endParaRPr>
          </a:p>
        </p:txBody>
      </p:sp>
      <p:sp>
        <p:nvSpPr>
          <p:cNvPr id="780" name="Google Shape;780;p69"/>
          <p:cNvSpPr txBox="1"/>
          <p:nvPr/>
        </p:nvSpPr>
        <p:spPr>
          <a:xfrm>
            <a:off x="0" y="1400131"/>
            <a:ext cx="121920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Multiplication and Division lengthen or shorten the distance of the vector.</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direction will remain, making them very useful.</a:t>
            </a:r>
            <a:endParaRPr b="0" i="0" sz="1800" u="none" cap="none" strike="noStrike">
              <a:solidFill>
                <a:schemeClr val="dk1"/>
              </a:solidFill>
              <a:latin typeface="Calibri"/>
              <a:ea typeface="Calibri"/>
              <a:cs typeface="Calibri"/>
              <a:sym typeface="Calibri"/>
            </a:endParaRPr>
          </a:p>
        </p:txBody>
      </p:sp>
      <p:sp>
        <p:nvSpPr>
          <p:cNvPr id="781" name="Google Shape;781;p69"/>
          <p:cNvSpPr txBox="1"/>
          <p:nvPr/>
        </p:nvSpPr>
        <p:spPr>
          <a:xfrm>
            <a:off x="1" y="5392094"/>
            <a:ext cx="12192000" cy="861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Another useful operation is flipping the vector. Any idea how you can do this?</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2" name="Google Shape;782;p69"/>
          <p:cNvSpPr txBox="1"/>
          <p:nvPr/>
        </p:nvSpPr>
        <p:spPr>
          <a:xfrm>
            <a:off x="4041870" y="2911702"/>
            <a:ext cx="3596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Vector: </a:t>
            </a:r>
            <a:r>
              <a:rPr b="1" i="0" lang="en-US" sz="3600" u="none" cap="none" strike="noStrike">
                <a:solidFill>
                  <a:srgbClr val="002060"/>
                </a:solidFill>
                <a:latin typeface="Calibri"/>
                <a:ea typeface="Calibri"/>
                <a:cs typeface="Calibri"/>
                <a:sym typeface="Calibri"/>
              </a:rPr>
              <a:t>v </a:t>
            </a:r>
            <a:r>
              <a:rPr b="0" i="0" lang="en-US" sz="3600" u="none" cap="none" strike="noStrike">
                <a:solidFill>
                  <a:srgbClr val="002060"/>
                </a:solidFill>
                <a:latin typeface="Calibri"/>
                <a:ea typeface="Calibri"/>
                <a:cs typeface="Calibri"/>
                <a:sym typeface="Calibri"/>
              </a:rPr>
              <a:t>= v =</a:t>
            </a:r>
            <a:endParaRPr b="0" i="0" sz="3600" u="none" cap="none" strike="noStrike">
              <a:solidFill>
                <a:srgbClr val="002060"/>
              </a:solidFill>
              <a:latin typeface="Calibri"/>
              <a:ea typeface="Calibri"/>
              <a:cs typeface="Calibri"/>
              <a:sym typeface="Calibri"/>
            </a:endParaRPr>
          </a:p>
        </p:txBody>
      </p:sp>
      <p:cxnSp>
        <p:nvCxnSpPr>
          <p:cNvPr id="783" name="Google Shape;783;p69"/>
          <p:cNvCxnSpPr/>
          <p:nvPr/>
        </p:nvCxnSpPr>
        <p:spPr>
          <a:xfrm>
            <a:off x="6215926" y="3119108"/>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84" name="Google Shape;784;p69"/>
          <p:cNvSpPr/>
          <p:nvPr/>
        </p:nvSpPr>
        <p:spPr>
          <a:xfrm>
            <a:off x="6823098" y="2844682"/>
            <a:ext cx="5259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a:t>
            </a:r>
            <a:endParaRPr b="0" i="0" sz="2400" u="none" cap="none" strike="noStrike">
              <a:solidFill>
                <a:srgbClr val="002060"/>
              </a:solidFill>
              <a:latin typeface="Calibri"/>
              <a:ea typeface="Calibri"/>
              <a:cs typeface="Calibri"/>
              <a:sym typeface="Calibri"/>
            </a:endParaRPr>
          </a:p>
        </p:txBody>
      </p:sp>
      <p:sp>
        <p:nvSpPr>
          <p:cNvPr id="785" name="Google Shape;785;p69"/>
          <p:cNvSpPr txBox="1"/>
          <p:nvPr/>
        </p:nvSpPr>
        <p:spPr>
          <a:xfrm>
            <a:off x="4041880" y="3580360"/>
            <a:ext cx="2416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0000"/>
                </a:solidFill>
                <a:latin typeface="Calibri"/>
                <a:ea typeface="Calibri"/>
                <a:cs typeface="Calibri"/>
                <a:sym typeface="Calibri"/>
              </a:rPr>
              <a:t>Scalar: s = 5</a:t>
            </a:r>
            <a:endParaRPr b="0" i="0" sz="3600" u="none" cap="none" strike="noStrike">
              <a:solidFill>
                <a:srgbClr val="FF0000"/>
              </a:solidFill>
              <a:latin typeface="Calibri"/>
              <a:ea typeface="Calibri"/>
              <a:cs typeface="Calibri"/>
              <a:sym typeface="Calibri"/>
            </a:endParaRPr>
          </a:p>
        </p:txBody>
      </p:sp>
      <p:pic>
        <p:nvPicPr>
          <p:cNvPr id="786" name="Google Shape;786;p69"/>
          <p:cNvPicPr preferRelativeResize="0"/>
          <p:nvPr/>
        </p:nvPicPr>
        <p:blipFill rotWithShape="1">
          <a:blip r:embed="rId5">
            <a:alphaModFix/>
          </a:blip>
          <a:srcRect b="0" l="0" r="0" t="0"/>
          <a:stretch/>
        </p:blipFill>
        <p:spPr>
          <a:xfrm>
            <a:off x="137160" y="1967210"/>
            <a:ext cx="3072383" cy="3044952"/>
          </a:xfrm>
          <a:prstGeom prst="rect">
            <a:avLst/>
          </a:prstGeom>
          <a:noFill/>
          <a:ln>
            <a:noFill/>
          </a:ln>
        </p:spPr>
      </p:pic>
      <p:sp>
        <p:nvSpPr>
          <p:cNvPr id="787" name="Google Shape;787;p69"/>
          <p:cNvSpPr txBox="1"/>
          <p:nvPr/>
        </p:nvSpPr>
        <p:spPr>
          <a:xfrm>
            <a:off x="-1" y="5164750"/>
            <a:ext cx="2066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Multiplication:</a:t>
            </a:r>
            <a:endParaRPr b="1" i="0" sz="2400" u="none" cap="none" strike="noStrike">
              <a:solidFill>
                <a:schemeClr val="dk1"/>
              </a:solidFill>
              <a:latin typeface="Calibri"/>
              <a:ea typeface="Calibri"/>
              <a:cs typeface="Calibri"/>
              <a:sym typeface="Calibri"/>
            </a:endParaRPr>
          </a:p>
        </p:txBody>
      </p:sp>
      <p:sp>
        <p:nvSpPr>
          <p:cNvPr id="788" name="Google Shape;788;p69"/>
          <p:cNvSpPr txBox="1"/>
          <p:nvPr/>
        </p:nvSpPr>
        <p:spPr>
          <a:xfrm>
            <a:off x="1984415" y="5057621"/>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s</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sp>
        <p:nvSpPr>
          <p:cNvPr id="789" name="Google Shape;789;p69"/>
          <p:cNvSpPr/>
          <p:nvPr/>
        </p:nvSpPr>
        <p:spPr>
          <a:xfrm>
            <a:off x="3423854" y="4990603"/>
            <a:ext cx="868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5</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790" name="Google Shape;790;p69"/>
          <p:cNvCxnSpPr/>
          <p:nvPr/>
        </p:nvCxnSpPr>
        <p:spPr>
          <a:xfrm>
            <a:off x="2066719" y="5248984"/>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91" name="Google Shape;791;p69"/>
          <p:cNvSpPr txBox="1"/>
          <p:nvPr/>
        </p:nvSpPr>
        <p:spPr>
          <a:xfrm>
            <a:off x="4292365" y="5062148"/>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792" name="Google Shape;792;p69"/>
          <p:cNvSpPr/>
          <p:nvPr/>
        </p:nvSpPr>
        <p:spPr>
          <a:xfrm>
            <a:off x="4684134" y="5005656"/>
            <a:ext cx="640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25</a:t>
            </a:r>
            <a:endParaRPr b="0" i="0" sz="2400" u="none" cap="none" strike="noStrike">
              <a:solidFill>
                <a:schemeClr val="dk1"/>
              </a:solidFill>
              <a:latin typeface="Calibri"/>
              <a:ea typeface="Calibri"/>
              <a:cs typeface="Calibri"/>
              <a:sym typeface="Calibri"/>
            </a:endParaRPr>
          </a:p>
        </p:txBody>
      </p:sp>
      <p:sp>
        <p:nvSpPr>
          <p:cNvPr id="793" name="Google Shape;793;p69"/>
          <p:cNvSpPr txBox="1"/>
          <p:nvPr/>
        </p:nvSpPr>
        <p:spPr>
          <a:xfrm>
            <a:off x="7478059" y="5155859"/>
            <a:ext cx="12891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Division:</a:t>
            </a:r>
            <a:endParaRPr b="1" i="0" sz="2400" u="none" cap="none" strike="noStrike">
              <a:solidFill>
                <a:schemeClr val="dk1"/>
              </a:solidFill>
              <a:latin typeface="Calibri"/>
              <a:ea typeface="Calibri"/>
              <a:cs typeface="Calibri"/>
              <a:sym typeface="Calibri"/>
            </a:endParaRPr>
          </a:p>
        </p:txBody>
      </p:sp>
      <p:sp>
        <p:nvSpPr>
          <p:cNvPr id="794" name="Google Shape;794;p69"/>
          <p:cNvSpPr txBox="1"/>
          <p:nvPr/>
        </p:nvSpPr>
        <p:spPr>
          <a:xfrm>
            <a:off x="8684890" y="5050059"/>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s</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sp>
        <p:nvSpPr>
          <p:cNvPr id="795" name="Google Shape;795;p69"/>
          <p:cNvSpPr/>
          <p:nvPr/>
        </p:nvSpPr>
        <p:spPr>
          <a:xfrm>
            <a:off x="10124329" y="4983041"/>
            <a:ext cx="868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5</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796" name="Google Shape;796;p69"/>
          <p:cNvCxnSpPr/>
          <p:nvPr/>
        </p:nvCxnSpPr>
        <p:spPr>
          <a:xfrm>
            <a:off x="8767194" y="5241422"/>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797" name="Google Shape;797;p69"/>
          <p:cNvSpPr txBox="1"/>
          <p:nvPr/>
        </p:nvSpPr>
        <p:spPr>
          <a:xfrm>
            <a:off x="10992840" y="5054586"/>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798" name="Google Shape;798;p69"/>
          <p:cNvSpPr/>
          <p:nvPr/>
        </p:nvSpPr>
        <p:spPr>
          <a:xfrm>
            <a:off x="11384608" y="4998094"/>
            <a:ext cx="640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0.4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pic>
        <p:nvPicPr>
          <p:cNvPr id="804" name="Google Shape;804;p7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805" name="Google Shape;805;p7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1: 2D vectors</a:t>
            </a:r>
            <a:endParaRPr b="0" i="0" sz="1400" u="none" cap="none" strike="noStrike">
              <a:solidFill>
                <a:srgbClr val="000000"/>
              </a:solidFill>
              <a:latin typeface="Arial"/>
              <a:ea typeface="Arial"/>
              <a:cs typeface="Arial"/>
              <a:sym typeface="Arial"/>
            </a:endParaRPr>
          </a:p>
        </p:txBody>
      </p:sp>
      <p:sp>
        <p:nvSpPr>
          <p:cNvPr id="806" name="Google Shape;806;p70"/>
          <p:cNvSpPr txBox="1"/>
          <p:nvPr/>
        </p:nvSpPr>
        <p:spPr>
          <a:xfrm>
            <a:off x="0" y="1400131"/>
            <a:ext cx="121920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Flipping a vector is done by simple multiplying the vector with the scalar -1.</a:t>
            </a:r>
            <a:endParaRPr b="0" i="0" sz="1800" u="none" cap="none" strike="noStrike">
              <a:solidFill>
                <a:schemeClr val="dk1"/>
              </a:solidFill>
              <a:latin typeface="Calibri"/>
              <a:ea typeface="Calibri"/>
              <a:cs typeface="Calibri"/>
              <a:sym typeface="Calibri"/>
            </a:endParaRPr>
          </a:p>
        </p:txBody>
      </p:sp>
      <p:sp>
        <p:nvSpPr>
          <p:cNvPr id="807" name="Google Shape;807;p70"/>
          <p:cNvSpPr txBox="1"/>
          <p:nvPr/>
        </p:nvSpPr>
        <p:spPr>
          <a:xfrm>
            <a:off x="73401" y="5350794"/>
            <a:ext cx="12192000" cy="861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Let’s continue to vector on vector operations.</a:t>
            </a:r>
            <a:endParaRPr b="0" i="0" sz="1800" u="none" cap="none" strike="noStrike">
              <a:solidFill>
                <a:schemeClr val="dk1"/>
              </a:solidFill>
              <a:latin typeface="Calibri"/>
              <a:ea typeface="Calibri"/>
              <a:cs typeface="Calibri"/>
              <a:sym typeface="Calibri"/>
            </a:endParaRPr>
          </a:p>
        </p:txBody>
      </p:sp>
      <p:sp>
        <p:nvSpPr>
          <p:cNvPr id="808" name="Google Shape;808;p70"/>
          <p:cNvSpPr txBox="1"/>
          <p:nvPr/>
        </p:nvSpPr>
        <p:spPr>
          <a:xfrm>
            <a:off x="215470" y="2752089"/>
            <a:ext cx="3596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Vector: </a:t>
            </a:r>
            <a:r>
              <a:rPr b="1" i="0" lang="en-US" sz="3600" u="none" cap="none" strike="noStrike">
                <a:solidFill>
                  <a:srgbClr val="002060"/>
                </a:solidFill>
                <a:latin typeface="Calibri"/>
                <a:ea typeface="Calibri"/>
                <a:cs typeface="Calibri"/>
                <a:sym typeface="Calibri"/>
              </a:rPr>
              <a:t>v </a:t>
            </a:r>
            <a:r>
              <a:rPr b="0" i="0" lang="en-US" sz="3600" u="none" cap="none" strike="noStrike">
                <a:solidFill>
                  <a:srgbClr val="002060"/>
                </a:solidFill>
                <a:latin typeface="Calibri"/>
                <a:ea typeface="Calibri"/>
                <a:cs typeface="Calibri"/>
                <a:sym typeface="Calibri"/>
              </a:rPr>
              <a:t>= v =</a:t>
            </a:r>
            <a:endParaRPr b="0" i="0" sz="3600" u="none" cap="none" strike="noStrike">
              <a:solidFill>
                <a:srgbClr val="002060"/>
              </a:solidFill>
              <a:latin typeface="Calibri"/>
              <a:ea typeface="Calibri"/>
              <a:cs typeface="Calibri"/>
              <a:sym typeface="Calibri"/>
            </a:endParaRPr>
          </a:p>
        </p:txBody>
      </p:sp>
      <p:cxnSp>
        <p:nvCxnSpPr>
          <p:cNvPr id="809" name="Google Shape;809;p70"/>
          <p:cNvCxnSpPr/>
          <p:nvPr/>
        </p:nvCxnSpPr>
        <p:spPr>
          <a:xfrm>
            <a:off x="2389526" y="2959496"/>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810" name="Google Shape;810;p70"/>
          <p:cNvSpPr/>
          <p:nvPr/>
        </p:nvSpPr>
        <p:spPr>
          <a:xfrm>
            <a:off x="2996698" y="2685070"/>
            <a:ext cx="5259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a:t>
            </a:r>
            <a:endParaRPr b="0" i="0" sz="2400" u="none" cap="none" strike="noStrike">
              <a:solidFill>
                <a:srgbClr val="002060"/>
              </a:solidFill>
              <a:latin typeface="Calibri"/>
              <a:ea typeface="Calibri"/>
              <a:cs typeface="Calibri"/>
              <a:sym typeface="Calibri"/>
            </a:endParaRPr>
          </a:p>
        </p:txBody>
      </p:sp>
      <p:sp>
        <p:nvSpPr>
          <p:cNvPr id="811" name="Google Shape;811;p70"/>
          <p:cNvSpPr txBox="1"/>
          <p:nvPr/>
        </p:nvSpPr>
        <p:spPr>
          <a:xfrm>
            <a:off x="215474" y="3420738"/>
            <a:ext cx="2667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0000"/>
                </a:solidFill>
                <a:latin typeface="Calibri"/>
                <a:ea typeface="Calibri"/>
                <a:cs typeface="Calibri"/>
                <a:sym typeface="Calibri"/>
              </a:rPr>
              <a:t>Scalar: s = -1</a:t>
            </a:r>
            <a:endParaRPr b="0" i="0" sz="3600" u="none" cap="none" strike="noStrike">
              <a:solidFill>
                <a:srgbClr val="FF0000"/>
              </a:solidFill>
              <a:latin typeface="Calibri"/>
              <a:ea typeface="Calibri"/>
              <a:cs typeface="Calibri"/>
              <a:sym typeface="Calibri"/>
            </a:endParaRPr>
          </a:p>
        </p:txBody>
      </p:sp>
      <p:sp>
        <p:nvSpPr>
          <p:cNvPr id="812" name="Google Shape;812;p70"/>
          <p:cNvSpPr txBox="1"/>
          <p:nvPr/>
        </p:nvSpPr>
        <p:spPr>
          <a:xfrm>
            <a:off x="3436736" y="5112325"/>
            <a:ext cx="2066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Multiplication:</a:t>
            </a:r>
            <a:endParaRPr b="1" i="0" sz="2400" u="none" cap="none" strike="noStrike">
              <a:solidFill>
                <a:schemeClr val="dk1"/>
              </a:solidFill>
              <a:latin typeface="Calibri"/>
              <a:ea typeface="Calibri"/>
              <a:cs typeface="Calibri"/>
              <a:sym typeface="Calibri"/>
            </a:endParaRPr>
          </a:p>
        </p:txBody>
      </p:sp>
      <p:sp>
        <p:nvSpPr>
          <p:cNvPr id="813" name="Google Shape;813;p70"/>
          <p:cNvSpPr txBox="1"/>
          <p:nvPr/>
        </p:nvSpPr>
        <p:spPr>
          <a:xfrm>
            <a:off x="5421152" y="5005196"/>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s</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sp>
        <p:nvSpPr>
          <p:cNvPr id="814" name="Google Shape;814;p70"/>
          <p:cNvSpPr/>
          <p:nvPr/>
        </p:nvSpPr>
        <p:spPr>
          <a:xfrm>
            <a:off x="6722613" y="4945675"/>
            <a:ext cx="1006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-1</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815" name="Google Shape;815;p70"/>
          <p:cNvCxnSpPr/>
          <p:nvPr/>
        </p:nvCxnSpPr>
        <p:spPr>
          <a:xfrm>
            <a:off x="5503457" y="5196559"/>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816" name="Google Shape;816;p70"/>
          <p:cNvSpPr txBox="1"/>
          <p:nvPr/>
        </p:nvSpPr>
        <p:spPr>
          <a:xfrm>
            <a:off x="7729102" y="5009723"/>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817" name="Google Shape;817;p70"/>
          <p:cNvSpPr/>
          <p:nvPr/>
        </p:nvSpPr>
        <p:spPr>
          <a:xfrm>
            <a:off x="8120872" y="4953231"/>
            <a:ext cx="640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-5</a:t>
            </a:r>
            <a:endParaRPr b="0" i="0" sz="2400" u="none" cap="none" strike="noStrike">
              <a:solidFill>
                <a:schemeClr val="dk1"/>
              </a:solidFill>
              <a:latin typeface="Calibri"/>
              <a:ea typeface="Calibri"/>
              <a:cs typeface="Calibri"/>
              <a:sym typeface="Calibri"/>
            </a:endParaRPr>
          </a:p>
        </p:txBody>
      </p:sp>
      <p:pic>
        <p:nvPicPr>
          <p:cNvPr id="818" name="Google Shape;818;p70"/>
          <p:cNvPicPr preferRelativeResize="0"/>
          <p:nvPr/>
        </p:nvPicPr>
        <p:blipFill rotWithShape="1">
          <a:blip r:embed="rId4">
            <a:alphaModFix/>
          </a:blip>
          <a:srcRect b="0" l="0" r="0" t="0"/>
          <a:stretch/>
        </p:blipFill>
        <p:spPr>
          <a:xfrm>
            <a:off x="4562856" y="1965960"/>
            <a:ext cx="3072383" cy="304495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pic>
        <p:nvPicPr>
          <p:cNvPr id="824" name="Google Shape;824;p7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825" name="Google Shape;825;p71"/>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1: 2D vectors</a:t>
            </a:r>
            <a:endParaRPr b="0" i="0" sz="1400" u="none" cap="none" strike="noStrike">
              <a:solidFill>
                <a:srgbClr val="000000"/>
              </a:solidFill>
              <a:latin typeface="Arial"/>
              <a:ea typeface="Arial"/>
              <a:cs typeface="Arial"/>
              <a:sym typeface="Arial"/>
            </a:endParaRPr>
          </a:p>
        </p:txBody>
      </p:sp>
      <p:sp>
        <p:nvSpPr>
          <p:cNvPr id="826" name="Google Shape;826;p71"/>
          <p:cNvSpPr txBox="1"/>
          <p:nvPr/>
        </p:nvSpPr>
        <p:spPr>
          <a:xfrm>
            <a:off x="0" y="1400131"/>
            <a:ext cx="1219199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Take these 2 vectors:</a:t>
            </a:r>
            <a:endParaRPr b="0" i="0" sz="1400" u="none" cap="none" strike="noStrike">
              <a:solidFill>
                <a:srgbClr val="000000"/>
              </a:solidFill>
              <a:latin typeface="Arial"/>
              <a:ea typeface="Arial"/>
              <a:cs typeface="Arial"/>
              <a:sym typeface="Arial"/>
            </a:endParaRPr>
          </a:p>
        </p:txBody>
      </p:sp>
      <p:sp>
        <p:nvSpPr>
          <p:cNvPr id="827" name="Google Shape;827;p71"/>
          <p:cNvSpPr txBox="1"/>
          <p:nvPr/>
        </p:nvSpPr>
        <p:spPr>
          <a:xfrm>
            <a:off x="6766560" y="2223561"/>
            <a:ext cx="2407152"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FF0000"/>
                </a:solidFill>
                <a:latin typeface="Calibri"/>
                <a:ea typeface="Calibri"/>
                <a:cs typeface="Calibri"/>
                <a:sym typeface="Calibri"/>
              </a:rPr>
              <a:t>w </a:t>
            </a:r>
            <a:r>
              <a:rPr b="0" i="0" lang="en-US" sz="3600" u="none" cap="none" strike="noStrike">
                <a:solidFill>
                  <a:srgbClr val="FF0000"/>
                </a:solidFill>
                <a:latin typeface="Calibri"/>
                <a:ea typeface="Calibri"/>
                <a:cs typeface="Calibri"/>
                <a:sym typeface="Calibri"/>
              </a:rPr>
              <a:t>= w =</a:t>
            </a:r>
            <a:endParaRPr b="0" i="0" sz="3600" u="none" cap="none" strike="noStrike">
              <a:solidFill>
                <a:srgbClr val="FF0000"/>
              </a:solidFill>
              <a:latin typeface="Calibri"/>
              <a:ea typeface="Calibri"/>
              <a:cs typeface="Calibri"/>
              <a:sym typeface="Calibri"/>
            </a:endParaRPr>
          </a:p>
        </p:txBody>
      </p:sp>
      <p:cxnSp>
        <p:nvCxnSpPr>
          <p:cNvPr id="828" name="Google Shape;828;p71"/>
          <p:cNvCxnSpPr/>
          <p:nvPr/>
        </p:nvCxnSpPr>
        <p:spPr>
          <a:xfrm>
            <a:off x="7751475" y="2430967"/>
            <a:ext cx="209550" cy="0"/>
          </a:xfrm>
          <a:prstGeom prst="straightConnector1">
            <a:avLst/>
          </a:prstGeom>
          <a:noFill/>
          <a:ln cap="flat" cmpd="sng" w="9525">
            <a:solidFill>
              <a:srgbClr val="FF0000"/>
            </a:solidFill>
            <a:prstDash val="solid"/>
            <a:miter lim="800000"/>
            <a:headEnd len="sm" w="sm" type="none"/>
            <a:tailEnd len="med" w="med" type="triangle"/>
          </a:ln>
        </p:spPr>
      </p:cxnSp>
      <p:sp>
        <p:nvSpPr>
          <p:cNvPr id="829" name="Google Shape;829;p71"/>
          <p:cNvSpPr/>
          <p:nvPr/>
        </p:nvSpPr>
        <p:spPr>
          <a:xfrm>
            <a:off x="8358648" y="2156542"/>
            <a:ext cx="526272" cy="780365"/>
          </a:xfrm>
          <a:prstGeom prst="bracketPair">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3</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1</a:t>
            </a:r>
            <a:endParaRPr b="0" i="0" sz="2400" u="none" cap="none" strike="noStrike">
              <a:solidFill>
                <a:srgbClr val="FF0000"/>
              </a:solidFill>
              <a:latin typeface="Calibri"/>
              <a:ea typeface="Calibri"/>
              <a:cs typeface="Calibri"/>
              <a:sym typeface="Calibri"/>
            </a:endParaRPr>
          </a:p>
        </p:txBody>
      </p:sp>
      <p:sp>
        <p:nvSpPr>
          <p:cNvPr id="830" name="Google Shape;830;p71"/>
          <p:cNvSpPr txBox="1"/>
          <p:nvPr/>
        </p:nvSpPr>
        <p:spPr>
          <a:xfrm>
            <a:off x="3442259" y="2223562"/>
            <a:ext cx="216557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060"/>
                </a:solidFill>
                <a:latin typeface="Calibri"/>
                <a:ea typeface="Calibri"/>
                <a:cs typeface="Calibri"/>
                <a:sym typeface="Calibri"/>
              </a:rPr>
              <a:t>v </a:t>
            </a:r>
            <a:r>
              <a:rPr b="0" i="0" lang="en-US" sz="3600" u="none" cap="none" strike="noStrike">
                <a:solidFill>
                  <a:srgbClr val="002060"/>
                </a:solidFill>
                <a:latin typeface="Calibri"/>
                <a:ea typeface="Calibri"/>
                <a:cs typeface="Calibri"/>
                <a:sym typeface="Calibri"/>
              </a:rPr>
              <a:t>= v =</a:t>
            </a:r>
            <a:endParaRPr b="0" i="0" sz="3600" u="none" cap="none" strike="noStrike">
              <a:solidFill>
                <a:srgbClr val="002060"/>
              </a:solidFill>
              <a:latin typeface="Calibri"/>
              <a:ea typeface="Calibri"/>
              <a:cs typeface="Calibri"/>
              <a:sym typeface="Calibri"/>
            </a:endParaRPr>
          </a:p>
        </p:txBody>
      </p:sp>
      <p:cxnSp>
        <p:nvCxnSpPr>
          <p:cNvPr id="831" name="Google Shape;831;p71"/>
          <p:cNvCxnSpPr/>
          <p:nvPr/>
        </p:nvCxnSpPr>
        <p:spPr>
          <a:xfrm>
            <a:off x="4185592" y="2430968"/>
            <a:ext cx="209550" cy="0"/>
          </a:xfrm>
          <a:prstGeom prst="straightConnector1">
            <a:avLst/>
          </a:prstGeom>
          <a:noFill/>
          <a:ln cap="flat" cmpd="sng" w="9525">
            <a:solidFill>
              <a:srgbClr val="002060"/>
            </a:solidFill>
            <a:prstDash val="solid"/>
            <a:miter lim="800000"/>
            <a:headEnd len="sm" w="sm" type="none"/>
            <a:tailEnd len="med" w="med" type="triangle"/>
          </a:ln>
        </p:spPr>
      </p:cxnSp>
      <p:sp>
        <p:nvSpPr>
          <p:cNvPr id="832" name="Google Shape;832;p71"/>
          <p:cNvSpPr/>
          <p:nvPr/>
        </p:nvSpPr>
        <p:spPr>
          <a:xfrm>
            <a:off x="4792764" y="2156542"/>
            <a:ext cx="525995" cy="780365"/>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a:t>
            </a:r>
            <a:endParaRPr b="0" i="0" sz="2400" u="none" cap="none" strike="noStrike">
              <a:solidFill>
                <a:srgbClr val="002060"/>
              </a:solidFill>
              <a:latin typeface="Calibri"/>
              <a:ea typeface="Calibri"/>
              <a:cs typeface="Calibri"/>
              <a:sym typeface="Calibri"/>
            </a:endParaRPr>
          </a:p>
        </p:txBody>
      </p:sp>
      <p:sp>
        <p:nvSpPr>
          <p:cNvPr id="833" name="Google Shape;833;p71"/>
          <p:cNvSpPr txBox="1"/>
          <p:nvPr/>
        </p:nvSpPr>
        <p:spPr>
          <a:xfrm>
            <a:off x="977744" y="3780443"/>
            <a:ext cx="1374094"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Addition:</a:t>
            </a:r>
            <a:endParaRPr b="1" i="0" sz="2400" u="none" cap="none" strike="noStrike">
              <a:solidFill>
                <a:schemeClr val="dk1"/>
              </a:solidFill>
              <a:latin typeface="Calibri"/>
              <a:ea typeface="Calibri"/>
              <a:cs typeface="Calibri"/>
              <a:sym typeface="Calibri"/>
            </a:endParaRPr>
          </a:p>
        </p:txBody>
      </p:sp>
      <p:sp>
        <p:nvSpPr>
          <p:cNvPr id="834" name="Google Shape;834;p71"/>
          <p:cNvSpPr txBox="1"/>
          <p:nvPr/>
        </p:nvSpPr>
        <p:spPr>
          <a:xfrm>
            <a:off x="2269534" y="3688112"/>
            <a:ext cx="1482615"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w</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cxnSp>
        <p:nvCxnSpPr>
          <p:cNvPr id="835" name="Google Shape;835;p71"/>
          <p:cNvCxnSpPr/>
          <p:nvPr/>
        </p:nvCxnSpPr>
        <p:spPr>
          <a:xfrm>
            <a:off x="3051994" y="3895518"/>
            <a:ext cx="209550" cy="0"/>
          </a:xfrm>
          <a:prstGeom prst="straightConnector1">
            <a:avLst/>
          </a:prstGeom>
          <a:noFill/>
          <a:ln cap="flat" cmpd="sng" w="9525">
            <a:solidFill>
              <a:srgbClr val="FF0000"/>
            </a:solidFill>
            <a:prstDash val="solid"/>
            <a:miter lim="800000"/>
            <a:headEnd len="sm" w="sm" type="none"/>
            <a:tailEnd len="med" w="med" type="triangle"/>
          </a:ln>
        </p:spPr>
      </p:cxnSp>
      <p:sp>
        <p:nvSpPr>
          <p:cNvPr id="836" name="Google Shape;836;p71"/>
          <p:cNvSpPr/>
          <p:nvPr/>
        </p:nvSpPr>
        <p:spPr>
          <a:xfrm>
            <a:off x="3708973" y="3621094"/>
            <a:ext cx="868511" cy="780365"/>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1</a:t>
            </a:r>
            <a:endParaRPr b="0" i="0" sz="2400" u="none" cap="none" strike="noStrike">
              <a:solidFill>
                <a:srgbClr val="FF0000"/>
              </a:solidFill>
              <a:latin typeface="Calibri"/>
              <a:ea typeface="Calibri"/>
              <a:cs typeface="Calibri"/>
              <a:sym typeface="Calibri"/>
            </a:endParaRPr>
          </a:p>
        </p:txBody>
      </p:sp>
      <p:cxnSp>
        <p:nvCxnSpPr>
          <p:cNvPr id="837" name="Google Shape;837;p71"/>
          <p:cNvCxnSpPr/>
          <p:nvPr/>
        </p:nvCxnSpPr>
        <p:spPr>
          <a:xfrm>
            <a:off x="2411914" y="3895518"/>
            <a:ext cx="209550" cy="0"/>
          </a:xfrm>
          <a:prstGeom prst="straightConnector1">
            <a:avLst/>
          </a:prstGeom>
          <a:noFill/>
          <a:ln cap="flat" cmpd="sng" w="9525">
            <a:solidFill>
              <a:srgbClr val="002060"/>
            </a:solidFill>
            <a:prstDash val="solid"/>
            <a:miter lim="800000"/>
            <a:headEnd len="sm" w="sm" type="none"/>
            <a:tailEnd len="med" w="med" type="triangle"/>
          </a:ln>
        </p:spPr>
      </p:cxnSp>
      <p:sp>
        <p:nvSpPr>
          <p:cNvPr id="838" name="Google Shape;838;p71"/>
          <p:cNvSpPr txBox="1"/>
          <p:nvPr/>
        </p:nvSpPr>
        <p:spPr>
          <a:xfrm>
            <a:off x="4577484" y="3692639"/>
            <a:ext cx="39176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839" name="Google Shape;839;p71"/>
          <p:cNvSpPr/>
          <p:nvPr/>
        </p:nvSpPr>
        <p:spPr>
          <a:xfrm>
            <a:off x="4969253" y="3636147"/>
            <a:ext cx="542256" cy="780365"/>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840" name="Google Shape;840;p71"/>
          <p:cNvSpPr txBox="1"/>
          <p:nvPr/>
        </p:nvSpPr>
        <p:spPr>
          <a:xfrm>
            <a:off x="6404913" y="3757752"/>
            <a:ext cx="174765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Subtraction:</a:t>
            </a:r>
            <a:endParaRPr b="1" i="0" sz="2400" u="none" cap="none" strike="noStrike">
              <a:solidFill>
                <a:schemeClr val="dk1"/>
              </a:solidFill>
              <a:latin typeface="Calibri"/>
              <a:ea typeface="Calibri"/>
              <a:cs typeface="Calibri"/>
              <a:sym typeface="Calibri"/>
            </a:endParaRPr>
          </a:p>
        </p:txBody>
      </p:sp>
      <p:sp>
        <p:nvSpPr>
          <p:cNvPr id="841" name="Google Shape;841;p71"/>
          <p:cNvSpPr txBox="1"/>
          <p:nvPr/>
        </p:nvSpPr>
        <p:spPr>
          <a:xfrm>
            <a:off x="8152570" y="3639613"/>
            <a:ext cx="14647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1" i="0" lang="en-US" sz="3600" u="none" cap="none" strike="noStrike">
                <a:solidFill>
                  <a:schemeClr val="dk1"/>
                </a:solidFill>
                <a:latin typeface="Calibri"/>
                <a:ea typeface="Calibri"/>
                <a:cs typeface="Calibri"/>
                <a:sym typeface="Calibri"/>
              </a:rPr>
              <a:t>-</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w</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cxnSp>
        <p:nvCxnSpPr>
          <p:cNvPr id="842" name="Google Shape;842;p71"/>
          <p:cNvCxnSpPr/>
          <p:nvPr/>
        </p:nvCxnSpPr>
        <p:spPr>
          <a:xfrm>
            <a:off x="8852727" y="3847019"/>
            <a:ext cx="209550" cy="0"/>
          </a:xfrm>
          <a:prstGeom prst="straightConnector1">
            <a:avLst/>
          </a:prstGeom>
          <a:noFill/>
          <a:ln cap="flat" cmpd="sng" w="9525">
            <a:solidFill>
              <a:srgbClr val="FF0000"/>
            </a:solidFill>
            <a:prstDash val="solid"/>
            <a:miter lim="800000"/>
            <a:headEnd len="sm" w="sm" type="none"/>
            <a:tailEnd len="med" w="med" type="triangle"/>
          </a:ln>
        </p:spPr>
      </p:cxnSp>
      <p:sp>
        <p:nvSpPr>
          <p:cNvPr id="843" name="Google Shape;843;p71"/>
          <p:cNvSpPr/>
          <p:nvPr/>
        </p:nvSpPr>
        <p:spPr>
          <a:xfrm>
            <a:off x="9509706" y="3572595"/>
            <a:ext cx="868511" cy="780365"/>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1</a:t>
            </a:r>
            <a:endParaRPr b="0" i="0" sz="2400" u="none" cap="none" strike="noStrike">
              <a:solidFill>
                <a:srgbClr val="FF0000"/>
              </a:solidFill>
              <a:latin typeface="Calibri"/>
              <a:ea typeface="Calibri"/>
              <a:cs typeface="Calibri"/>
              <a:sym typeface="Calibri"/>
            </a:endParaRPr>
          </a:p>
        </p:txBody>
      </p:sp>
      <p:cxnSp>
        <p:nvCxnSpPr>
          <p:cNvPr id="844" name="Google Shape;844;p71"/>
          <p:cNvCxnSpPr/>
          <p:nvPr/>
        </p:nvCxnSpPr>
        <p:spPr>
          <a:xfrm>
            <a:off x="8212647" y="3847019"/>
            <a:ext cx="209550" cy="0"/>
          </a:xfrm>
          <a:prstGeom prst="straightConnector1">
            <a:avLst/>
          </a:prstGeom>
          <a:noFill/>
          <a:ln cap="flat" cmpd="sng" w="9525">
            <a:solidFill>
              <a:srgbClr val="002060"/>
            </a:solidFill>
            <a:prstDash val="solid"/>
            <a:miter lim="800000"/>
            <a:headEnd len="sm" w="sm" type="none"/>
            <a:tailEnd len="med" w="med" type="triangle"/>
          </a:ln>
        </p:spPr>
      </p:cxnSp>
      <p:sp>
        <p:nvSpPr>
          <p:cNvPr id="845" name="Google Shape;845;p71"/>
          <p:cNvSpPr txBox="1"/>
          <p:nvPr/>
        </p:nvSpPr>
        <p:spPr>
          <a:xfrm>
            <a:off x="10378217" y="3644140"/>
            <a:ext cx="39176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846" name="Google Shape;846;p71"/>
          <p:cNvSpPr/>
          <p:nvPr/>
        </p:nvSpPr>
        <p:spPr>
          <a:xfrm>
            <a:off x="10769985" y="3587648"/>
            <a:ext cx="544649" cy="780365"/>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4</a:t>
            </a:r>
            <a:endParaRPr b="0" i="0" sz="2400" u="none" cap="none" strike="noStrike">
              <a:solidFill>
                <a:schemeClr val="dk1"/>
              </a:solidFill>
              <a:latin typeface="Calibri"/>
              <a:ea typeface="Calibri"/>
              <a:cs typeface="Calibri"/>
              <a:sym typeface="Calibri"/>
            </a:endParaRPr>
          </a:p>
        </p:txBody>
      </p:sp>
      <p:sp>
        <p:nvSpPr>
          <p:cNvPr id="847" name="Google Shape;847;p71"/>
          <p:cNvSpPr txBox="1"/>
          <p:nvPr/>
        </p:nvSpPr>
        <p:spPr>
          <a:xfrm>
            <a:off x="1" y="5392094"/>
            <a:ext cx="121919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Seeing this visually will make it much clearer.</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1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36" name="Google Shape;136;p18"/>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The First Step</a:t>
            </a:r>
            <a:endParaRPr b="0" i="0" sz="4400" u="none" cap="none" strike="noStrike">
              <a:solidFill>
                <a:schemeClr val="lt1"/>
              </a:solidFill>
              <a:latin typeface="Calibri"/>
              <a:ea typeface="Calibri"/>
              <a:cs typeface="Calibri"/>
              <a:sym typeface="Calibri"/>
            </a:endParaRPr>
          </a:p>
        </p:txBody>
      </p:sp>
      <p:sp>
        <p:nvSpPr>
          <p:cNvPr id="137" name="Google Shape;137;p18"/>
          <p:cNvSpPr txBox="1"/>
          <p:nvPr/>
        </p:nvSpPr>
        <p:spPr>
          <a:xfrm>
            <a:off x="3613846" y="1616932"/>
            <a:ext cx="4964308"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 can download/clone the code from my Github: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sng" cap="none" strike="noStrike">
                <a:solidFill>
                  <a:schemeClr val="hlink"/>
                </a:solidFill>
                <a:latin typeface="Calibri"/>
                <a:ea typeface="Calibri"/>
                <a:cs typeface="Calibri"/>
                <a:sym typeface="Calibri"/>
                <a:hlinkClick r:id="rId4"/>
              </a:rPr>
              <a:t>https://github.com/QuincyJacobs/WebGLTutorial</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pic>
        <p:nvPicPr>
          <p:cNvPr id="853" name="Google Shape;853;p7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854" name="Google Shape;854;p72"/>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1: 2D vectors</a:t>
            </a:r>
            <a:endParaRPr b="0" i="0" sz="1400" u="none" cap="none" strike="noStrike">
              <a:solidFill>
                <a:srgbClr val="000000"/>
              </a:solidFill>
              <a:latin typeface="Arial"/>
              <a:ea typeface="Arial"/>
              <a:cs typeface="Arial"/>
              <a:sym typeface="Arial"/>
            </a:endParaRPr>
          </a:p>
        </p:txBody>
      </p:sp>
      <p:sp>
        <p:nvSpPr>
          <p:cNvPr id="855" name="Google Shape;855;p72"/>
          <p:cNvSpPr txBox="1"/>
          <p:nvPr/>
        </p:nvSpPr>
        <p:spPr>
          <a:xfrm>
            <a:off x="0" y="1400131"/>
            <a:ext cx="1219199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is the visual representation of the Addition and Subtraction of our </a:t>
            </a:r>
            <a:r>
              <a:rPr b="1" i="0" lang="en-US" sz="1800" u="none" cap="none" strike="noStrike">
                <a:solidFill>
                  <a:srgbClr val="002060"/>
                </a:solidFill>
                <a:latin typeface="Calibri"/>
                <a:ea typeface="Calibri"/>
                <a:cs typeface="Calibri"/>
                <a:sym typeface="Calibri"/>
              </a:rPr>
              <a:t>v</a:t>
            </a:r>
            <a:r>
              <a:rPr b="0" i="0" lang="en-US" sz="1800" u="none" cap="none" strike="noStrike">
                <a:solidFill>
                  <a:srgbClr val="002060"/>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and </a:t>
            </a:r>
            <a:r>
              <a:rPr b="1" i="0" lang="en-US" sz="1800" u="none" cap="none" strike="noStrike">
                <a:solidFill>
                  <a:srgbClr val="FF0000"/>
                </a:solidFill>
                <a:latin typeface="Calibri"/>
                <a:ea typeface="Calibri"/>
                <a:cs typeface="Calibri"/>
                <a:sym typeface="Calibri"/>
              </a:rPr>
              <a:t>w</a:t>
            </a:r>
            <a:r>
              <a:rPr b="0" i="0" lang="en-US" sz="1800" u="none" cap="none" strike="noStrike">
                <a:solidFill>
                  <a:srgbClr val="FF0000"/>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vectors</a:t>
            </a:r>
            <a:endParaRPr b="0" i="0" sz="1400" u="none" cap="none" strike="noStrike">
              <a:solidFill>
                <a:srgbClr val="000000"/>
              </a:solidFill>
              <a:latin typeface="Arial"/>
              <a:ea typeface="Arial"/>
              <a:cs typeface="Arial"/>
              <a:sym typeface="Arial"/>
            </a:endParaRPr>
          </a:p>
        </p:txBody>
      </p:sp>
      <p:pic>
        <p:nvPicPr>
          <p:cNvPr id="856" name="Google Shape;856;p72"/>
          <p:cNvPicPr preferRelativeResize="0"/>
          <p:nvPr/>
        </p:nvPicPr>
        <p:blipFill rotWithShape="1">
          <a:blip r:embed="rId4">
            <a:alphaModFix/>
          </a:blip>
          <a:srcRect b="0" l="0" r="0" t="0"/>
          <a:stretch/>
        </p:blipFill>
        <p:spPr>
          <a:xfrm>
            <a:off x="1293720" y="1818884"/>
            <a:ext cx="3697200" cy="3657600"/>
          </a:xfrm>
          <a:prstGeom prst="rect">
            <a:avLst/>
          </a:prstGeom>
          <a:noFill/>
          <a:ln>
            <a:noFill/>
          </a:ln>
        </p:spPr>
      </p:pic>
      <p:pic>
        <p:nvPicPr>
          <p:cNvPr id="857" name="Google Shape;857;p72"/>
          <p:cNvPicPr preferRelativeResize="0"/>
          <p:nvPr/>
        </p:nvPicPr>
        <p:blipFill rotWithShape="1">
          <a:blip r:embed="rId5">
            <a:alphaModFix/>
          </a:blip>
          <a:srcRect b="0" l="0" r="0" t="0"/>
          <a:stretch/>
        </p:blipFill>
        <p:spPr>
          <a:xfrm>
            <a:off x="7166004" y="1818884"/>
            <a:ext cx="3697200" cy="3657600"/>
          </a:xfrm>
          <a:prstGeom prst="rect">
            <a:avLst/>
          </a:prstGeom>
          <a:noFill/>
          <a:ln>
            <a:noFill/>
          </a:ln>
        </p:spPr>
      </p:pic>
      <p:sp>
        <p:nvSpPr>
          <p:cNvPr id="858" name="Google Shape;858;p72"/>
          <p:cNvSpPr txBox="1"/>
          <p:nvPr/>
        </p:nvSpPr>
        <p:spPr>
          <a:xfrm>
            <a:off x="1" y="5392094"/>
            <a:ext cx="121919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Will these vectors have the same outcome regardless of order?</a:t>
            </a:r>
            <a:endParaRPr b="0" i="0" sz="1800" u="none" cap="none" strike="noStrike">
              <a:solidFill>
                <a:schemeClr val="dk1"/>
              </a:solidFill>
              <a:latin typeface="Calibri"/>
              <a:ea typeface="Calibri"/>
              <a:cs typeface="Calibri"/>
              <a:sym typeface="Calibri"/>
            </a:endParaRPr>
          </a:p>
        </p:txBody>
      </p:sp>
      <p:sp>
        <p:nvSpPr>
          <p:cNvPr id="859" name="Google Shape;859;p72"/>
          <p:cNvSpPr txBox="1"/>
          <p:nvPr/>
        </p:nvSpPr>
        <p:spPr>
          <a:xfrm>
            <a:off x="442653" y="3349454"/>
            <a:ext cx="101021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Addition</a:t>
            </a:r>
            <a:endParaRPr b="1" i="0" sz="1800" u="none" cap="none" strike="noStrike">
              <a:solidFill>
                <a:schemeClr val="dk1"/>
              </a:solidFill>
              <a:latin typeface="Calibri"/>
              <a:ea typeface="Calibri"/>
              <a:cs typeface="Calibri"/>
              <a:sym typeface="Calibri"/>
            </a:endParaRPr>
          </a:p>
        </p:txBody>
      </p:sp>
      <p:sp>
        <p:nvSpPr>
          <p:cNvPr id="860" name="Google Shape;860;p72"/>
          <p:cNvSpPr txBox="1"/>
          <p:nvPr/>
        </p:nvSpPr>
        <p:spPr>
          <a:xfrm>
            <a:off x="6055372" y="3349454"/>
            <a:ext cx="128958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Subtraction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pic>
        <p:nvPicPr>
          <p:cNvPr id="866" name="Google Shape;866;p73"/>
          <p:cNvPicPr preferRelativeResize="0"/>
          <p:nvPr/>
        </p:nvPicPr>
        <p:blipFill rotWithShape="1">
          <a:blip r:embed="rId3">
            <a:alphaModFix/>
          </a:blip>
          <a:srcRect b="0" l="0" r="0" t="0"/>
          <a:stretch/>
        </p:blipFill>
        <p:spPr>
          <a:xfrm>
            <a:off x="7166004" y="1818884"/>
            <a:ext cx="3697200" cy="3657600"/>
          </a:xfrm>
          <a:prstGeom prst="rect">
            <a:avLst/>
          </a:prstGeom>
          <a:noFill/>
          <a:ln>
            <a:noFill/>
          </a:ln>
        </p:spPr>
      </p:pic>
      <p:pic>
        <p:nvPicPr>
          <p:cNvPr id="867" name="Google Shape;867;p73"/>
          <p:cNvPicPr preferRelativeResize="0"/>
          <p:nvPr/>
        </p:nvPicPr>
        <p:blipFill rotWithShape="1">
          <a:blip r:embed="rId4">
            <a:alphaModFix/>
          </a:blip>
          <a:srcRect b="0" l="0" r="0" t="0"/>
          <a:stretch/>
        </p:blipFill>
        <p:spPr>
          <a:xfrm>
            <a:off x="1293720" y="1818884"/>
            <a:ext cx="3697200" cy="3657600"/>
          </a:xfrm>
          <a:prstGeom prst="rect">
            <a:avLst/>
          </a:prstGeom>
          <a:noFill/>
          <a:ln>
            <a:noFill/>
          </a:ln>
        </p:spPr>
      </p:pic>
      <p:pic>
        <p:nvPicPr>
          <p:cNvPr id="868" name="Google Shape;868;p73"/>
          <p:cNvPicPr preferRelativeResize="0"/>
          <p:nvPr/>
        </p:nvPicPr>
        <p:blipFill rotWithShape="1">
          <a:blip r:embed="rId5">
            <a:alphaModFix/>
          </a:blip>
          <a:srcRect b="0" l="0" r="0" t="0"/>
          <a:stretch/>
        </p:blipFill>
        <p:spPr>
          <a:xfrm>
            <a:off x="0" y="0"/>
            <a:ext cx="12192000" cy="1587260"/>
          </a:xfrm>
          <a:prstGeom prst="rect">
            <a:avLst/>
          </a:prstGeom>
          <a:noFill/>
          <a:ln>
            <a:noFill/>
          </a:ln>
        </p:spPr>
      </p:pic>
      <p:sp>
        <p:nvSpPr>
          <p:cNvPr id="869" name="Google Shape;869;p73"/>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Math part 1: 2D vectors</a:t>
            </a:r>
            <a:endParaRPr b="0" i="0" sz="1400" u="none" cap="none" strike="noStrike">
              <a:solidFill>
                <a:srgbClr val="000000"/>
              </a:solidFill>
              <a:latin typeface="Arial"/>
              <a:ea typeface="Arial"/>
              <a:cs typeface="Arial"/>
              <a:sym typeface="Arial"/>
            </a:endParaRPr>
          </a:p>
        </p:txBody>
      </p:sp>
      <p:sp>
        <p:nvSpPr>
          <p:cNvPr id="870" name="Google Shape;870;p73"/>
          <p:cNvSpPr txBox="1"/>
          <p:nvPr/>
        </p:nvSpPr>
        <p:spPr>
          <a:xfrm>
            <a:off x="0" y="1400131"/>
            <a:ext cx="1219199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Addition does, subtraction does not.</a:t>
            </a:r>
            <a:endParaRPr b="0" i="0" sz="1400" u="none" cap="none" strike="noStrike">
              <a:solidFill>
                <a:srgbClr val="000000"/>
              </a:solidFill>
              <a:latin typeface="Arial"/>
              <a:ea typeface="Arial"/>
              <a:cs typeface="Arial"/>
              <a:sym typeface="Arial"/>
            </a:endParaRPr>
          </a:p>
        </p:txBody>
      </p:sp>
      <p:sp>
        <p:nvSpPr>
          <p:cNvPr id="871" name="Google Shape;871;p73"/>
          <p:cNvSpPr txBox="1"/>
          <p:nvPr/>
        </p:nvSpPr>
        <p:spPr>
          <a:xfrm>
            <a:off x="442653" y="3349454"/>
            <a:ext cx="101021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Addition</a:t>
            </a:r>
            <a:endParaRPr b="1" i="0" sz="1800" u="none" cap="none" strike="noStrike">
              <a:solidFill>
                <a:schemeClr val="dk1"/>
              </a:solidFill>
              <a:latin typeface="Calibri"/>
              <a:ea typeface="Calibri"/>
              <a:cs typeface="Calibri"/>
              <a:sym typeface="Calibri"/>
            </a:endParaRPr>
          </a:p>
        </p:txBody>
      </p:sp>
      <p:sp>
        <p:nvSpPr>
          <p:cNvPr id="872" name="Google Shape;872;p73"/>
          <p:cNvSpPr txBox="1"/>
          <p:nvPr/>
        </p:nvSpPr>
        <p:spPr>
          <a:xfrm>
            <a:off x="6055372" y="3349454"/>
            <a:ext cx="128958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Subtraction</a:t>
            </a:r>
            <a:endParaRPr b="1" i="0" sz="1800" u="none" cap="none" strike="noStrike">
              <a:solidFill>
                <a:schemeClr val="dk1"/>
              </a:solidFill>
              <a:latin typeface="Calibri"/>
              <a:ea typeface="Calibri"/>
              <a:cs typeface="Calibri"/>
              <a:sym typeface="Calibri"/>
            </a:endParaRPr>
          </a:p>
        </p:txBody>
      </p:sp>
      <p:sp>
        <p:nvSpPr>
          <p:cNvPr id="873" name="Google Shape;873;p73"/>
          <p:cNvSpPr txBox="1"/>
          <p:nvPr/>
        </p:nvSpPr>
        <p:spPr>
          <a:xfrm>
            <a:off x="1" y="5392094"/>
            <a:ext cx="121919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math will continue at the end of part III</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pic>
        <p:nvPicPr>
          <p:cNvPr id="879" name="Google Shape;879;p7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880" name="Google Shape;880;p74"/>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74"/>
          <p:cNvSpPr txBox="1"/>
          <p:nvPr/>
        </p:nvSpPr>
        <p:spPr>
          <a:xfrm>
            <a:off x="0" y="2749291"/>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To be continued next time…</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pic>
        <p:nvPicPr>
          <p:cNvPr id="887" name="Google Shape;887;p7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888" name="Google Shape;888;p75"/>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chemeClr val="lt1"/>
              </a:solidFill>
              <a:latin typeface="Calibri"/>
              <a:ea typeface="Calibri"/>
              <a:cs typeface="Calibri"/>
              <a:sym typeface="Calibri"/>
            </a:endParaRPr>
          </a:p>
        </p:txBody>
      </p:sp>
      <p:sp>
        <p:nvSpPr>
          <p:cNvPr id="889" name="Google Shape;889;p75"/>
          <p:cNvSpPr txBox="1"/>
          <p:nvPr/>
        </p:nvSpPr>
        <p:spPr>
          <a:xfrm>
            <a:off x="4140293" y="3329999"/>
            <a:ext cx="3911414"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Thanks for listening.</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76"/>
          <p:cNvSpPr/>
          <p:nvPr/>
        </p:nvSpPr>
        <p:spPr>
          <a:xfrm>
            <a:off x="0" y="0"/>
            <a:ext cx="12192000" cy="6858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77"/>
          <p:cNvSpPr txBox="1"/>
          <p:nvPr>
            <p:ph idx="1" type="subTitle"/>
          </p:nvPr>
        </p:nvSpPr>
        <p:spPr>
          <a:xfrm>
            <a:off x="0" y="5748675"/>
            <a:ext cx="12192000" cy="400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Presentation by: Quincy Jacobs</a:t>
            </a:r>
            <a:endParaRPr b="0" i="0" sz="2000" u="none" cap="none" strike="noStrike">
              <a:solidFill>
                <a:schemeClr val="dk1"/>
              </a:solidFill>
              <a:latin typeface="Calibri"/>
              <a:ea typeface="Calibri"/>
              <a:cs typeface="Calibri"/>
              <a:sym typeface="Calibri"/>
            </a:endParaRPr>
          </a:p>
        </p:txBody>
      </p:sp>
      <p:pic>
        <p:nvPicPr>
          <p:cNvPr id="901" name="Google Shape;901;p77"/>
          <p:cNvPicPr preferRelativeResize="0"/>
          <p:nvPr/>
        </p:nvPicPr>
        <p:blipFill rotWithShape="1">
          <a:blip r:embed="rId3">
            <a:alphaModFix/>
          </a:blip>
          <a:srcRect b="0" l="0" r="0" t="0"/>
          <a:stretch/>
        </p:blipFill>
        <p:spPr>
          <a:xfrm>
            <a:off x="0" y="0"/>
            <a:ext cx="12192000" cy="1587260"/>
          </a:xfrm>
          <a:prstGeom prst="rect">
            <a:avLst/>
          </a:prstGeom>
          <a:noFill/>
          <a:ln>
            <a:noFill/>
          </a:ln>
        </p:spPr>
      </p:pic>
      <p:pic>
        <p:nvPicPr>
          <p:cNvPr id="902" name="Google Shape;902;p77"/>
          <p:cNvPicPr preferRelativeResize="0"/>
          <p:nvPr/>
        </p:nvPicPr>
        <p:blipFill rotWithShape="1">
          <a:blip r:embed="rId4">
            <a:alphaModFix/>
          </a:blip>
          <a:srcRect b="0" l="0" r="0" t="0"/>
          <a:stretch/>
        </p:blipFill>
        <p:spPr>
          <a:xfrm>
            <a:off x="2560805" y="1030141"/>
            <a:ext cx="7070388" cy="2945995"/>
          </a:xfrm>
          <a:prstGeom prst="rect">
            <a:avLst/>
          </a:prstGeom>
          <a:noFill/>
          <a:ln>
            <a:noFill/>
          </a:ln>
        </p:spPr>
      </p:pic>
      <p:sp>
        <p:nvSpPr>
          <p:cNvPr id="903" name="Google Shape;903;p77"/>
          <p:cNvSpPr/>
          <p:nvPr/>
        </p:nvSpPr>
        <p:spPr>
          <a:xfrm>
            <a:off x="0" y="3886150"/>
            <a:ext cx="12192000" cy="1587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0" i="0" lang="en-US" sz="5400" u="none" cap="none" strike="noStrike">
                <a:solidFill>
                  <a:schemeClr val="dk1"/>
                </a:solidFill>
                <a:latin typeface="Calibri"/>
                <a:ea typeface="Calibri"/>
                <a:cs typeface="Calibri"/>
                <a:sym typeface="Calibri"/>
              </a:rPr>
              <a:t>Part III</a:t>
            </a:r>
            <a:endParaRPr sz="5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5400"/>
              <a:buFont typeface="Arial"/>
              <a:buNone/>
            </a:pPr>
            <a:r>
              <a:rPr b="0" i="0" lang="en-US" sz="3600" u="none" cap="none" strike="noStrike">
                <a:solidFill>
                  <a:schemeClr val="dk1"/>
                </a:solidFill>
                <a:latin typeface="Calibri"/>
                <a:ea typeface="Calibri"/>
                <a:cs typeface="Calibri"/>
                <a:sym typeface="Calibri"/>
              </a:rPr>
              <a:t>Textures, Vec</a:t>
            </a:r>
            <a:r>
              <a:rPr lang="en-US" sz="3600">
                <a:solidFill>
                  <a:schemeClr val="dk1"/>
                </a:solidFill>
                <a:latin typeface="Calibri"/>
                <a:ea typeface="Calibri"/>
                <a:cs typeface="Calibri"/>
                <a:sym typeface="Calibri"/>
              </a:rPr>
              <a:t>tors, and 4 matrices to move your triangles.</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78"/>
          <p:cNvSpPr txBox="1"/>
          <p:nvPr/>
        </p:nvSpPr>
        <p:spPr>
          <a:xfrm>
            <a:off x="4595100" y="2221225"/>
            <a:ext cx="3001800" cy="4042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Adding a texture</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Math</a:t>
            </a:r>
            <a:endParaRPr b="1"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800">
              <a:solidFill>
                <a:schemeClr val="dk1"/>
              </a:solidFill>
              <a:latin typeface="Calibri"/>
              <a:ea typeface="Calibri"/>
              <a:cs typeface="Calibri"/>
              <a:sym typeface="Calibri"/>
            </a:endParaRPr>
          </a:p>
          <a:p>
            <a:pPr indent="-342900" lvl="1" marL="9144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2D/3D vectors</a:t>
            </a:r>
            <a:endParaRPr sz="1800">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None/>
            </a:pPr>
            <a:r>
              <a:t/>
            </a:r>
            <a:endParaRPr sz="800">
              <a:solidFill>
                <a:schemeClr val="dk1"/>
              </a:solidFill>
              <a:latin typeface="Calibri"/>
              <a:ea typeface="Calibri"/>
              <a:cs typeface="Calibri"/>
              <a:sym typeface="Calibri"/>
            </a:endParaRPr>
          </a:p>
          <a:p>
            <a:pPr indent="-342900" lvl="1" marL="9144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Matrices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Applying math in WebGL</a:t>
            </a:r>
            <a:endParaRPr b="1" sz="1800">
              <a:solidFill>
                <a:schemeClr val="dk1"/>
              </a:solidFill>
              <a:latin typeface="Calibri"/>
              <a:ea typeface="Calibri"/>
              <a:cs typeface="Calibri"/>
              <a:sym typeface="Calibri"/>
            </a:endParaRPr>
          </a:p>
        </p:txBody>
      </p:sp>
      <p:pic>
        <p:nvPicPr>
          <p:cNvPr id="910" name="Google Shape;910;p7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911" name="Google Shape;911;p7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Session preview</a:t>
            </a:r>
            <a:endParaRPr b="0" i="0" sz="4400" u="none" cap="none" strike="noStrike">
              <a:solidFill>
                <a:schemeClr val="lt1"/>
              </a:solidFill>
              <a:latin typeface="Calibri"/>
              <a:ea typeface="Calibri"/>
              <a:cs typeface="Calibri"/>
              <a:sym typeface="Calibri"/>
            </a:endParaRPr>
          </a:p>
        </p:txBody>
      </p:sp>
      <p:sp>
        <p:nvSpPr>
          <p:cNvPr id="912" name="Google Shape;912;p78"/>
          <p:cNvSpPr txBox="1"/>
          <p:nvPr/>
        </p:nvSpPr>
        <p:spPr>
          <a:xfrm>
            <a:off x="4201379" y="1587260"/>
            <a:ext cx="3789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session will focus on these points: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pic>
        <p:nvPicPr>
          <p:cNvPr id="918" name="Google Shape;918;p7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919" name="Google Shape;919;p79"/>
          <p:cNvSpPr txBox="1"/>
          <p:nvPr/>
        </p:nvSpPr>
        <p:spPr>
          <a:xfrm>
            <a:off x="2628900" y="2573250"/>
            <a:ext cx="9563100" cy="212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Step 1: </a:t>
            </a:r>
            <a:r>
              <a:rPr b="0" i="0" lang="en-US" sz="4400" u="none" cap="none" strike="noStrike">
                <a:solidFill>
                  <a:schemeClr val="dk1"/>
                </a:solidFill>
                <a:latin typeface="Calibri"/>
                <a:ea typeface="Calibri"/>
                <a:cs typeface="Calibri"/>
                <a:sym typeface="Calibri"/>
              </a:rPr>
              <a:t>Adding a texture</a:t>
            </a:r>
            <a:endParaRPr b="0" i="0" sz="44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4400"/>
              <a:buFont typeface="Arial"/>
              <a:buNone/>
            </a:pPr>
            <a:r>
              <a:rPr lang="en-US" sz="4400">
                <a:solidFill>
                  <a:srgbClr val="B7B7B7"/>
                </a:solidFill>
                <a:latin typeface="Calibri"/>
                <a:ea typeface="Calibri"/>
                <a:cs typeface="Calibri"/>
                <a:sym typeface="Calibri"/>
              </a:rPr>
              <a:t>Step 2: Math</a:t>
            </a:r>
            <a:endParaRPr sz="4400">
              <a:solidFill>
                <a:srgbClr val="B7B7B7"/>
              </a:solidFill>
              <a:latin typeface="Calibri"/>
              <a:ea typeface="Calibri"/>
              <a:cs typeface="Calibri"/>
              <a:sym typeface="Calibri"/>
            </a:endParaRPr>
          </a:p>
          <a:p>
            <a:pPr indent="0" lvl="0" marL="0" rtl="0" algn="l">
              <a:spcBef>
                <a:spcPts val="0"/>
              </a:spcBef>
              <a:spcAft>
                <a:spcPts val="0"/>
              </a:spcAft>
              <a:buClr>
                <a:schemeClr val="dk1"/>
              </a:buClr>
              <a:buSzPts val="4400"/>
              <a:buFont typeface="Arial"/>
              <a:buNone/>
            </a:pPr>
            <a:r>
              <a:rPr lang="en-US" sz="4400">
                <a:solidFill>
                  <a:srgbClr val="B7B7B7"/>
                </a:solidFill>
                <a:latin typeface="Calibri"/>
                <a:ea typeface="Calibri"/>
                <a:cs typeface="Calibri"/>
                <a:sym typeface="Calibri"/>
              </a:rPr>
              <a:t>Step 3: Applying math in WebGL</a:t>
            </a:r>
            <a:endParaRPr sz="4400">
              <a:solidFill>
                <a:srgbClr val="B7B7B7"/>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pic>
        <p:nvPicPr>
          <p:cNvPr id="925" name="Google Shape;925;p8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926" name="Google Shape;926;p8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Adding </a:t>
            </a:r>
            <a:r>
              <a:rPr lang="en-US" sz="4400">
                <a:solidFill>
                  <a:schemeClr val="lt1"/>
                </a:solidFill>
                <a:latin typeface="Calibri"/>
                <a:ea typeface="Calibri"/>
                <a:cs typeface="Calibri"/>
                <a:sym typeface="Calibri"/>
              </a:rPr>
              <a:t>a </a:t>
            </a:r>
            <a:r>
              <a:rPr b="0" i="0" lang="en-US" sz="4400" u="none" cap="none" strike="noStrike">
                <a:solidFill>
                  <a:schemeClr val="lt1"/>
                </a:solidFill>
                <a:latin typeface="Calibri"/>
                <a:ea typeface="Calibri"/>
                <a:cs typeface="Calibri"/>
                <a:sym typeface="Calibri"/>
              </a:rPr>
              <a:t>texture</a:t>
            </a:r>
            <a:endParaRPr b="0" i="0" sz="1400" u="none" cap="none" strike="noStrike">
              <a:solidFill>
                <a:srgbClr val="000000"/>
              </a:solidFill>
              <a:latin typeface="Arial"/>
              <a:ea typeface="Arial"/>
              <a:cs typeface="Arial"/>
              <a:sym typeface="Arial"/>
            </a:endParaRPr>
          </a:p>
        </p:txBody>
      </p:sp>
      <p:sp>
        <p:nvSpPr>
          <p:cNvPr id="927" name="Google Shape;927;p80"/>
          <p:cNvSpPr txBox="1"/>
          <p:nvPr/>
        </p:nvSpPr>
        <p:spPr>
          <a:xfrm>
            <a:off x="0"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What we want</a:t>
            </a:r>
            <a:endParaRPr b="0" i="0" sz="1800" u="none" cap="none" strike="noStrike">
              <a:solidFill>
                <a:schemeClr val="dk1"/>
              </a:solidFill>
              <a:latin typeface="Calibri"/>
              <a:ea typeface="Calibri"/>
              <a:cs typeface="Calibri"/>
              <a:sym typeface="Calibri"/>
            </a:endParaRPr>
          </a:p>
        </p:txBody>
      </p:sp>
      <p:pic>
        <p:nvPicPr>
          <p:cNvPr id="928" name="Google Shape;928;p80"/>
          <p:cNvPicPr preferRelativeResize="0"/>
          <p:nvPr/>
        </p:nvPicPr>
        <p:blipFill>
          <a:blip r:embed="rId4">
            <a:alphaModFix/>
          </a:blip>
          <a:stretch>
            <a:fillRect/>
          </a:stretch>
        </p:blipFill>
        <p:spPr>
          <a:xfrm>
            <a:off x="2081900" y="1956550"/>
            <a:ext cx="8028185" cy="4501400"/>
          </a:xfrm>
          <a:prstGeom prst="rect">
            <a:avLst/>
          </a:prstGeom>
          <a:noFill/>
          <a:ln>
            <a:noFill/>
          </a:ln>
        </p:spPr>
      </p:pic>
      <p:pic>
        <p:nvPicPr>
          <p:cNvPr id="929" name="Google Shape;929;p80"/>
          <p:cNvPicPr preferRelativeResize="0"/>
          <p:nvPr/>
        </p:nvPicPr>
        <p:blipFill rotWithShape="1">
          <a:blip r:embed="rId5">
            <a:alphaModFix/>
          </a:blip>
          <a:srcRect b="0" l="0" r="0" t="0"/>
          <a:stretch/>
        </p:blipFill>
        <p:spPr>
          <a:xfrm>
            <a:off x="3048000" y="1921225"/>
            <a:ext cx="6095875" cy="4572025"/>
          </a:xfrm>
          <a:prstGeom prst="rect">
            <a:avLst/>
          </a:prstGeom>
          <a:noFill/>
          <a:ln>
            <a:noFill/>
          </a:ln>
        </p:spPr>
      </p:pic>
      <p:sp>
        <p:nvSpPr>
          <p:cNvPr id="930" name="Google Shape;930;p80"/>
          <p:cNvSpPr txBox="1"/>
          <p:nvPr/>
        </p:nvSpPr>
        <p:spPr>
          <a:xfrm>
            <a:off x="-12"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What we have</a:t>
            </a:r>
            <a:endParaRPr b="0" i="0" sz="1800" u="none" cap="none" strike="noStrike">
              <a:solidFill>
                <a:schemeClr val="dk1"/>
              </a:solidFill>
              <a:latin typeface="Calibri"/>
              <a:ea typeface="Calibri"/>
              <a:cs typeface="Calibri"/>
              <a:sym typeface="Calibri"/>
            </a:endParaRPr>
          </a:p>
        </p:txBody>
      </p:sp>
      <p:sp>
        <p:nvSpPr>
          <p:cNvPr id="931" name="Google Shape;931;p80"/>
          <p:cNvSpPr txBox="1"/>
          <p:nvPr/>
        </p:nvSpPr>
        <p:spPr>
          <a:xfrm>
            <a:off x="-12"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What we will get</a:t>
            </a:r>
            <a:endParaRPr b="0" i="0" sz="1800" u="none" cap="none" strike="noStrike">
              <a:solidFill>
                <a:schemeClr val="dk1"/>
              </a:solidFill>
              <a:latin typeface="Calibri"/>
              <a:ea typeface="Calibri"/>
              <a:cs typeface="Calibri"/>
              <a:sym typeface="Calibri"/>
            </a:endParaRPr>
          </a:p>
        </p:txBody>
      </p:sp>
      <p:pic>
        <p:nvPicPr>
          <p:cNvPr id="932" name="Google Shape;932;p80"/>
          <p:cNvPicPr preferRelativeResize="0"/>
          <p:nvPr/>
        </p:nvPicPr>
        <p:blipFill rotWithShape="1">
          <a:blip r:embed="rId6">
            <a:alphaModFix/>
          </a:blip>
          <a:srcRect b="0" l="0" r="0" t="0"/>
          <a:stretch/>
        </p:blipFill>
        <p:spPr>
          <a:xfrm>
            <a:off x="3048007" y="1921219"/>
            <a:ext cx="6095875" cy="45719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29"/>
                                        </p:tgtEl>
                                      </p:cBhvr>
                                    </p:animEffect>
                                    <p:set>
                                      <p:cBhvr>
                                        <p:cTn dur="1" fill="hold">
                                          <p:stCondLst>
                                            <p:cond delay="500"/>
                                          </p:stCondLst>
                                        </p:cTn>
                                        <p:tgtEl>
                                          <p:spTgt spid="9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30"/>
                                        </p:tgtEl>
                                      </p:cBhvr>
                                    </p:animEffect>
                                    <p:set>
                                      <p:cBhvr>
                                        <p:cTn dur="1" fill="hold">
                                          <p:stCondLst>
                                            <p:cond delay="500"/>
                                          </p:stCondLst>
                                        </p:cTn>
                                        <p:tgtEl>
                                          <p:spTgt spid="93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5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500"/>
                                        <p:tgtEl>
                                          <p:spTgt spid="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28"/>
                                        </p:tgtEl>
                                      </p:cBhvr>
                                    </p:animEffect>
                                    <p:set>
                                      <p:cBhvr>
                                        <p:cTn dur="1" fill="hold">
                                          <p:stCondLst>
                                            <p:cond delay="500"/>
                                          </p:stCondLst>
                                        </p:cTn>
                                        <p:tgtEl>
                                          <p:spTgt spid="9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27"/>
                                        </p:tgtEl>
                                      </p:cBhvr>
                                    </p:animEffect>
                                    <p:set>
                                      <p:cBhvr>
                                        <p:cTn dur="1" fill="hold">
                                          <p:stCondLst>
                                            <p:cond delay="500"/>
                                          </p:stCondLst>
                                        </p:cTn>
                                        <p:tgtEl>
                                          <p:spTgt spid="92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5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500"/>
                                        <p:tgtEl>
                                          <p:spTgt spid="9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pic>
        <p:nvPicPr>
          <p:cNvPr id="938" name="Google Shape;938;p8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939" name="Google Shape;939;p8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940" name="Google Shape;940;p81"/>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941" name="Google Shape;941;p81"/>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object</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Loading image</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parameters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in shader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“vertices”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attribute pointer</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44" name="Google Shape;144;p19"/>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Graphics pipeline</a:t>
            </a:r>
            <a:endParaRPr b="0" i="0" sz="4400" u="none" cap="none" strike="noStrike">
              <a:solidFill>
                <a:schemeClr val="lt1"/>
              </a:solidFill>
              <a:latin typeface="Calibri"/>
              <a:ea typeface="Calibri"/>
              <a:cs typeface="Calibri"/>
              <a:sym typeface="Calibri"/>
            </a:endParaRPr>
          </a:p>
        </p:txBody>
      </p:sp>
      <p:sp>
        <p:nvSpPr>
          <p:cNvPr id="145" name="Google Shape;145;p19"/>
          <p:cNvSpPr/>
          <p:nvPr/>
        </p:nvSpPr>
        <p:spPr>
          <a:xfrm>
            <a:off x="2090668" y="3106865"/>
            <a:ext cx="1955260" cy="9144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Vertex Shader</a:t>
            </a:r>
            <a:endParaRPr b="0" i="0" sz="1800" u="none" cap="none" strike="noStrike">
              <a:solidFill>
                <a:schemeClr val="lt1"/>
              </a:solidFill>
              <a:latin typeface="Calibri"/>
              <a:ea typeface="Calibri"/>
              <a:cs typeface="Calibri"/>
              <a:sym typeface="Calibri"/>
            </a:endParaRPr>
          </a:p>
        </p:txBody>
      </p:sp>
      <p:sp>
        <p:nvSpPr>
          <p:cNvPr id="146" name="Google Shape;146;p19"/>
          <p:cNvSpPr/>
          <p:nvPr/>
        </p:nvSpPr>
        <p:spPr>
          <a:xfrm>
            <a:off x="4045928" y="3321749"/>
            <a:ext cx="1085413" cy="484632"/>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p19"/>
          <p:cNvSpPr/>
          <p:nvPr/>
        </p:nvSpPr>
        <p:spPr>
          <a:xfrm>
            <a:off x="5131341" y="3106865"/>
            <a:ext cx="1955260" cy="9144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Shape Assembly</a:t>
            </a:r>
            <a:endParaRPr b="0" i="0" sz="1800" u="none" cap="none" strike="noStrike">
              <a:solidFill>
                <a:schemeClr val="lt1"/>
              </a:solidFill>
              <a:latin typeface="Calibri"/>
              <a:ea typeface="Calibri"/>
              <a:cs typeface="Calibri"/>
              <a:sym typeface="Calibri"/>
            </a:endParaRPr>
          </a:p>
        </p:txBody>
      </p:sp>
      <p:sp>
        <p:nvSpPr>
          <p:cNvPr id="148" name="Google Shape;148;p19"/>
          <p:cNvSpPr/>
          <p:nvPr/>
        </p:nvSpPr>
        <p:spPr>
          <a:xfrm>
            <a:off x="7086601" y="3321749"/>
            <a:ext cx="1085413" cy="484632"/>
          </a:xfrm>
          <a:prstGeom prst="rightArrow">
            <a:avLst>
              <a:gd fmla="val 50000" name="adj1"/>
              <a:gd fmla="val 50000" name="adj2"/>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19"/>
          <p:cNvSpPr/>
          <p:nvPr/>
        </p:nvSpPr>
        <p:spPr>
          <a:xfrm>
            <a:off x="8172014" y="3106865"/>
            <a:ext cx="1955260" cy="9144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Geometry Shader</a:t>
            </a:r>
            <a:endParaRPr b="0" i="0" sz="1800" u="none" cap="none" strike="noStrike">
              <a:solidFill>
                <a:schemeClr val="lt1"/>
              </a:solidFill>
              <a:latin typeface="Calibri"/>
              <a:ea typeface="Calibri"/>
              <a:cs typeface="Calibri"/>
              <a:sym typeface="Calibri"/>
            </a:endParaRPr>
          </a:p>
        </p:txBody>
      </p:sp>
      <p:sp>
        <p:nvSpPr>
          <p:cNvPr id="150" name="Google Shape;150;p19"/>
          <p:cNvSpPr/>
          <p:nvPr/>
        </p:nvSpPr>
        <p:spPr>
          <a:xfrm>
            <a:off x="2090667" y="4616099"/>
            <a:ext cx="1955260" cy="9144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Rasterization</a:t>
            </a:r>
            <a:endParaRPr b="0" i="0" sz="1800" u="none" cap="none" strike="noStrike">
              <a:solidFill>
                <a:schemeClr val="lt1"/>
              </a:solidFill>
              <a:latin typeface="Calibri"/>
              <a:ea typeface="Calibri"/>
              <a:cs typeface="Calibri"/>
              <a:sym typeface="Calibri"/>
            </a:endParaRPr>
          </a:p>
        </p:txBody>
      </p:sp>
      <p:sp>
        <p:nvSpPr>
          <p:cNvPr id="151" name="Google Shape;151;p19"/>
          <p:cNvSpPr/>
          <p:nvPr/>
        </p:nvSpPr>
        <p:spPr>
          <a:xfrm>
            <a:off x="4045927" y="4830983"/>
            <a:ext cx="1085413" cy="484632"/>
          </a:xfrm>
          <a:prstGeom prst="rightArrow">
            <a:avLst>
              <a:gd fmla="val 50000" name="adj1"/>
              <a:gd fmla="val 50000" name="adj2"/>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2" name="Google Shape;152;p19"/>
          <p:cNvSpPr/>
          <p:nvPr/>
        </p:nvSpPr>
        <p:spPr>
          <a:xfrm>
            <a:off x="5133383" y="4616099"/>
            <a:ext cx="1955260" cy="9144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Fragment Shader</a:t>
            </a:r>
            <a:endParaRPr b="0" i="0" sz="1800" u="none" cap="none" strike="noStrike">
              <a:solidFill>
                <a:schemeClr val="lt1"/>
              </a:solidFill>
              <a:latin typeface="Calibri"/>
              <a:ea typeface="Calibri"/>
              <a:cs typeface="Calibri"/>
              <a:sym typeface="Calibri"/>
            </a:endParaRPr>
          </a:p>
        </p:txBody>
      </p:sp>
      <p:sp>
        <p:nvSpPr>
          <p:cNvPr id="153" name="Google Shape;153;p19"/>
          <p:cNvSpPr/>
          <p:nvPr/>
        </p:nvSpPr>
        <p:spPr>
          <a:xfrm>
            <a:off x="7088643" y="4830983"/>
            <a:ext cx="1085413" cy="484632"/>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19"/>
          <p:cNvSpPr/>
          <p:nvPr/>
        </p:nvSpPr>
        <p:spPr>
          <a:xfrm>
            <a:off x="8172013" y="4616099"/>
            <a:ext cx="1955260" cy="91440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Tests and Blending</a:t>
            </a:r>
            <a:endParaRPr b="0" i="0" sz="1800" u="none" cap="none" strike="noStrike">
              <a:solidFill>
                <a:schemeClr val="lt1"/>
              </a:solidFill>
              <a:latin typeface="Calibri"/>
              <a:ea typeface="Calibri"/>
              <a:cs typeface="Calibri"/>
              <a:sym typeface="Calibri"/>
            </a:endParaRPr>
          </a:p>
        </p:txBody>
      </p:sp>
      <p:sp>
        <p:nvSpPr>
          <p:cNvPr id="155" name="Google Shape;155;p19"/>
          <p:cNvSpPr/>
          <p:nvPr/>
        </p:nvSpPr>
        <p:spPr>
          <a:xfrm>
            <a:off x="10127273" y="3321749"/>
            <a:ext cx="2566543" cy="484632"/>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19"/>
          <p:cNvSpPr/>
          <p:nvPr/>
        </p:nvSpPr>
        <p:spPr>
          <a:xfrm>
            <a:off x="-476898" y="4830983"/>
            <a:ext cx="2566543" cy="484632"/>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p19"/>
          <p:cNvSpPr/>
          <p:nvPr/>
        </p:nvSpPr>
        <p:spPr>
          <a:xfrm>
            <a:off x="4768593" y="1317394"/>
            <a:ext cx="912359" cy="386543"/>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 name="Google Shape;158;p19"/>
          <p:cNvSpPr txBox="1"/>
          <p:nvPr/>
        </p:nvSpPr>
        <p:spPr>
          <a:xfrm>
            <a:off x="5640506" y="1314461"/>
            <a:ext cx="3221391"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Adjustable steps (Shaders)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Automatic steps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19"/>
          <p:cNvSpPr/>
          <p:nvPr/>
        </p:nvSpPr>
        <p:spPr>
          <a:xfrm>
            <a:off x="4768593" y="1869591"/>
            <a:ext cx="912359" cy="386543"/>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pic>
        <p:nvPicPr>
          <p:cNvPr id="947" name="Google Shape;947;p8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948" name="Google Shape;948;p8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949" name="Google Shape;949;p82"/>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2400">
                <a:solidFill>
                  <a:schemeClr val="dk1"/>
                </a:solidFill>
                <a:latin typeface="Calibri"/>
                <a:ea typeface="Calibri"/>
                <a:cs typeface="Calibri"/>
                <a:sym typeface="Calibri"/>
              </a:rPr>
              <a:t>Creating a texture object.</a:t>
            </a:r>
            <a:endParaRPr b="1" i="0" sz="2400" u="none" cap="none" strike="noStrike">
              <a:solidFill>
                <a:schemeClr val="dk1"/>
              </a:solidFill>
              <a:latin typeface="Calibri"/>
              <a:ea typeface="Calibri"/>
              <a:cs typeface="Calibri"/>
              <a:sym typeface="Calibri"/>
            </a:endParaRPr>
          </a:p>
        </p:txBody>
      </p:sp>
      <p:pic>
        <p:nvPicPr>
          <p:cNvPr id="950" name="Google Shape;950;p82"/>
          <p:cNvPicPr preferRelativeResize="0"/>
          <p:nvPr/>
        </p:nvPicPr>
        <p:blipFill rotWithShape="1">
          <a:blip r:embed="rId4">
            <a:alphaModFix/>
          </a:blip>
          <a:srcRect b="0" l="0" r="0" t="0"/>
          <a:stretch/>
        </p:blipFill>
        <p:spPr>
          <a:xfrm>
            <a:off x="2828925" y="4308615"/>
            <a:ext cx="6534150" cy="1343025"/>
          </a:xfrm>
          <a:prstGeom prst="rect">
            <a:avLst/>
          </a:prstGeom>
          <a:noFill/>
          <a:ln>
            <a:noFill/>
          </a:ln>
        </p:spPr>
      </p:pic>
      <p:sp>
        <p:nvSpPr>
          <p:cNvPr id="951" name="Google Shape;951;p82"/>
          <p:cNvSpPr txBox="1"/>
          <p:nvPr/>
        </p:nvSpPr>
        <p:spPr>
          <a:xfrm>
            <a:off x="4423050" y="2261270"/>
            <a:ext cx="3345900" cy="15873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Let WebGL create the object</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Bind the object to WebGL</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 placeholder image</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pic>
        <p:nvPicPr>
          <p:cNvPr id="957" name="Google Shape;957;p8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958" name="Google Shape;958;p8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959" name="Google Shape;959;p83"/>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960" name="Google Shape;960;p83"/>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object</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Loading image</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parameters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in shader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“vertices”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attribute pointer</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pic>
        <p:nvPicPr>
          <p:cNvPr id="966" name="Google Shape;966;p8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967" name="Google Shape;967;p8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968" name="Google Shape;968;p84"/>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2400">
                <a:solidFill>
                  <a:schemeClr val="dk1"/>
                </a:solidFill>
                <a:latin typeface="Calibri"/>
                <a:ea typeface="Calibri"/>
                <a:cs typeface="Calibri"/>
                <a:sym typeface="Calibri"/>
              </a:rPr>
              <a:t>Loading an image.</a:t>
            </a:r>
            <a:endParaRPr b="1" i="0" sz="2400" u="none" cap="none" strike="noStrike">
              <a:solidFill>
                <a:schemeClr val="dk1"/>
              </a:solidFill>
              <a:latin typeface="Calibri"/>
              <a:ea typeface="Calibri"/>
              <a:cs typeface="Calibri"/>
              <a:sym typeface="Calibri"/>
            </a:endParaRPr>
          </a:p>
        </p:txBody>
      </p:sp>
      <p:sp>
        <p:nvSpPr>
          <p:cNvPr id="969" name="Google Shape;969;p84"/>
          <p:cNvSpPr txBox="1"/>
          <p:nvPr/>
        </p:nvSpPr>
        <p:spPr>
          <a:xfrm>
            <a:off x="25" y="310942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Cross-Origin Resource Sharing (CORS)</a:t>
            </a:r>
            <a:endParaRPr b="0" i="0" sz="1800" u="none" cap="none" strike="noStrike">
              <a:solidFill>
                <a:schemeClr val="dk1"/>
              </a:solidFill>
              <a:latin typeface="Calibri"/>
              <a:ea typeface="Calibri"/>
              <a:cs typeface="Calibri"/>
              <a:sym typeface="Calibri"/>
            </a:endParaRPr>
          </a:p>
        </p:txBody>
      </p:sp>
      <p:pic>
        <p:nvPicPr>
          <p:cNvPr id="970" name="Google Shape;970;p84"/>
          <p:cNvPicPr preferRelativeResize="0"/>
          <p:nvPr/>
        </p:nvPicPr>
        <p:blipFill rotWithShape="1">
          <a:blip r:embed="rId4">
            <a:alphaModFix/>
          </a:blip>
          <a:srcRect b="0" l="0" r="0" t="0"/>
          <a:stretch/>
        </p:blipFill>
        <p:spPr>
          <a:xfrm>
            <a:off x="4343413" y="2147059"/>
            <a:ext cx="3505200" cy="819150"/>
          </a:xfrm>
          <a:prstGeom prst="rect">
            <a:avLst/>
          </a:prstGeom>
          <a:noFill/>
          <a:ln>
            <a:noFill/>
          </a:ln>
        </p:spPr>
      </p:pic>
      <p:pic>
        <p:nvPicPr>
          <p:cNvPr id="971" name="Google Shape;971;p84"/>
          <p:cNvPicPr preferRelativeResize="0"/>
          <p:nvPr/>
        </p:nvPicPr>
        <p:blipFill rotWithShape="1">
          <a:blip r:embed="rId5">
            <a:alphaModFix/>
          </a:blip>
          <a:srcRect b="0" l="0" r="0" t="0"/>
          <a:stretch/>
        </p:blipFill>
        <p:spPr>
          <a:xfrm>
            <a:off x="3700475" y="3621950"/>
            <a:ext cx="4791075" cy="1600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pic>
        <p:nvPicPr>
          <p:cNvPr id="977" name="Google Shape;977;p8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978" name="Google Shape;978;p8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979" name="Google Shape;979;p85"/>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980" name="Google Shape;980;p85"/>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object</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Loading image</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parameters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in shader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“vertices”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attribute pointer</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pic>
        <p:nvPicPr>
          <p:cNvPr id="986" name="Google Shape;986;p8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987" name="Google Shape;987;p8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988" name="Google Shape;988;p86"/>
          <p:cNvSpPr txBox="1"/>
          <p:nvPr/>
        </p:nvSpPr>
        <p:spPr>
          <a:xfrm>
            <a:off x="0" y="163452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Set texture parameters after image load</a:t>
            </a:r>
            <a:endParaRPr b="0" i="0" sz="1800" u="none" cap="none" strike="noStrike">
              <a:solidFill>
                <a:schemeClr val="dk1"/>
              </a:solidFill>
              <a:latin typeface="Calibri"/>
              <a:ea typeface="Calibri"/>
              <a:cs typeface="Calibri"/>
              <a:sym typeface="Calibri"/>
            </a:endParaRPr>
          </a:p>
        </p:txBody>
      </p:sp>
      <p:pic>
        <p:nvPicPr>
          <p:cNvPr id="989" name="Google Shape;989;p86"/>
          <p:cNvPicPr preferRelativeResize="0"/>
          <p:nvPr/>
        </p:nvPicPr>
        <p:blipFill rotWithShape="1">
          <a:blip r:embed="rId4">
            <a:alphaModFix/>
          </a:blip>
          <a:srcRect b="0" l="0" r="0" t="0"/>
          <a:stretch/>
        </p:blipFill>
        <p:spPr>
          <a:xfrm>
            <a:off x="790600" y="2280150"/>
            <a:ext cx="10610850" cy="28384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pic>
        <p:nvPicPr>
          <p:cNvPr id="995" name="Google Shape;995;p87"/>
          <p:cNvPicPr preferRelativeResize="0"/>
          <p:nvPr/>
        </p:nvPicPr>
        <p:blipFill rotWithShape="1">
          <a:blip r:embed="rId3">
            <a:alphaModFix/>
          </a:blip>
          <a:srcRect b="66595" l="0" r="46687" t="26540"/>
          <a:stretch/>
        </p:blipFill>
        <p:spPr>
          <a:xfrm>
            <a:off x="3267744" y="2174512"/>
            <a:ext cx="5656499" cy="194838"/>
          </a:xfrm>
          <a:prstGeom prst="rect">
            <a:avLst/>
          </a:prstGeom>
          <a:noFill/>
          <a:ln>
            <a:noFill/>
          </a:ln>
        </p:spPr>
      </p:pic>
      <p:pic>
        <p:nvPicPr>
          <p:cNvPr id="996" name="Google Shape;996;p87"/>
          <p:cNvPicPr preferRelativeResize="0"/>
          <p:nvPr/>
        </p:nvPicPr>
        <p:blipFill rotWithShape="1">
          <a:blip r:embed="rId4">
            <a:alphaModFix/>
          </a:blip>
          <a:srcRect b="0" l="0" r="0" t="0"/>
          <a:stretch/>
        </p:blipFill>
        <p:spPr>
          <a:xfrm>
            <a:off x="0" y="0"/>
            <a:ext cx="12192000" cy="1587260"/>
          </a:xfrm>
          <a:prstGeom prst="rect">
            <a:avLst/>
          </a:prstGeom>
          <a:noFill/>
          <a:ln>
            <a:noFill/>
          </a:ln>
        </p:spPr>
      </p:pic>
      <p:sp>
        <p:nvSpPr>
          <p:cNvPr id="997" name="Google Shape;997;p8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998" name="Google Shape;998;p87"/>
          <p:cNvSpPr txBox="1"/>
          <p:nvPr/>
        </p:nvSpPr>
        <p:spPr>
          <a:xfrm>
            <a:off x="0" y="163452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TEXTURE_WRAP_S</a:t>
            </a:r>
            <a:endParaRPr b="0" i="0" sz="1800" u="none" cap="none" strike="noStrike">
              <a:solidFill>
                <a:schemeClr val="dk1"/>
              </a:solidFill>
              <a:latin typeface="Calibri"/>
              <a:ea typeface="Calibri"/>
              <a:cs typeface="Calibri"/>
              <a:sym typeface="Calibri"/>
            </a:endParaRPr>
          </a:p>
        </p:txBody>
      </p:sp>
      <p:sp>
        <p:nvSpPr>
          <p:cNvPr id="999" name="Google Shape;999;p87"/>
          <p:cNvSpPr txBox="1"/>
          <p:nvPr/>
        </p:nvSpPr>
        <p:spPr>
          <a:xfrm>
            <a:off x="0" y="2540034"/>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3 options </a:t>
            </a:r>
            <a:r>
              <a:rPr lang="en-US" sz="1800">
                <a:solidFill>
                  <a:schemeClr val="dk1"/>
                </a:solidFill>
                <a:latin typeface="Calibri"/>
                <a:ea typeface="Calibri"/>
                <a:cs typeface="Calibri"/>
                <a:sym typeface="Calibri"/>
              </a:rPr>
              <a:t>for </a:t>
            </a:r>
            <a:r>
              <a:rPr lang="en-US" sz="1800">
                <a:solidFill>
                  <a:schemeClr val="dk1"/>
                </a:solidFill>
                <a:latin typeface="Calibri"/>
                <a:ea typeface="Calibri"/>
                <a:cs typeface="Calibri"/>
                <a:sym typeface="Calibri"/>
              </a:rPr>
              <a:t>TEXTURE_WRAP_S</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pic>
        <p:nvPicPr>
          <p:cNvPr id="1000" name="Google Shape;1000;p87"/>
          <p:cNvPicPr preferRelativeResize="0"/>
          <p:nvPr/>
        </p:nvPicPr>
        <p:blipFill rotWithShape="1">
          <a:blip r:embed="rId5">
            <a:alphaModFix/>
          </a:blip>
          <a:srcRect b="0" l="0" r="0" t="0"/>
          <a:stretch/>
        </p:blipFill>
        <p:spPr>
          <a:xfrm>
            <a:off x="2591050" y="3558611"/>
            <a:ext cx="1549675" cy="2358025"/>
          </a:xfrm>
          <a:prstGeom prst="rect">
            <a:avLst/>
          </a:prstGeom>
          <a:noFill/>
          <a:ln>
            <a:noFill/>
          </a:ln>
        </p:spPr>
      </p:pic>
      <p:pic>
        <p:nvPicPr>
          <p:cNvPr id="1001" name="Google Shape;1001;p87"/>
          <p:cNvPicPr preferRelativeResize="0"/>
          <p:nvPr/>
        </p:nvPicPr>
        <p:blipFill rotWithShape="1">
          <a:blip r:embed="rId6">
            <a:alphaModFix/>
          </a:blip>
          <a:srcRect b="0" l="0" r="0" t="0"/>
          <a:stretch/>
        </p:blipFill>
        <p:spPr>
          <a:xfrm>
            <a:off x="5232725" y="3558038"/>
            <a:ext cx="1545336" cy="2359152"/>
          </a:xfrm>
          <a:prstGeom prst="rect">
            <a:avLst/>
          </a:prstGeom>
          <a:noFill/>
          <a:ln>
            <a:noFill/>
          </a:ln>
        </p:spPr>
      </p:pic>
      <p:pic>
        <p:nvPicPr>
          <p:cNvPr id="1002" name="Google Shape;1002;p87"/>
          <p:cNvPicPr preferRelativeResize="0"/>
          <p:nvPr/>
        </p:nvPicPr>
        <p:blipFill rotWithShape="1">
          <a:blip r:embed="rId7">
            <a:alphaModFix/>
          </a:blip>
          <a:srcRect b="0" l="0" r="0" t="0"/>
          <a:stretch/>
        </p:blipFill>
        <p:spPr>
          <a:xfrm>
            <a:off x="7870050" y="3558038"/>
            <a:ext cx="1545336" cy="2359152"/>
          </a:xfrm>
          <a:prstGeom prst="rect">
            <a:avLst/>
          </a:prstGeom>
          <a:noFill/>
          <a:ln>
            <a:noFill/>
          </a:ln>
        </p:spPr>
      </p:pic>
      <p:sp>
        <p:nvSpPr>
          <p:cNvPr id="1003" name="Google Shape;1003;p87"/>
          <p:cNvSpPr txBox="1"/>
          <p:nvPr/>
        </p:nvSpPr>
        <p:spPr>
          <a:xfrm>
            <a:off x="2414738" y="3205000"/>
            <a:ext cx="19023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gl.REPEAT</a:t>
            </a:r>
            <a:endParaRPr b="0" i="0" sz="1400" u="none" cap="none" strike="noStrike">
              <a:solidFill>
                <a:srgbClr val="000000"/>
              </a:solidFill>
              <a:latin typeface="Arial"/>
              <a:ea typeface="Arial"/>
              <a:cs typeface="Arial"/>
              <a:sym typeface="Arial"/>
            </a:endParaRPr>
          </a:p>
        </p:txBody>
      </p:sp>
      <p:sp>
        <p:nvSpPr>
          <p:cNvPr id="1004" name="Google Shape;1004;p87"/>
          <p:cNvSpPr txBox="1"/>
          <p:nvPr/>
        </p:nvSpPr>
        <p:spPr>
          <a:xfrm>
            <a:off x="4809138" y="3205000"/>
            <a:ext cx="2392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gl.CLAMP_TO_EDGE</a:t>
            </a:r>
            <a:endParaRPr b="0" i="0" sz="1400" u="none" cap="none" strike="noStrike">
              <a:solidFill>
                <a:srgbClr val="000000"/>
              </a:solidFill>
              <a:latin typeface="Arial"/>
              <a:ea typeface="Arial"/>
              <a:cs typeface="Arial"/>
              <a:sym typeface="Arial"/>
            </a:endParaRPr>
          </a:p>
        </p:txBody>
      </p:sp>
      <p:sp>
        <p:nvSpPr>
          <p:cNvPr id="1005" name="Google Shape;1005;p87"/>
          <p:cNvSpPr txBox="1"/>
          <p:nvPr/>
        </p:nvSpPr>
        <p:spPr>
          <a:xfrm>
            <a:off x="7508112" y="3205000"/>
            <a:ext cx="22692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gl.MIRRORED_REPEAT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pic>
        <p:nvPicPr>
          <p:cNvPr id="1011" name="Google Shape;1011;p8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012" name="Google Shape;1012;p8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013" name="Google Shape;1013;p88"/>
          <p:cNvSpPr txBox="1"/>
          <p:nvPr/>
        </p:nvSpPr>
        <p:spPr>
          <a:xfrm>
            <a:off x="0" y="163452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TEXTURE_WRAP_T</a:t>
            </a:r>
            <a:endParaRPr b="0" i="0" sz="1800" u="none" cap="none" strike="noStrike">
              <a:solidFill>
                <a:schemeClr val="dk1"/>
              </a:solidFill>
              <a:latin typeface="Calibri"/>
              <a:ea typeface="Calibri"/>
              <a:cs typeface="Calibri"/>
              <a:sym typeface="Calibri"/>
            </a:endParaRPr>
          </a:p>
        </p:txBody>
      </p:sp>
      <p:sp>
        <p:nvSpPr>
          <p:cNvPr id="1014" name="Google Shape;1014;p88"/>
          <p:cNvSpPr txBox="1"/>
          <p:nvPr/>
        </p:nvSpPr>
        <p:spPr>
          <a:xfrm>
            <a:off x="0" y="2540034"/>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S</a:t>
            </a:r>
            <a:r>
              <a:rPr b="0" i="0" lang="en-US" sz="1800" u="none" cap="none" strike="noStrike">
                <a:solidFill>
                  <a:schemeClr val="dk1"/>
                </a:solidFill>
                <a:latin typeface="Calibri"/>
                <a:ea typeface="Calibri"/>
                <a:cs typeface="Calibri"/>
                <a:sym typeface="Calibri"/>
              </a:rPr>
              <a:t>ame as TEXTURE_WRAP_S, but on the y-axis:</a:t>
            </a:r>
            <a:endParaRPr b="0" i="0" sz="1800" u="none" cap="none" strike="noStrike">
              <a:solidFill>
                <a:schemeClr val="dk1"/>
              </a:solidFill>
              <a:latin typeface="Calibri"/>
              <a:ea typeface="Calibri"/>
              <a:cs typeface="Calibri"/>
              <a:sym typeface="Calibri"/>
            </a:endParaRPr>
          </a:p>
        </p:txBody>
      </p:sp>
      <p:pic>
        <p:nvPicPr>
          <p:cNvPr id="1015" name="Google Shape;1015;p88"/>
          <p:cNvPicPr preferRelativeResize="0"/>
          <p:nvPr/>
        </p:nvPicPr>
        <p:blipFill rotWithShape="1">
          <a:blip r:embed="rId4">
            <a:alphaModFix/>
          </a:blip>
          <a:srcRect b="0" l="0" r="0" t="0"/>
          <a:stretch/>
        </p:blipFill>
        <p:spPr>
          <a:xfrm>
            <a:off x="2591050" y="3558611"/>
            <a:ext cx="1549675" cy="2358025"/>
          </a:xfrm>
          <a:prstGeom prst="rect">
            <a:avLst/>
          </a:prstGeom>
          <a:noFill/>
          <a:ln>
            <a:noFill/>
          </a:ln>
        </p:spPr>
      </p:pic>
      <p:sp>
        <p:nvSpPr>
          <p:cNvPr id="1016" name="Google Shape;1016;p88"/>
          <p:cNvSpPr txBox="1"/>
          <p:nvPr/>
        </p:nvSpPr>
        <p:spPr>
          <a:xfrm>
            <a:off x="2414738" y="3205000"/>
            <a:ext cx="19023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gl.REPEAT</a:t>
            </a:r>
            <a:endParaRPr b="0" i="0" sz="1400" u="none" cap="none" strike="noStrike">
              <a:solidFill>
                <a:srgbClr val="000000"/>
              </a:solidFill>
              <a:latin typeface="Arial"/>
              <a:ea typeface="Arial"/>
              <a:cs typeface="Arial"/>
              <a:sym typeface="Arial"/>
            </a:endParaRPr>
          </a:p>
        </p:txBody>
      </p:sp>
      <p:sp>
        <p:nvSpPr>
          <p:cNvPr id="1017" name="Google Shape;1017;p88"/>
          <p:cNvSpPr txBox="1"/>
          <p:nvPr/>
        </p:nvSpPr>
        <p:spPr>
          <a:xfrm>
            <a:off x="4809138" y="3205000"/>
            <a:ext cx="23925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gl.CLAMP_TO_EDGE</a:t>
            </a:r>
            <a:endParaRPr b="0" i="0" sz="1400" u="none" cap="none" strike="noStrike">
              <a:solidFill>
                <a:srgbClr val="000000"/>
              </a:solidFill>
              <a:latin typeface="Arial"/>
              <a:ea typeface="Arial"/>
              <a:cs typeface="Arial"/>
              <a:sym typeface="Arial"/>
            </a:endParaRPr>
          </a:p>
        </p:txBody>
      </p:sp>
      <p:sp>
        <p:nvSpPr>
          <p:cNvPr id="1018" name="Google Shape;1018;p88"/>
          <p:cNvSpPr txBox="1"/>
          <p:nvPr/>
        </p:nvSpPr>
        <p:spPr>
          <a:xfrm>
            <a:off x="7508112" y="3205000"/>
            <a:ext cx="22692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gl.MIRRORED_REPEAT</a:t>
            </a:r>
            <a:endParaRPr b="0" i="0" sz="1400" u="none" cap="none" strike="noStrike">
              <a:solidFill>
                <a:srgbClr val="000000"/>
              </a:solidFill>
              <a:latin typeface="Arial"/>
              <a:ea typeface="Arial"/>
              <a:cs typeface="Arial"/>
              <a:sym typeface="Arial"/>
            </a:endParaRPr>
          </a:p>
        </p:txBody>
      </p:sp>
      <p:pic>
        <p:nvPicPr>
          <p:cNvPr id="1019" name="Google Shape;1019;p88"/>
          <p:cNvPicPr preferRelativeResize="0"/>
          <p:nvPr/>
        </p:nvPicPr>
        <p:blipFill rotWithShape="1">
          <a:blip r:embed="rId5">
            <a:alphaModFix/>
          </a:blip>
          <a:srcRect b="0" l="0" r="0" t="0"/>
          <a:stretch/>
        </p:blipFill>
        <p:spPr>
          <a:xfrm>
            <a:off x="5232725" y="3558046"/>
            <a:ext cx="1545336" cy="2359152"/>
          </a:xfrm>
          <a:prstGeom prst="rect">
            <a:avLst/>
          </a:prstGeom>
          <a:noFill/>
          <a:ln>
            <a:noFill/>
          </a:ln>
        </p:spPr>
      </p:pic>
      <p:pic>
        <p:nvPicPr>
          <p:cNvPr id="1020" name="Google Shape;1020;p88"/>
          <p:cNvPicPr preferRelativeResize="0"/>
          <p:nvPr/>
        </p:nvPicPr>
        <p:blipFill rotWithShape="1">
          <a:blip r:embed="rId6">
            <a:alphaModFix/>
          </a:blip>
          <a:srcRect b="0" l="0" r="0" t="0"/>
          <a:stretch/>
        </p:blipFill>
        <p:spPr>
          <a:xfrm>
            <a:off x="7870075" y="3558046"/>
            <a:ext cx="1545336" cy="2359152"/>
          </a:xfrm>
          <a:prstGeom prst="rect">
            <a:avLst/>
          </a:prstGeom>
          <a:noFill/>
          <a:ln>
            <a:noFill/>
          </a:ln>
        </p:spPr>
      </p:pic>
      <p:pic>
        <p:nvPicPr>
          <p:cNvPr id="1021" name="Google Shape;1021;p88"/>
          <p:cNvPicPr preferRelativeResize="0"/>
          <p:nvPr/>
        </p:nvPicPr>
        <p:blipFill rotWithShape="1">
          <a:blip r:embed="rId7">
            <a:alphaModFix/>
          </a:blip>
          <a:srcRect b="60448" l="0" r="46687" t="33030"/>
          <a:stretch/>
        </p:blipFill>
        <p:spPr>
          <a:xfrm>
            <a:off x="3267750" y="2179395"/>
            <a:ext cx="5656499" cy="1850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pic>
        <p:nvPicPr>
          <p:cNvPr id="1027" name="Google Shape;1027;p8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028" name="Google Shape;1028;p8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029" name="Google Shape;1029;p89"/>
          <p:cNvSpPr txBox="1"/>
          <p:nvPr/>
        </p:nvSpPr>
        <p:spPr>
          <a:xfrm>
            <a:off x="0" y="163452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TEXTURE_MIN_FILTER</a:t>
            </a:r>
            <a:r>
              <a:rPr b="0" i="0" lang="en-US" sz="18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and </a:t>
            </a:r>
            <a:r>
              <a:rPr b="1" i="0" lang="en-US" sz="1800" u="none" cap="none" strike="noStrike">
                <a:solidFill>
                  <a:schemeClr val="dk1"/>
                </a:solidFill>
                <a:latin typeface="Calibri"/>
                <a:ea typeface="Calibri"/>
                <a:cs typeface="Calibri"/>
                <a:sym typeface="Calibri"/>
              </a:rPr>
              <a:t>TEXTURE_MAG_FILTER</a:t>
            </a:r>
            <a:endParaRPr b="1" i="0" sz="1800" u="none" cap="none" strike="noStrike">
              <a:solidFill>
                <a:schemeClr val="dk1"/>
              </a:solidFill>
              <a:latin typeface="Calibri"/>
              <a:ea typeface="Calibri"/>
              <a:cs typeface="Calibri"/>
              <a:sym typeface="Calibri"/>
            </a:endParaRPr>
          </a:p>
        </p:txBody>
      </p:sp>
      <p:sp>
        <p:nvSpPr>
          <p:cNvPr id="1030" name="Google Shape;1030;p89"/>
          <p:cNvSpPr txBox="1"/>
          <p:nvPr/>
        </p:nvSpPr>
        <p:spPr>
          <a:xfrm>
            <a:off x="0" y="2540034"/>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Control the stretching of the image with 6 options:</a:t>
            </a:r>
            <a:endParaRPr b="0" i="0" sz="1800" u="none" cap="none" strike="noStrike">
              <a:solidFill>
                <a:schemeClr val="dk1"/>
              </a:solidFill>
              <a:latin typeface="Calibri"/>
              <a:ea typeface="Calibri"/>
              <a:cs typeface="Calibri"/>
              <a:sym typeface="Calibri"/>
            </a:endParaRPr>
          </a:p>
        </p:txBody>
      </p:sp>
      <p:pic>
        <p:nvPicPr>
          <p:cNvPr id="1031" name="Google Shape;1031;p89"/>
          <p:cNvPicPr preferRelativeResize="0"/>
          <p:nvPr/>
        </p:nvPicPr>
        <p:blipFill rotWithShape="1">
          <a:blip r:embed="rId4">
            <a:alphaModFix/>
          </a:blip>
          <a:srcRect b="47271" l="0" r="42765" t="39718"/>
          <a:stretch/>
        </p:blipFill>
        <p:spPr>
          <a:xfrm>
            <a:off x="3059600" y="2087267"/>
            <a:ext cx="6072801" cy="369300"/>
          </a:xfrm>
          <a:prstGeom prst="rect">
            <a:avLst/>
          </a:prstGeom>
          <a:noFill/>
          <a:ln>
            <a:noFill/>
          </a:ln>
        </p:spPr>
      </p:pic>
      <p:sp>
        <p:nvSpPr>
          <p:cNvPr id="1032" name="Google Shape;1032;p89"/>
          <p:cNvSpPr txBox="1"/>
          <p:nvPr/>
        </p:nvSpPr>
        <p:spPr>
          <a:xfrm>
            <a:off x="2180550" y="3232500"/>
            <a:ext cx="8030100" cy="230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GL_NEAREST - (no filtering, no mipmaps)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GL_LINEAR - (filtering, no mipmaps)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GL_NEAREST_MIPMAP_NEAREST - (no filtering, sharp switching between mipmaps)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GL_NEAREST_MIPMAP_LINEAR - (no filtering, smooth transition between mipmaps)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GL_LINEAR_MIPMAP_NEAREST - (filtering, sharp switching between mipmaps)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GL_LINEAR_MIPMAP_LINEAR - (filtering, smooth transition between mipmaps)</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pic>
        <p:nvPicPr>
          <p:cNvPr id="1038" name="Google Shape;1038;p9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039" name="Google Shape;1039;p9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040" name="Google Shape;1040;p90"/>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041" name="Google Shape;1041;p90"/>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object</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Loading image</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parameters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in shader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“vertices”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attribute pointer</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pic>
        <p:nvPicPr>
          <p:cNvPr id="1047" name="Google Shape;1047;p9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048" name="Google Shape;1048;p9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049" name="Google Shape;1049;p91"/>
          <p:cNvSpPr txBox="1"/>
          <p:nvPr/>
        </p:nvSpPr>
        <p:spPr>
          <a:xfrm>
            <a:off x="0" y="163452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Vertex shader</a:t>
            </a:r>
            <a:endParaRPr b="0" i="0" sz="2400" u="none" cap="none" strike="noStrike">
              <a:solidFill>
                <a:schemeClr val="dk1"/>
              </a:solidFill>
              <a:latin typeface="Calibri"/>
              <a:ea typeface="Calibri"/>
              <a:cs typeface="Calibri"/>
              <a:sym typeface="Calibri"/>
            </a:endParaRPr>
          </a:p>
        </p:txBody>
      </p:sp>
      <p:pic>
        <p:nvPicPr>
          <p:cNvPr id="1050" name="Google Shape;1050;p91"/>
          <p:cNvPicPr preferRelativeResize="0"/>
          <p:nvPr/>
        </p:nvPicPr>
        <p:blipFill rotWithShape="1">
          <a:blip r:embed="rId4">
            <a:alphaModFix/>
          </a:blip>
          <a:srcRect b="0" l="0" r="0" t="0"/>
          <a:stretch/>
        </p:blipFill>
        <p:spPr>
          <a:xfrm>
            <a:off x="3653875" y="3190671"/>
            <a:ext cx="4884240" cy="2754779"/>
          </a:xfrm>
          <a:prstGeom prst="rect">
            <a:avLst/>
          </a:prstGeom>
          <a:noFill/>
          <a:ln>
            <a:noFill/>
          </a:ln>
        </p:spPr>
      </p:pic>
      <p:sp>
        <p:nvSpPr>
          <p:cNvPr id="1051" name="Google Shape;1051;p91"/>
          <p:cNvSpPr txBox="1"/>
          <p:nvPr/>
        </p:nvSpPr>
        <p:spPr>
          <a:xfrm>
            <a:off x="0" y="241259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A</a:t>
            </a:r>
            <a:r>
              <a:rPr b="0" i="0" lang="en-US" sz="1800" u="none" cap="none" strike="noStrike">
                <a:solidFill>
                  <a:schemeClr val="dk1"/>
                </a:solidFill>
                <a:latin typeface="Calibri"/>
                <a:ea typeface="Calibri"/>
                <a:cs typeface="Calibri"/>
                <a:sym typeface="Calibri"/>
              </a:rPr>
              <a:t>buse the vertex shader as a conduit</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66" name="Google Shape;166;p20"/>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Steps for drawing a triangle</a:t>
            </a:r>
            <a:endParaRPr b="0" i="0" sz="4400" u="none" cap="none" strike="noStrike">
              <a:solidFill>
                <a:schemeClr val="lt1"/>
              </a:solidFill>
              <a:latin typeface="Calibri"/>
              <a:ea typeface="Calibri"/>
              <a:cs typeface="Calibri"/>
              <a:sym typeface="Calibri"/>
            </a:endParaRPr>
          </a:p>
        </p:txBody>
      </p:sp>
      <p:sp>
        <p:nvSpPr>
          <p:cNvPr id="167" name="Google Shape;167;p20"/>
          <p:cNvSpPr txBox="1"/>
          <p:nvPr/>
        </p:nvSpPr>
        <p:spPr>
          <a:xfrm>
            <a:off x="2879831" y="1570765"/>
            <a:ext cx="643233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will need all of the following WebGL objects to draw a triangle:</a:t>
            </a:r>
            <a:endParaRPr b="0" i="0" sz="1800" u="none" cap="none" strike="noStrike">
              <a:solidFill>
                <a:schemeClr val="dk1"/>
              </a:solidFill>
              <a:latin typeface="Calibri"/>
              <a:ea typeface="Calibri"/>
              <a:cs typeface="Calibri"/>
              <a:sym typeface="Calibri"/>
            </a:endParaRPr>
          </a:p>
        </p:txBody>
      </p:sp>
      <p:sp>
        <p:nvSpPr>
          <p:cNvPr id="168" name="Google Shape;168;p20"/>
          <p:cNvSpPr txBox="1"/>
          <p:nvPr/>
        </p:nvSpPr>
        <p:spPr>
          <a:xfrm>
            <a:off x="4689750" y="2101475"/>
            <a:ext cx="2812500" cy="31392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Vertex array buffer</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Element array buffer</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Vertex shader</a:t>
            </a:r>
            <a:endParaRPr b="0"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Fragment shader</a:t>
            </a:r>
            <a:endParaRPr b="0"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Shader program</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pic>
        <p:nvPicPr>
          <p:cNvPr id="1057" name="Google Shape;1057;p9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058" name="Google Shape;1058;p9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sz="4400">
              <a:solidFill>
                <a:schemeClr val="lt1"/>
              </a:solidFill>
              <a:latin typeface="Calibri"/>
              <a:ea typeface="Calibri"/>
              <a:cs typeface="Calibri"/>
              <a:sym typeface="Calibri"/>
            </a:endParaRPr>
          </a:p>
        </p:txBody>
      </p:sp>
      <p:sp>
        <p:nvSpPr>
          <p:cNvPr id="1059" name="Google Shape;1059;p92"/>
          <p:cNvSpPr txBox="1"/>
          <p:nvPr/>
        </p:nvSpPr>
        <p:spPr>
          <a:xfrm>
            <a:off x="0" y="163452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Fragment shader</a:t>
            </a:r>
            <a:endParaRPr b="0" i="0" sz="2400" u="none" cap="none" strike="noStrike">
              <a:solidFill>
                <a:schemeClr val="dk1"/>
              </a:solidFill>
              <a:latin typeface="Calibri"/>
              <a:ea typeface="Calibri"/>
              <a:cs typeface="Calibri"/>
              <a:sym typeface="Calibri"/>
            </a:endParaRPr>
          </a:p>
        </p:txBody>
      </p:sp>
      <p:pic>
        <p:nvPicPr>
          <p:cNvPr id="1060" name="Google Shape;1060;p92"/>
          <p:cNvPicPr preferRelativeResize="0"/>
          <p:nvPr/>
        </p:nvPicPr>
        <p:blipFill rotWithShape="1">
          <a:blip r:embed="rId4">
            <a:alphaModFix/>
          </a:blip>
          <a:srcRect b="0" l="0" r="0" t="0"/>
          <a:stretch/>
        </p:blipFill>
        <p:spPr>
          <a:xfrm>
            <a:off x="3845850" y="2513821"/>
            <a:ext cx="4500300" cy="275477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pic>
        <p:nvPicPr>
          <p:cNvPr id="1066" name="Google Shape;1066;p9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067" name="Google Shape;1067;p9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068" name="Google Shape;1068;p93"/>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069" name="Google Shape;1069;p93"/>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object</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Loading image</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parameters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in shader</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“vertices”</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attribute pointer</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pic>
        <p:nvPicPr>
          <p:cNvPr id="1075" name="Google Shape;1075;p9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076" name="Google Shape;1076;p94"/>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sz="4400">
              <a:solidFill>
                <a:schemeClr val="lt1"/>
              </a:solidFill>
              <a:latin typeface="Calibri"/>
              <a:ea typeface="Calibri"/>
              <a:cs typeface="Calibri"/>
              <a:sym typeface="Calibri"/>
            </a:endParaRPr>
          </a:p>
        </p:txBody>
      </p:sp>
      <p:sp>
        <p:nvSpPr>
          <p:cNvPr id="1077" name="Google Shape;1077;p94"/>
          <p:cNvSpPr txBox="1"/>
          <p:nvPr/>
        </p:nvSpPr>
        <p:spPr>
          <a:xfrm>
            <a:off x="0" y="1634531"/>
            <a:ext cx="12192000" cy="93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Inputting texture coordinates</a:t>
            </a:r>
            <a:endParaRPr b="0" i="0" sz="2400" u="none" cap="none" strike="noStrike">
              <a:solidFill>
                <a:schemeClr val="dk1"/>
              </a:solidFill>
              <a:latin typeface="Calibri"/>
              <a:ea typeface="Calibri"/>
              <a:cs typeface="Calibri"/>
              <a:sym typeface="Calibri"/>
            </a:endParaRPr>
          </a:p>
        </p:txBody>
      </p:sp>
      <p:pic>
        <p:nvPicPr>
          <p:cNvPr id="1078" name="Google Shape;1078;p94"/>
          <p:cNvPicPr preferRelativeResize="0"/>
          <p:nvPr/>
        </p:nvPicPr>
        <p:blipFill rotWithShape="1">
          <a:blip r:embed="rId4">
            <a:alphaModFix/>
          </a:blip>
          <a:srcRect b="0" l="0" r="0" t="0"/>
          <a:stretch/>
        </p:blipFill>
        <p:spPr>
          <a:xfrm>
            <a:off x="2431850" y="3148700"/>
            <a:ext cx="2692498" cy="2692502"/>
          </a:xfrm>
          <a:prstGeom prst="rect">
            <a:avLst/>
          </a:prstGeom>
          <a:noFill/>
          <a:ln>
            <a:noFill/>
          </a:ln>
        </p:spPr>
      </p:pic>
      <p:pic>
        <p:nvPicPr>
          <p:cNvPr id="1079" name="Google Shape;1079;p94"/>
          <p:cNvPicPr preferRelativeResize="0"/>
          <p:nvPr/>
        </p:nvPicPr>
        <p:blipFill rotWithShape="1">
          <a:blip r:embed="rId5">
            <a:alphaModFix/>
          </a:blip>
          <a:srcRect b="0" l="0" r="0" t="0"/>
          <a:stretch/>
        </p:blipFill>
        <p:spPr>
          <a:xfrm>
            <a:off x="7015000" y="3126937"/>
            <a:ext cx="1902118" cy="2894325"/>
          </a:xfrm>
          <a:prstGeom prst="rect">
            <a:avLst/>
          </a:prstGeom>
          <a:noFill/>
          <a:ln>
            <a:noFill/>
          </a:ln>
        </p:spPr>
      </p:pic>
      <p:sp>
        <p:nvSpPr>
          <p:cNvPr id="1080" name="Google Shape;1080;p94"/>
          <p:cNvSpPr txBox="1"/>
          <p:nvPr/>
        </p:nvSpPr>
        <p:spPr>
          <a:xfrm>
            <a:off x="2237150" y="2788550"/>
            <a:ext cx="3081900" cy="36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actual texture</a:t>
            </a:r>
            <a:endParaRPr b="0" i="0" sz="1800" u="none" cap="none" strike="noStrike">
              <a:solidFill>
                <a:schemeClr val="dk1"/>
              </a:solidFill>
              <a:latin typeface="Calibri"/>
              <a:ea typeface="Calibri"/>
              <a:cs typeface="Calibri"/>
              <a:sym typeface="Calibri"/>
            </a:endParaRPr>
          </a:p>
        </p:txBody>
      </p:sp>
      <p:sp>
        <p:nvSpPr>
          <p:cNvPr id="1081" name="Google Shape;1081;p94"/>
          <p:cNvSpPr txBox="1"/>
          <p:nvPr/>
        </p:nvSpPr>
        <p:spPr>
          <a:xfrm>
            <a:off x="6425113" y="2766788"/>
            <a:ext cx="3081900" cy="36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Desired result</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pic>
        <p:nvPicPr>
          <p:cNvPr id="1087" name="Google Shape;1087;p95"/>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088" name="Google Shape;1088;p9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089" name="Google Shape;1089;p95"/>
          <p:cNvSpPr txBox="1"/>
          <p:nvPr/>
        </p:nvSpPr>
        <p:spPr>
          <a:xfrm>
            <a:off x="0" y="1634531"/>
            <a:ext cx="12192000" cy="93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The coordinates for the image itself</a:t>
            </a:r>
            <a:endParaRPr b="0" i="0" sz="1800" u="none" cap="none" strike="noStrike">
              <a:solidFill>
                <a:schemeClr val="dk1"/>
              </a:solidFill>
              <a:latin typeface="Calibri"/>
              <a:ea typeface="Calibri"/>
              <a:cs typeface="Calibri"/>
              <a:sym typeface="Calibri"/>
            </a:endParaRPr>
          </a:p>
        </p:txBody>
      </p:sp>
      <p:pic>
        <p:nvPicPr>
          <p:cNvPr id="1090" name="Google Shape;1090;p95"/>
          <p:cNvPicPr preferRelativeResize="0"/>
          <p:nvPr/>
        </p:nvPicPr>
        <p:blipFill rotWithShape="1">
          <a:blip r:embed="rId4">
            <a:alphaModFix/>
          </a:blip>
          <a:srcRect b="0" l="0" r="0" t="0"/>
          <a:stretch/>
        </p:blipFill>
        <p:spPr>
          <a:xfrm>
            <a:off x="4749750" y="2917762"/>
            <a:ext cx="2692498" cy="2692502"/>
          </a:xfrm>
          <a:prstGeom prst="rect">
            <a:avLst/>
          </a:prstGeom>
          <a:noFill/>
          <a:ln>
            <a:noFill/>
          </a:ln>
        </p:spPr>
      </p:pic>
      <p:sp>
        <p:nvSpPr>
          <p:cNvPr id="1091" name="Google Shape;1091;p95"/>
          <p:cNvSpPr txBox="1"/>
          <p:nvPr/>
        </p:nvSpPr>
        <p:spPr>
          <a:xfrm>
            <a:off x="7442250" y="2568425"/>
            <a:ext cx="933900" cy="34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1.0 : 0.0</a:t>
            </a:r>
            <a:endParaRPr b="0" i="0" sz="1800" u="none" cap="none" strike="noStrike">
              <a:solidFill>
                <a:schemeClr val="dk1"/>
              </a:solidFill>
              <a:latin typeface="Calibri"/>
              <a:ea typeface="Calibri"/>
              <a:cs typeface="Calibri"/>
              <a:sym typeface="Calibri"/>
            </a:endParaRPr>
          </a:p>
        </p:txBody>
      </p:sp>
      <p:sp>
        <p:nvSpPr>
          <p:cNvPr id="1092" name="Google Shape;1092;p95"/>
          <p:cNvSpPr txBox="1"/>
          <p:nvPr/>
        </p:nvSpPr>
        <p:spPr>
          <a:xfrm>
            <a:off x="3815850" y="2568425"/>
            <a:ext cx="933900" cy="34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 : 0.0</a:t>
            </a:r>
            <a:endParaRPr b="0" i="0" sz="1800" u="none" cap="none" strike="noStrike">
              <a:solidFill>
                <a:schemeClr val="dk1"/>
              </a:solidFill>
              <a:latin typeface="Calibri"/>
              <a:ea typeface="Calibri"/>
              <a:cs typeface="Calibri"/>
              <a:sym typeface="Calibri"/>
            </a:endParaRPr>
          </a:p>
        </p:txBody>
      </p:sp>
      <p:sp>
        <p:nvSpPr>
          <p:cNvPr id="1093" name="Google Shape;1093;p95"/>
          <p:cNvSpPr txBox="1"/>
          <p:nvPr/>
        </p:nvSpPr>
        <p:spPr>
          <a:xfrm>
            <a:off x="3815850" y="5610275"/>
            <a:ext cx="933900" cy="34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 : 1.0</a:t>
            </a:r>
            <a:endParaRPr b="0" i="0" sz="1800" u="none" cap="none" strike="noStrike">
              <a:solidFill>
                <a:schemeClr val="dk1"/>
              </a:solidFill>
              <a:latin typeface="Calibri"/>
              <a:ea typeface="Calibri"/>
              <a:cs typeface="Calibri"/>
              <a:sym typeface="Calibri"/>
            </a:endParaRPr>
          </a:p>
        </p:txBody>
      </p:sp>
      <p:sp>
        <p:nvSpPr>
          <p:cNvPr id="1094" name="Google Shape;1094;p95"/>
          <p:cNvSpPr txBox="1"/>
          <p:nvPr/>
        </p:nvSpPr>
        <p:spPr>
          <a:xfrm>
            <a:off x="7442250" y="5610275"/>
            <a:ext cx="933900" cy="34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1.0 : 1.0</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500"/>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500"/>
                                        <p:tgtEl>
                                          <p:spTgt spid="1091"/>
                                        </p:tgtEl>
                                      </p:cBhvr>
                                    </p:animEffect>
                                  </p:childTnLst>
                                </p:cTn>
                              </p:par>
                              <p:par>
                                <p:cTn fill="hold" nodeType="with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500"/>
                                        <p:tgtEl>
                                          <p:spTgt spid="1093"/>
                                        </p:tgtEl>
                                      </p:cBhvr>
                                    </p:animEffect>
                                  </p:childTnLst>
                                </p:cTn>
                              </p:par>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pic>
        <p:nvPicPr>
          <p:cNvPr id="1100" name="Google Shape;1100;p9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101" name="Google Shape;1101;p9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102" name="Google Shape;1102;p96"/>
          <p:cNvSpPr txBox="1"/>
          <p:nvPr/>
        </p:nvSpPr>
        <p:spPr>
          <a:xfrm>
            <a:off x="0" y="1634531"/>
            <a:ext cx="12192000" cy="93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The coordinates for the desired result:</a:t>
            </a:r>
            <a:endParaRPr b="0" i="0" sz="1800" u="none" cap="none" strike="noStrike">
              <a:solidFill>
                <a:schemeClr val="dk1"/>
              </a:solidFill>
              <a:latin typeface="Calibri"/>
              <a:ea typeface="Calibri"/>
              <a:cs typeface="Calibri"/>
              <a:sym typeface="Calibri"/>
            </a:endParaRPr>
          </a:p>
        </p:txBody>
      </p:sp>
      <p:sp>
        <p:nvSpPr>
          <p:cNvPr id="1103" name="Google Shape;1103;p96"/>
          <p:cNvSpPr txBox="1"/>
          <p:nvPr/>
        </p:nvSpPr>
        <p:spPr>
          <a:xfrm>
            <a:off x="7047050" y="3840988"/>
            <a:ext cx="933900" cy="34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3.0 : 0.0</a:t>
            </a:r>
            <a:endParaRPr b="0" i="0" sz="1800" u="none" cap="none" strike="noStrike">
              <a:solidFill>
                <a:schemeClr val="dk1"/>
              </a:solidFill>
              <a:latin typeface="Calibri"/>
              <a:ea typeface="Calibri"/>
              <a:cs typeface="Calibri"/>
              <a:sym typeface="Calibri"/>
            </a:endParaRPr>
          </a:p>
        </p:txBody>
      </p:sp>
      <p:sp>
        <p:nvSpPr>
          <p:cNvPr id="1104" name="Google Shape;1104;p96"/>
          <p:cNvSpPr txBox="1"/>
          <p:nvPr/>
        </p:nvSpPr>
        <p:spPr>
          <a:xfrm>
            <a:off x="4211025" y="3840988"/>
            <a:ext cx="933900" cy="34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 : 0.0</a:t>
            </a:r>
            <a:endParaRPr b="0" i="0" sz="1800" u="none" cap="none" strike="noStrike">
              <a:solidFill>
                <a:schemeClr val="dk1"/>
              </a:solidFill>
              <a:latin typeface="Calibri"/>
              <a:ea typeface="Calibri"/>
              <a:cs typeface="Calibri"/>
              <a:sym typeface="Calibri"/>
            </a:endParaRPr>
          </a:p>
        </p:txBody>
      </p:sp>
      <p:sp>
        <p:nvSpPr>
          <p:cNvPr id="1105" name="Google Shape;1105;p96"/>
          <p:cNvSpPr txBox="1"/>
          <p:nvPr/>
        </p:nvSpPr>
        <p:spPr>
          <a:xfrm>
            <a:off x="4211025" y="5462750"/>
            <a:ext cx="933900" cy="34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0.0 : 2.0</a:t>
            </a:r>
            <a:endParaRPr b="0" i="0" sz="1800" u="none" cap="none" strike="noStrike">
              <a:solidFill>
                <a:schemeClr val="dk1"/>
              </a:solidFill>
              <a:latin typeface="Calibri"/>
              <a:ea typeface="Calibri"/>
              <a:cs typeface="Calibri"/>
              <a:sym typeface="Calibri"/>
            </a:endParaRPr>
          </a:p>
        </p:txBody>
      </p:sp>
      <p:sp>
        <p:nvSpPr>
          <p:cNvPr id="1106" name="Google Shape;1106;p96"/>
          <p:cNvSpPr txBox="1"/>
          <p:nvPr/>
        </p:nvSpPr>
        <p:spPr>
          <a:xfrm>
            <a:off x="7047050" y="5462750"/>
            <a:ext cx="933900" cy="34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3.0 : 2.0</a:t>
            </a:r>
            <a:endParaRPr b="0" i="0" sz="1800" u="none" cap="none" strike="noStrike">
              <a:solidFill>
                <a:schemeClr val="dk1"/>
              </a:solidFill>
              <a:latin typeface="Calibri"/>
              <a:ea typeface="Calibri"/>
              <a:cs typeface="Calibri"/>
              <a:sym typeface="Calibri"/>
            </a:endParaRPr>
          </a:p>
        </p:txBody>
      </p:sp>
      <p:pic>
        <p:nvPicPr>
          <p:cNvPr id="1107" name="Google Shape;1107;p96"/>
          <p:cNvPicPr preferRelativeResize="0"/>
          <p:nvPr/>
        </p:nvPicPr>
        <p:blipFill rotWithShape="1">
          <a:blip r:embed="rId4">
            <a:alphaModFix/>
          </a:blip>
          <a:srcRect b="0" l="0" r="0" t="0"/>
          <a:stretch/>
        </p:blipFill>
        <p:spPr>
          <a:xfrm>
            <a:off x="5144925" y="2568425"/>
            <a:ext cx="1902118" cy="289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5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5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5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500"/>
                                        <p:tgtEl>
                                          <p:spTgt spid="1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pic>
        <p:nvPicPr>
          <p:cNvPr id="1113" name="Google Shape;1113;p9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114" name="Google Shape;1114;p97"/>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115" name="Google Shape;1115;p97"/>
          <p:cNvSpPr txBox="1"/>
          <p:nvPr/>
        </p:nvSpPr>
        <p:spPr>
          <a:xfrm>
            <a:off x="0" y="1634529"/>
            <a:ext cx="12192000" cy="38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Implementing the coordinates</a:t>
            </a:r>
            <a:endParaRPr b="0" i="0" sz="2400" u="none" cap="none" strike="noStrike">
              <a:solidFill>
                <a:schemeClr val="dk1"/>
              </a:solidFill>
              <a:latin typeface="Calibri"/>
              <a:ea typeface="Calibri"/>
              <a:cs typeface="Calibri"/>
              <a:sym typeface="Calibri"/>
            </a:endParaRPr>
          </a:p>
        </p:txBody>
      </p:sp>
      <p:pic>
        <p:nvPicPr>
          <p:cNvPr id="1116" name="Google Shape;1116;p97"/>
          <p:cNvPicPr preferRelativeResize="0"/>
          <p:nvPr/>
        </p:nvPicPr>
        <p:blipFill rotWithShape="1">
          <a:blip r:embed="rId4">
            <a:alphaModFix/>
          </a:blip>
          <a:srcRect b="0" l="0" r="0" t="0"/>
          <a:stretch/>
        </p:blipFill>
        <p:spPr>
          <a:xfrm>
            <a:off x="2590800" y="2693206"/>
            <a:ext cx="7010400" cy="18097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pic>
        <p:nvPicPr>
          <p:cNvPr id="1122" name="Google Shape;1122;p9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123" name="Google Shape;1123;p9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124" name="Google Shape;1124;p98"/>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125" name="Google Shape;1125;p98"/>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object</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Loading image</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parameters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in shader</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“vertices”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Texture attribute pointer</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pic>
        <p:nvPicPr>
          <p:cNvPr id="1131" name="Google Shape;1131;p99"/>
          <p:cNvPicPr preferRelativeResize="0"/>
          <p:nvPr/>
        </p:nvPicPr>
        <p:blipFill>
          <a:blip r:embed="rId3">
            <a:alphaModFix/>
          </a:blip>
          <a:stretch>
            <a:fillRect/>
          </a:stretch>
        </p:blipFill>
        <p:spPr>
          <a:xfrm>
            <a:off x="1240059" y="2715425"/>
            <a:ext cx="9720267" cy="3351825"/>
          </a:xfrm>
          <a:prstGeom prst="rect">
            <a:avLst/>
          </a:prstGeom>
          <a:noFill/>
          <a:ln>
            <a:noFill/>
          </a:ln>
        </p:spPr>
      </p:pic>
      <p:pic>
        <p:nvPicPr>
          <p:cNvPr id="1132" name="Google Shape;1132;p99"/>
          <p:cNvPicPr preferRelativeResize="0"/>
          <p:nvPr/>
        </p:nvPicPr>
        <p:blipFill rotWithShape="1">
          <a:blip r:embed="rId4">
            <a:alphaModFix/>
          </a:blip>
          <a:srcRect b="0" l="0" r="0" t="0"/>
          <a:stretch/>
        </p:blipFill>
        <p:spPr>
          <a:xfrm>
            <a:off x="0" y="0"/>
            <a:ext cx="12192000" cy="1587260"/>
          </a:xfrm>
          <a:prstGeom prst="rect">
            <a:avLst/>
          </a:prstGeom>
          <a:noFill/>
          <a:ln>
            <a:noFill/>
          </a:ln>
        </p:spPr>
      </p:pic>
      <p:sp>
        <p:nvSpPr>
          <p:cNvPr id="1133" name="Google Shape;1133;p9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134" name="Google Shape;1134;p99"/>
          <p:cNvSpPr txBox="1"/>
          <p:nvPr/>
        </p:nvSpPr>
        <p:spPr>
          <a:xfrm>
            <a:off x="0" y="1634520"/>
            <a:ext cx="12192000" cy="92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The</a:t>
            </a:r>
            <a:r>
              <a:rPr b="1" lang="en-US" sz="1800">
                <a:solidFill>
                  <a:schemeClr val="dk1"/>
                </a:solidFill>
                <a:latin typeface="Calibri"/>
                <a:ea typeface="Calibri"/>
                <a:cs typeface="Calibri"/>
                <a:sym typeface="Calibri"/>
              </a:rPr>
              <a:t> texture attribute pointer</a:t>
            </a:r>
            <a:r>
              <a:rPr lang="en-US" sz="1800">
                <a:solidFill>
                  <a:schemeClr val="dk1"/>
                </a:solidFill>
                <a:latin typeface="Calibri"/>
                <a:ea typeface="Calibri"/>
                <a:cs typeface="Calibri"/>
                <a:sym typeface="Calibri"/>
              </a:rPr>
              <a:t> adds in just like the </a:t>
            </a:r>
            <a:r>
              <a:rPr b="1" lang="en-US" sz="1800">
                <a:solidFill>
                  <a:schemeClr val="dk1"/>
                </a:solidFill>
                <a:latin typeface="Calibri"/>
                <a:ea typeface="Calibri"/>
                <a:cs typeface="Calibri"/>
                <a:sym typeface="Calibri"/>
              </a:rPr>
              <a:t>color attribute pointer</a:t>
            </a:r>
            <a:r>
              <a:rPr lang="en-US" sz="1800">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pic>
        <p:nvPicPr>
          <p:cNvPr id="1135" name="Google Shape;1135;p99"/>
          <p:cNvPicPr preferRelativeResize="0"/>
          <p:nvPr/>
        </p:nvPicPr>
        <p:blipFill rotWithShape="1">
          <a:blip r:embed="rId5">
            <a:alphaModFix/>
          </a:blip>
          <a:srcRect b="0" l="0" r="0" t="0"/>
          <a:stretch/>
        </p:blipFill>
        <p:spPr>
          <a:xfrm>
            <a:off x="1231675" y="2715425"/>
            <a:ext cx="7625926" cy="281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35"/>
                                        </p:tgtEl>
                                      </p:cBhvr>
                                    </p:animEffect>
                                    <p:set>
                                      <p:cBhvr>
                                        <p:cTn dur="1" fill="hold">
                                          <p:stCondLst>
                                            <p:cond delay="500"/>
                                          </p:stCondLst>
                                        </p:cTn>
                                        <p:tgtEl>
                                          <p:spTgt spid="11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pic>
        <p:nvPicPr>
          <p:cNvPr id="1141" name="Google Shape;1141;p10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142" name="Google Shape;1142;p10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143" name="Google Shape;1143;p100"/>
          <p:cNvSpPr txBox="1"/>
          <p:nvPr/>
        </p:nvSpPr>
        <p:spPr>
          <a:xfrm>
            <a:off x="0" y="1634522"/>
            <a:ext cx="121920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Add the texture </a:t>
            </a:r>
            <a:r>
              <a:rPr b="1" lang="en-US" sz="1800">
                <a:solidFill>
                  <a:schemeClr val="dk1"/>
                </a:solidFill>
                <a:latin typeface="Calibri"/>
                <a:ea typeface="Calibri"/>
                <a:cs typeface="Calibri"/>
                <a:sym typeface="Calibri"/>
              </a:rPr>
              <a:t>vertex attribute pointer</a:t>
            </a:r>
            <a:endParaRPr b="0" i="0" sz="1800" u="none" cap="none" strike="noStrike">
              <a:solidFill>
                <a:schemeClr val="dk1"/>
              </a:solidFill>
              <a:latin typeface="Calibri"/>
              <a:ea typeface="Calibri"/>
              <a:cs typeface="Calibri"/>
              <a:sym typeface="Calibri"/>
            </a:endParaRPr>
          </a:p>
        </p:txBody>
      </p:sp>
      <p:pic>
        <p:nvPicPr>
          <p:cNvPr id="1144" name="Google Shape;1144;p100"/>
          <p:cNvPicPr preferRelativeResize="0"/>
          <p:nvPr/>
        </p:nvPicPr>
        <p:blipFill rotWithShape="1">
          <a:blip r:embed="rId4">
            <a:alphaModFix/>
          </a:blip>
          <a:srcRect b="0" l="0" r="0" t="0"/>
          <a:stretch/>
        </p:blipFill>
        <p:spPr>
          <a:xfrm>
            <a:off x="2176450" y="2122435"/>
            <a:ext cx="7839075" cy="3057525"/>
          </a:xfrm>
          <a:prstGeom prst="rect">
            <a:avLst/>
          </a:prstGeom>
          <a:noFill/>
          <a:ln>
            <a:noFill/>
          </a:ln>
        </p:spPr>
      </p:pic>
      <p:pic>
        <p:nvPicPr>
          <p:cNvPr id="1145" name="Google Shape;1145;p100"/>
          <p:cNvPicPr preferRelativeResize="0"/>
          <p:nvPr/>
        </p:nvPicPr>
        <p:blipFill rotWithShape="1">
          <a:blip r:embed="rId5">
            <a:alphaModFix/>
          </a:blip>
          <a:srcRect b="0" l="0" r="1787" t="0"/>
          <a:stretch/>
        </p:blipFill>
        <p:spPr>
          <a:xfrm>
            <a:off x="2176450" y="2150650"/>
            <a:ext cx="7839075" cy="229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45"/>
                                        </p:tgtEl>
                                      </p:cBhvr>
                                    </p:animEffect>
                                    <p:set>
                                      <p:cBhvr>
                                        <p:cTn dur="1" fill="hold">
                                          <p:stCondLst>
                                            <p:cond delay="500"/>
                                          </p:stCondLst>
                                        </p:cTn>
                                        <p:tgtEl>
                                          <p:spTgt spid="11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500"/>
                                        <p:tgtEl>
                                          <p:spTgt spid="1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pic>
        <p:nvPicPr>
          <p:cNvPr id="1151" name="Google Shape;1151;p10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152" name="Google Shape;1152;p10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153" name="Google Shape;1153;p101"/>
          <p:cNvSpPr txBox="1"/>
          <p:nvPr/>
        </p:nvSpPr>
        <p:spPr>
          <a:xfrm>
            <a:off x="0" y="1634522"/>
            <a:ext cx="121920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E</a:t>
            </a:r>
            <a:r>
              <a:rPr b="0" i="0" lang="en-US" sz="1800" u="none" cap="none" strike="noStrike">
                <a:solidFill>
                  <a:schemeClr val="dk1"/>
                </a:solidFill>
                <a:latin typeface="Calibri"/>
                <a:ea typeface="Calibri"/>
                <a:cs typeface="Calibri"/>
                <a:sym typeface="Calibri"/>
              </a:rPr>
              <a:t>nable the </a:t>
            </a:r>
            <a:r>
              <a:rPr b="1" lang="en-US" sz="1800">
                <a:solidFill>
                  <a:schemeClr val="dk1"/>
                </a:solidFill>
                <a:latin typeface="Calibri"/>
                <a:ea typeface="Calibri"/>
                <a:cs typeface="Calibri"/>
                <a:sym typeface="Calibri"/>
              </a:rPr>
              <a:t>v</a:t>
            </a:r>
            <a:r>
              <a:rPr b="1" i="0" lang="en-US" sz="1800" u="none" cap="none" strike="noStrike">
                <a:solidFill>
                  <a:schemeClr val="dk1"/>
                </a:solidFill>
                <a:latin typeface="Calibri"/>
                <a:ea typeface="Calibri"/>
                <a:cs typeface="Calibri"/>
                <a:sym typeface="Calibri"/>
              </a:rPr>
              <a:t>ertex </a:t>
            </a:r>
            <a:r>
              <a:rPr b="1" lang="en-US" sz="1800">
                <a:solidFill>
                  <a:schemeClr val="dk1"/>
                </a:solidFill>
                <a:latin typeface="Calibri"/>
                <a:ea typeface="Calibri"/>
                <a:cs typeface="Calibri"/>
                <a:sym typeface="Calibri"/>
              </a:rPr>
              <a:t>a</a:t>
            </a:r>
            <a:r>
              <a:rPr b="1" i="0" lang="en-US" sz="1800" u="none" cap="none" strike="noStrike">
                <a:solidFill>
                  <a:schemeClr val="dk1"/>
                </a:solidFill>
                <a:latin typeface="Calibri"/>
                <a:ea typeface="Calibri"/>
                <a:cs typeface="Calibri"/>
                <a:sym typeface="Calibri"/>
              </a:rPr>
              <a:t>ttribute </a:t>
            </a:r>
            <a:r>
              <a:rPr b="1" lang="en-US" sz="1800">
                <a:solidFill>
                  <a:schemeClr val="dk1"/>
                </a:solidFill>
                <a:latin typeface="Calibri"/>
                <a:ea typeface="Calibri"/>
                <a:cs typeface="Calibri"/>
                <a:sym typeface="Calibri"/>
              </a:rPr>
              <a:t>a</a:t>
            </a:r>
            <a:r>
              <a:rPr b="1" i="0" lang="en-US" sz="1800" u="none" cap="none" strike="noStrike">
                <a:solidFill>
                  <a:schemeClr val="dk1"/>
                </a:solidFill>
                <a:latin typeface="Calibri"/>
                <a:ea typeface="Calibri"/>
                <a:cs typeface="Calibri"/>
                <a:sym typeface="Calibri"/>
              </a:rPr>
              <a:t>rrays</a:t>
            </a:r>
            <a:endParaRPr b="1" i="0" sz="1800" u="none" cap="none" strike="noStrike">
              <a:solidFill>
                <a:schemeClr val="dk1"/>
              </a:solidFill>
              <a:latin typeface="Calibri"/>
              <a:ea typeface="Calibri"/>
              <a:cs typeface="Calibri"/>
              <a:sym typeface="Calibri"/>
            </a:endParaRPr>
          </a:p>
        </p:txBody>
      </p:sp>
      <p:pic>
        <p:nvPicPr>
          <p:cNvPr id="1154" name="Google Shape;1154;p101"/>
          <p:cNvPicPr preferRelativeResize="0"/>
          <p:nvPr/>
        </p:nvPicPr>
        <p:blipFill rotWithShape="1">
          <a:blip r:embed="rId4">
            <a:alphaModFix/>
          </a:blip>
          <a:srcRect b="0" l="0" r="0" t="0"/>
          <a:stretch/>
        </p:blipFill>
        <p:spPr>
          <a:xfrm>
            <a:off x="3367075" y="2798997"/>
            <a:ext cx="5457825" cy="81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75" name="Google Shape;175;p21"/>
          <p:cNvSpPr txBox="1"/>
          <p:nvPr/>
        </p:nvSpPr>
        <p:spPr>
          <a:xfrm>
            <a:off x="0" y="112144"/>
            <a:ext cx="121920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Calibri"/>
                <a:ea typeface="Calibri"/>
                <a:cs typeface="Calibri"/>
                <a:sym typeface="Calibri"/>
              </a:rPr>
              <a:t>Steps for drawing a triangle</a:t>
            </a:r>
            <a:endParaRPr b="0" i="0" sz="4400" u="none" cap="none" strike="noStrike">
              <a:solidFill>
                <a:schemeClr val="lt1"/>
              </a:solidFill>
              <a:latin typeface="Calibri"/>
              <a:ea typeface="Calibri"/>
              <a:cs typeface="Calibri"/>
              <a:sym typeface="Calibri"/>
            </a:endParaRPr>
          </a:p>
        </p:txBody>
      </p:sp>
      <p:sp>
        <p:nvSpPr>
          <p:cNvPr id="176" name="Google Shape;176;p21"/>
          <p:cNvSpPr txBox="1"/>
          <p:nvPr/>
        </p:nvSpPr>
        <p:spPr>
          <a:xfrm>
            <a:off x="2440726" y="1587260"/>
            <a:ext cx="678307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These necessary elements are created and used in the following steps:</a:t>
            </a:r>
            <a:endParaRPr b="0" i="0" sz="1800" u="none" cap="none" strike="noStrike">
              <a:solidFill>
                <a:schemeClr val="dk1"/>
              </a:solidFill>
              <a:latin typeface="Calibri"/>
              <a:ea typeface="Calibri"/>
              <a:cs typeface="Calibri"/>
              <a:sym typeface="Calibri"/>
            </a:endParaRPr>
          </a:p>
        </p:txBody>
      </p:sp>
      <p:sp>
        <p:nvSpPr>
          <p:cNvPr id="177" name="Google Shape;177;p21"/>
          <p:cNvSpPr txBox="1"/>
          <p:nvPr/>
        </p:nvSpPr>
        <p:spPr>
          <a:xfrm>
            <a:off x="4212077" y="2062264"/>
            <a:ext cx="3322961" cy="2585323"/>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Array Buffer Objects</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Shaders and Shader Program</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Linking Buffers and Shaders</a:t>
            </a:r>
            <a:endParaRPr b="0" i="0" sz="1800" u="none" cap="none" strike="noStrike">
              <a:solidFill>
                <a:schemeClr val="dk1"/>
              </a:solidFill>
              <a:latin typeface="Calibri"/>
              <a:ea typeface="Calibri"/>
              <a:cs typeface="Calibri"/>
              <a:sym typeface="Calibri"/>
            </a:endParaRPr>
          </a:p>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Drawing</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pic>
        <p:nvPicPr>
          <p:cNvPr id="1160" name="Google Shape;1160;p102"/>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161" name="Google Shape;1161;p102"/>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a:solidFill>
                <a:schemeClr val="dk1"/>
              </a:solidFill>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162" name="Google Shape;1162;p102"/>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163" name="Google Shape;1163;p102"/>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object</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Loading image</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parameters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in shader</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“vertices”</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rgbClr val="B7B7B7"/>
              </a:solidFill>
              <a:latin typeface="Calibri"/>
              <a:ea typeface="Calibri"/>
              <a:cs typeface="Calibri"/>
              <a:sym typeface="Calibri"/>
            </a:endParaRPr>
          </a:p>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Texture attribute pointer</a:t>
            </a:r>
            <a:endParaRPr b="0" i="0" sz="1800" u="none" cap="none" strike="noStrike">
              <a:solidFill>
                <a:srgbClr val="B7B7B7"/>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pic>
        <p:nvPicPr>
          <p:cNvPr id="1169" name="Google Shape;1169;p103"/>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170" name="Google Shape;1170;p103"/>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Adding a texture</a:t>
            </a:r>
            <a:endParaRPr sz="4400">
              <a:solidFill>
                <a:schemeClr val="lt1"/>
              </a:solidFill>
              <a:latin typeface="Calibri"/>
              <a:ea typeface="Calibri"/>
              <a:cs typeface="Calibri"/>
              <a:sym typeface="Calibri"/>
            </a:endParaRPr>
          </a:p>
        </p:txBody>
      </p:sp>
      <p:sp>
        <p:nvSpPr>
          <p:cNvPr id="1171" name="Google Shape;1171;p103"/>
          <p:cNvSpPr txBox="1"/>
          <p:nvPr/>
        </p:nvSpPr>
        <p:spPr>
          <a:xfrm>
            <a:off x="0" y="1786922"/>
            <a:ext cx="12192000" cy="4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The final result</a:t>
            </a:r>
            <a:r>
              <a:rPr b="0" i="0" lang="en-US"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p:txBody>
      </p:sp>
      <p:pic>
        <p:nvPicPr>
          <p:cNvPr id="1172" name="Google Shape;1172;p103"/>
          <p:cNvPicPr preferRelativeResize="0"/>
          <p:nvPr/>
        </p:nvPicPr>
        <p:blipFill rotWithShape="1">
          <a:blip r:embed="rId4">
            <a:alphaModFix/>
          </a:blip>
          <a:srcRect b="0" l="0" r="0" t="0"/>
          <a:stretch/>
        </p:blipFill>
        <p:spPr>
          <a:xfrm>
            <a:off x="4201438" y="2465285"/>
            <a:ext cx="3789117" cy="284183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pic>
        <p:nvPicPr>
          <p:cNvPr id="1178" name="Google Shape;1178;p104"/>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179" name="Google Shape;1179;p104"/>
          <p:cNvSpPr txBox="1"/>
          <p:nvPr/>
        </p:nvSpPr>
        <p:spPr>
          <a:xfrm>
            <a:off x="1" y="5392094"/>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Disclaimer: I am not a mathematician</a:t>
            </a:r>
            <a:endParaRPr b="0" i="0" sz="1800" u="none" cap="none" strike="noStrike">
              <a:solidFill>
                <a:schemeClr val="dk1"/>
              </a:solidFill>
              <a:latin typeface="Calibri"/>
              <a:ea typeface="Calibri"/>
              <a:cs typeface="Calibri"/>
              <a:sym typeface="Calibri"/>
            </a:endParaRPr>
          </a:p>
        </p:txBody>
      </p:sp>
      <p:sp>
        <p:nvSpPr>
          <p:cNvPr id="1180" name="Google Shape;1180;p104"/>
          <p:cNvSpPr txBox="1"/>
          <p:nvPr/>
        </p:nvSpPr>
        <p:spPr>
          <a:xfrm>
            <a:off x="2628900" y="2573250"/>
            <a:ext cx="9563100" cy="212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B7B7B7"/>
                </a:solidFill>
                <a:latin typeface="Calibri"/>
                <a:ea typeface="Calibri"/>
                <a:cs typeface="Calibri"/>
                <a:sym typeface="Calibri"/>
              </a:rPr>
              <a:t>Step 1: Adding a texture</a:t>
            </a:r>
            <a:endParaRPr b="0" i="0" sz="4400" u="none" cap="none" strike="noStrike">
              <a:solidFill>
                <a:srgbClr val="B7B7B7"/>
              </a:solidFill>
              <a:latin typeface="Calibri"/>
              <a:ea typeface="Calibri"/>
              <a:cs typeface="Calibri"/>
              <a:sym typeface="Calibri"/>
            </a:endParaRPr>
          </a:p>
          <a:p>
            <a:pPr indent="0" lvl="0" marL="0" rtl="0" algn="l">
              <a:spcBef>
                <a:spcPts val="0"/>
              </a:spcBef>
              <a:spcAft>
                <a:spcPts val="0"/>
              </a:spcAft>
              <a:buClr>
                <a:schemeClr val="dk1"/>
              </a:buClr>
              <a:buSzPts val="4400"/>
              <a:buFont typeface="Arial"/>
              <a:buNone/>
            </a:pPr>
            <a:r>
              <a:rPr lang="en-US" sz="4400">
                <a:latin typeface="Calibri"/>
                <a:ea typeface="Calibri"/>
                <a:cs typeface="Calibri"/>
                <a:sym typeface="Calibri"/>
              </a:rPr>
              <a:t>Step 2: Math</a:t>
            </a:r>
            <a:endParaRPr sz="4400">
              <a:latin typeface="Calibri"/>
              <a:ea typeface="Calibri"/>
              <a:cs typeface="Calibri"/>
              <a:sym typeface="Calibri"/>
            </a:endParaRPr>
          </a:p>
          <a:p>
            <a:pPr indent="0" lvl="0" marL="0" rtl="0" algn="l">
              <a:spcBef>
                <a:spcPts val="0"/>
              </a:spcBef>
              <a:spcAft>
                <a:spcPts val="0"/>
              </a:spcAft>
              <a:buClr>
                <a:schemeClr val="dk1"/>
              </a:buClr>
              <a:buSzPts val="4400"/>
              <a:buFont typeface="Arial"/>
              <a:buNone/>
            </a:pPr>
            <a:r>
              <a:rPr lang="en-US" sz="4400">
                <a:solidFill>
                  <a:srgbClr val="B7B7B7"/>
                </a:solidFill>
                <a:latin typeface="Calibri"/>
                <a:ea typeface="Calibri"/>
                <a:cs typeface="Calibri"/>
                <a:sym typeface="Calibri"/>
              </a:rPr>
              <a:t>Step 3: Applying math in WebGL</a:t>
            </a:r>
            <a:endParaRPr sz="4400">
              <a:solidFill>
                <a:srgbClr val="B7B7B7"/>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pic>
        <p:nvPicPr>
          <p:cNvPr id="1186" name="Google Shape;1186;p105"/>
          <p:cNvPicPr preferRelativeResize="0"/>
          <p:nvPr/>
        </p:nvPicPr>
        <p:blipFill>
          <a:blip r:embed="rId3">
            <a:alphaModFix/>
          </a:blip>
          <a:stretch>
            <a:fillRect/>
          </a:stretch>
        </p:blipFill>
        <p:spPr>
          <a:xfrm>
            <a:off x="3167050" y="2254625"/>
            <a:ext cx="5857875" cy="3905250"/>
          </a:xfrm>
          <a:prstGeom prst="rect">
            <a:avLst/>
          </a:prstGeom>
          <a:noFill/>
          <a:ln>
            <a:noFill/>
          </a:ln>
        </p:spPr>
      </p:pic>
      <p:pic>
        <p:nvPicPr>
          <p:cNvPr id="1187" name="Google Shape;1187;p105"/>
          <p:cNvPicPr preferRelativeResize="0"/>
          <p:nvPr/>
        </p:nvPicPr>
        <p:blipFill>
          <a:blip r:embed="rId4">
            <a:alphaModFix/>
          </a:blip>
          <a:stretch>
            <a:fillRect/>
          </a:stretch>
        </p:blipFill>
        <p:spPr>
          <a:xfrm>
            <a:off x="5595572" y="2449175"/>
            <a:ext cx="4690632" cy="3516150"/>
          </a:xfrm>
          <a:prstGeom prst="rect">
            <a:avLst/>
          </a:prstGeom>
          <a:noFill/>
          <a:ln>
            <a:noFill/>
          </a:ln>
        </p:spPr>
      </p:pic>
      <p:sp>
        <p:nvSpPr>
          <p:cNvPr id="1188" name="Google Shape;1188;p105"/>
          <p:cNvSpPr txBox="1"/>
          <p:nvPr/>
        </p:nvSpPr>
        <p:spPr>
          <a:xfrm>
            <a:off x="0"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What you think you will learn.</a:t>
            </a:r>
            <a:endParaRPr b="0" i="0" sz="2400" u="none" cap="none" strike="noStrike">
              <a:solidFill>
                <a:schemeClr val="dk1"/>
              </a:solidFill>
              <a:latin typeface="Calibri"/>
              <a:ea typeface="Calibri"/>
              <a:cs typeface="Calibri"/>
              <a:sym typeface="Calibri"/>
            </a:endParaRPr>
          </a:p>
        </p:txBody>
      </p:sp>
      <p:sp>
        <p:nvSpPr>
          <p:cNvPr id="1189" name="Google Shape;1189;p105"/>
          <p:cNvSpPr txBox="1"/>
          <p:nvPr/>
        </p:nvSpPr>
        <p:spPr>
          <a:xfrm>
            <a:off x="-12"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What we discussed last time.</a:t>
            </a:r>
            <a:endParaRPr b="0" i="0" sz="2400" u="none" cap="none" strike="noStrike">
              <a:solidFill>
                <a:schemeClr val="dk1"/>
              </a:solidFill>
              <a:latin typeface="Calibri"/>
              <a:ea typeface="Calibri"/>
              <a:cs typeface="Calibri"/>
              <a:sym typeface="Calibri"/>
            </a:endParaRPr>
          </a:p>
        </p:txBody>
      </p:sp>
      <p:pic>
        <p:nvPicPr>
          <p:cNvPr id="1190" name="Google Shape;1190;p105"/>
          <p:cNvPicPr preferRelativeResize="0"/>
          <p:nvPr/>
        </p:nvPicPr>
        <p:blipFill rotWithShape="1">
          <a:blip r:embed="rId5">
            <a:alphaModFix/>
          </a:blip>
          <a:srcRect b="0" l="0" r="0" t="0"/>
          <a:stretch/>
        </p:blipFill>
        <p:spPr>
          <a:xfrm>
            <a:off x="0" y="0"/>
            <a:ext cx="12192000" cy="1587260"/>
          </a:xfrm>
          <a:prstGeom prst="rect">
            <a:avLst/>
          </a:prstGeom>
          <a:noFill/>
          <a:ln>
            <a:noFill/>
          </a:ln>
        </p:spPr>
      </p:pic>
      <p:sp>
        <p:nvSpPr>
          <p:cNvPr id="1191" name="Google Shape;1191;p105"/>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lang="en-US" sz="4400">
                <a:solidFill>
                  <a:schemeClr val="lt1"/>
                </a:solidFill>
                <a:latin typeface="Calibri"/>
                <a:ea typeface="Calibri"/>
                <a:cs typeface="Calibri"/>
                <a:sym typeface="Calibri"/>
              </a:rPr>
              <a:t>Math</a:t>
            </a:r>
            <a:endParaRPr b="0" i="0" sz="1400" u="none" cap="none" strike="noStrike">
              <a:solidFill>
                <a:srgbClr val="000000"/>
              </a:solidFill>
              <a:latin typeface="Arial"/>
              <a:ea typeface="Arial"/>
              <a:cs typeface="Arial"/>
              <a:sym typeface="Arial"/>
            </a:endParaRPr>
          </a:p>
        </p:txBody>
      </p:sp>
      <p:pic>
        <p:nvPicPr>
          <p:cNvPr id="1192" name="Google Shape;1192;p105"/>
          <p:cNvPicPr preferRelativeResize="0"/>
          <p:nvPr/>
        </p:nvPicPr>
        <p:blipFill>
          <a:blip r:embed="rId6">
            <a:alphaModFix/>
          </a:blip>
          <a:stretch>
            <a:fillRect/>
          </a:stretch>
        </p:blipFill>
        <p:spPr>
          <a:xfrm>
            <a:off x="1676693" y="2445075"/>
            <a:ext cx="3918857"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86"/>
                                        </p:tgtEl>
                                      </p:cBhvr>
                                    </p:animEffect>
                                    <p:set>
                                      <p:cBhvr>
                                        <p:cTn dur="1" fill="hold">
                                          <p:stCondLst>
                                            <p:cond delay="500"/>
                                          </p:stCondLst>
                                        </p:cTn>
                                        <p:tgtEl>
                                          <p:spTgt spid="11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89"/>
                                        </p:tgtEl>
                                      </p:cBhvr>
                                    </p:animEffect>
                                    <p:set>
                                      <p:cBhvr>
                                        <p:cTn dur="1" fill="hold">
                                          <p:stCondLst>
                                            <p:cond delay="500"/>
                                          </p:stCondLst>
                                        </p:cTn>
                                        <p:tgtEl>
                                          <p:spTgt spid="118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500"/>
                                        <p:tgtEl>
                                          <p:spTgt spid="1192"/>
                                        </p:tgtEl>
                                      </p:cBhvr>
                                    </p:animEffect>
                                  </p:childTnLst>
                                </p:cTn>
                              </p:par>
                              <p:par>
                                <p:cTn fill="hold" nodeType="with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500"/>
                                        <p:tgtEl>
                                          <p:spTgt spid="1187"/>
                                        </p:tgtEl>
                                      </p:cBhvr>
                                    </p:animEffect>
                                  </p:childTnLst>
                                </p:cTn>
                              </p:par>
                              <p:par>
                                <p:cTn fill="hold" nodeType="withEffect" presetClass="entr" presetID="10" presetSubtype="0">
                                  <p:stCondLst>
                                    <p:cond delay="0"/>
                                  </p:stCondLst>
                                  <p:childTnLst>
                                    <p:set>
                                      <p:cBhvr>
                                        <p:cTn dur="1" fill="hold">
                                          <p:stCondLst>
                                            <p:cond delay="0"/>
                                          </p:stCondLst>
                                        </p:cTn>
                                        <p:tgtEl>
                                          <p:spTgt spid="1188"/>
                                        </p:tgtEl>
                                        <p:attrNameLst>
                                          <p:attrName>style.visibility</p:attrName>
                                        </p:attrNameLst>
                                      </p:cBhvr>
                                      <p:to>
                                        <p:strVal val="visible"/>
                                      </p:to>
                                    </p:set>
                                    <p:animEffect filter="fade" transition="in">
                                      <p:cBhvr>
                                        <p:cTn dur="500"/>
                                        <p:tgtEl>
                                          <p:spTgt spid="1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92"/>
                                        </p:tgtEl>
                                      </p:cBhvr>
                                    </p:animEffect>
                                    <p:set>
                                      <p:cBhvr>
                                        <p:cTn dur="1" fill="hold">
                                          <p:stCondLst>
                                            <p:cond delay="500"/>
                                          </p:stCondLst>
                                        </p:cTn>
                                        <p:tgtEl>
                                          <p:spTgt spid="11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87"/>
                                        </p:tgtEl>
                                      </p:cBhvr>
                                    </p:animEffect>
                                    <p:set>
                                      <p:cBhvr>
                                        <p:cTn dur="1" fill="hold">
                                          <p:stCondLst>
                                            <p:cond delay="500"/>
                                          </p:stCondLst>
                                        </p:cTn>
                                        <p:tgtEl>
                                          <p:spTgt spid="11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88"/>
                                        </p:tgtEl>
                                      </p:cBhvr>
                                    </p:animEffect>
                                    <p:set>
                                      <p:cBhvr>
                                        <p:cTn dur="1" fill="hold">
                                          <p:stCondLst>
                                            <p:cond delay="500"/>
                                          </p:stCondLst>
                                        </p:cTn>
                                        <p:tgtEl>
                                          <p:spTgt spid="11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106"/>
          <p:cNvSpPr txBox="1"/>
          <p:nvPr/>
        </p:nvSpPr>
        <p:spPr>
          <a:xfrm>
            <a:off x="-12" y="1587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What you will actually learn.</a:t>
            </a:r>
            <a:endParaRPr b="0" i="0" sz="2400" u="none" cap="none" strike="noStrike">
              <a:solidFill>
                <a:schemeClr val="dk1"/>
              </a:solidFill>
              <a:latin typeface="Calibri"/>
              <a:ea typeface="Calibri"/>
              <a:cs typeface="Calibri"/>
              <a:sym typeface="Calibri"/>
            </a:endParaRPr>
          </a:p>
        </p:txBody>
      </p:sp>
      <p:pic>
        <p:nvPicPr>
          <p:cNvPr id="1199" name="Google Shape;1199;p106"/>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200" name="Google Shape;1200;p106"/>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lang="en-US" sz="4400">
                <a:solidFill>
                  <a:schemeClr val="lt1"/>
                </a:solidFill>
                <a:latin typeface="Calibri"/>
                <a:ea typeface="Calibri"/>
                <a:cs typeface="Calibri"/>
                <a:sym typeface="Calibri"/>
              </a:rPr>
              <a:t>Math</a:t>
            </a:r>
            <a:endParaRPr b="0" i="0" sz="1400" u="none" cap="none" strike="noStrike">
              <a:solidFill>
                <a:srgbClr val="000000"/>
              </a:solidFill>
              <a:latin typeface="Arial"/>
              <a:ea typeface="Arial"/>
              <a:cs typeface="Arial"/>
              <a:sym typeface="Arial"/>
            </a:endParaRPr>
          </a:p>
        </p:txBody>
      </p:sp>
      <p:pic>
        <p:nvPicPr>
          <p:cNvPr id="1201" name="Google Shape;1201;p106" title="WebGL_rotate.mov">
            <a:hlinkClick r:id="rId4"/>
          </p:cNvPr>
          <p:cNvPicPr preferRelativeResize="0"/>
          <p:nvPr/>
        </p:nvPicPr>
        <p:blipFill>
          <a:blip r:embed="rId5">
            <a:alphaModFix/>
          </a:blip>
          <a:stretch>
            <a:fillRect/>
          </a:stretch>
        </p:blipFill>
        <p:spPr>
          <a:xfrm>
            <a:off x="3810000" y="2372475"/>
            <a:ext cx="4572000" cy="3429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pic>
        <p:nvPicPr>
          <p:cNvPr id="1207" name="Google Shape;1207;p107"/>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208" name="Google Shape;1208;p107"/>
          <p:cNvSpPr txBox="1"/>
          <p:nvPr/>
        </p:nvSpPr>
        <p:spPr>
          <a:xfrm>
            <a:off x="0" y="2573242"/>
            <a:ext cx="12192000" cy="212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latin typeface="Calibri"/>
                <a:ea typeface="Calibri"/>
                <a:cs typeface="Calibri"/>
                <a:sym typeface="Calibri"/>
              </a:rPr>
              <a:t>Step </a:t>
            </a:r>
            <a:r>
              <a:rPr lang="en-US" sz="4400">
                <a:latin typeface="Calibri"/>
                <a:ea typeface="Calibri"/>
                <a:cs typeface="Calibri"/>
                <a:sym typeface="Calibri"/>
              </a:rPr>
              <a:t>2</a:t>
            </a:r>
            <a:r>
              <a:rPr b="0" i="0" lang="en-US" sz="4400" u="none" cap="none" strike="noStrike">
                <a:latin typeface="Calibri"/>
                <a:ea typeface="Calibri"/>
                <a:cs typeface="Calibri"/>
                <a:sym typeface="Calibri"/>
              </a:rPr>
              <a:t>: </a:t>
            </a:r>
            <a:r>
              <a:rPr lang="en-US" sz="4400">
                <a:latin typeface="Calibri"/>
                <a:ea typeface="Calibri"/>
                <a:cs typeface="Calibri"/>
                <a:sym typeface="Calibri"/>
              </a:rPr>
              <a:t>Math</a:t>
            </a:r>
            <a:endParaRPr sz="4400"/>
          </a:p>
          <a:p>
            <a:pPr indent="0" lvl="0" marL="0" marR="0" rtl="0" algn="ctr">
              <a:lnSpc>
                <a:spcPct val="100000"/>
              </a:lnSpc>
              <a:spcBef>
                <a:spcPts val="0"/>
              </a:spcBef>
              <a:spcAft>
                <a:spcPts val="0"/>
              </a:spcAft>
              <a:buClr>
                <a:srgbClr val="000000"/>
              </a:buClr>
              <a:buSzPts val="4400"/>
              <a:buFont typeface="Arial"/>
              <a:buNone/>
            </a:pPr>
            <a:r>
              <a:t/>
            </a:r>
            <a:endParaRPr sz="3000">
              <a:latin typeface="Calibri"/>
              <a:ea typeface="Calibri"/>
              <a:cs typeface="Calibri"/>
              <a:sym typeface="Calibri"/>
            </a:endParaRPr>
          </a:p>
          <a:p>
            <a:pPr indent="457200" lvl="0" marL="4114800" marR="0" rtl="0" algn="l">
              <a:lnSpc>
                <a:spcPct val="100000"/>
              </a:lnSpc>
              <a:spcBef>
                <a:spcPts val="0"/>
              </a:spcBef>
              <a:spcAft>
                <a:spcPts val="0"/>
              </a:spcAft>
              <a:buClr>
                <a:srgbClr val="000000"/>
              </a:buClr>
              <a:buSzPts val="4400"/>
              <a:buFont typeface="Arial"/>
              <a:buNone/>
            </a:pPr>
            <a:r>
              <a:rPr lang="en-US" sz="3000">
                <a:latin typeface="Calibri"/>
                <a:ea typeface="Calibri"/>
                <a:cs typeface="Calibri"/>
                <a:sym typeface="Calibri"/>
              </a:rPr>
              <a:t>2D/3D vectors</a:t>
            </a:r>
            <a:endParaRPr sz="3000">
              <a:latin typeface="Calibri"/>
              <a:ea typeface="Calibri"/>
              <a:cs typeface="Calibri"/>
              <a:sym typeface="Calibri"/>
            </a:endParaRPr>
          </a:p>
          <a:p>
            <a:pPr indent="457200" lvl="0" marL="4114800" rtl="0" algn="l">
              <a:spcBef>
                <a:spcPts val="0"/>
              </a:spcBef>
              <a:spcAft>
                <a:spcPts val="0"/>
              </a:spcAft>
              <a:buClr>
                <a:schemeClr val="dk1"/>
              </a:buClr>
              <a:buSzPts val="4400"/>
              <a:buFont typeface="Arial"/>
              <a:buNone/>
            </a:pPr>
            <a:r>
              <a:rPr lang="en-US" sz="3000">
                <a:solidFill>
                  <a:srgbClr val="B7B7B7"/>
                </a:solidFill>
                <a:latin typeface="Calibri"/>
                <a:ea typeface="Calibri"/>
                <a:cs typeface="Calibri"/>
                <a:sym typeface="Calibri"/>
              </a:rPr>
              <a:t>Matrices</a:t>
            </a:r>
            <a:endParaRPr sz="3000">
              <a:solidFill>
                <a:srgbClr val="B7B7B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3000">
              <a:solidFill>
                <a:schemeClr val="dk1"/>
              </a:solidFill>
              <a:latin typeface="Calibri"/>
              <a:ea typeface="Calibri"/>
              <a:cs typeface="Calibri"/>
              <a:sym typeface="Calibri"/>
            </a:endParaRPr>
          </a:p>
        </p:txBody>
      </p:sp>
      <p:sp>
        <p:nvSpPr>
          <p:cNvPr id="1209" name="Google Shape;1209;p107"/>
          <p:cNvSpPr txBox="1"/>
          <p:nvPr/>
        </p:nvSpPr>
        <p:spPr>
          <a:xfrm>
            <a:off x="1" y="5392094"/>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Disclaimer: I am still not a mathematician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pic>
        <p:nvPicPr>
          <p:cNvPr id="1215" name="Google Shape;1215;p108"/>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216" name="Google Shape;1216;p108"/>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p:txBody>
      </p:sp>
      <p:sp>
        <p:nvSpPr>
          <p:cNvPr id="1217" name="Google Shape;1217;p108"/>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218" name="Google Shape;1218;p108"/>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3D vector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Vector length</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Unit vector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Dot product</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Cross product</a:t>
            </a:r>
            <a:endParaRPr sz="180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Google Shape;1224;p109"/>
          <p:cNvSpPr/>
          <p:nvPr/>
        </p:nvSpPr>
        <p:spPr>
          <a:xfrm>
            <a:off x="6693650" y="2287900"/>
            <a:ext cx="2407200" cy="1496400"/>
          </a:xfrm>
          <a:prstGeom prst="rect">
            <a:avLst/>
          </a:prstGeom>
          <a:solidFill>
            <a:srgbClr val="F4CCCC"/>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9"/>
          <p:cNvSpPr/>
          <p:nvPr/>
        </p:nvSpPr>
        <p:spPr>
          <a:xfrm>
            <a:off x="3091150" y="2287900"/>
            <a:ext cx="2407200" cy="1496400"/>
          </a:xfrm>
          <a:prstGeom prst="rect">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6" name="Google Shape;1226;p109"/>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227" name="Google Shape;1227;p109"/>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228" name="Google Shape;1228;p109"/>
          <p:cNvSpPr txBox="1"/>
          <p:nvPr/>
        </p:nvSpPr>
        <p:spPr>
          <a:xfrm>
            <a:off x="0" y="1400131"/>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Last tim</a:t>
            </a:r>
            <a:r>
              <a:rPr lang="en-US" sz="1800">
                <a:solidFill>
                  <a:schemeClr val="dk1"/>
                </a:solidFill>
                <a:latin typeface="Calibri"/>
                <a:ea typeface="Calibri"/>
                <a:cs typeface="Calibri"/>
                <a:sym typeface="Calibri"/>
              </a:rPr>
              <a:t>e:</a:t>
            </a:r>
            <a:r>
              <a:rPr b="0" i="0" lang="en-US" sz="18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addition and subtraction with 2D</a:t>
            </a:r>
            <a:r>
              <a:rPr b="0" i="0" lang="en-US" sz="1800" u="none" cap="none" strike="noStrike">
                <a:solidFill>
                  <a:schemeClr val="dk1"/>
                </a:solidFill>
                <a:latin typeface="Calibri"/>
                <a:ea typeface="Calibri"/>
                <a:cs typeface="Calibri"/>
                <a:sym typeface="Calibri"/>
              </a:rPr>
              <a:t> vectors.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9" name="Google Shape;1229;p109"/>
          <p:cNvSpPr txBox="1"/>
          <p:nvPr/>
        </p:nvSpPr>
        <p:spPr>
          <a:xfrm>
            <a:off x="6794901" y="2678225"/>
            <a:ext cx="2204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FF0000"/>
                </a:solidFill>
                <a:latin typeface="Calibri"/>
                <a:ea typeface="Calibri"/>
                <a:cs typeface="Calibri"/>
                <a:sym typeface="Calibri"/>
              </a:rPr>
              <a:t>w </a:t>
            </a:r>
            <a:r>
              <a:rPr b="0" i="0" lang="en-US" sz="3600" u="none" cap="none" strike="noStrike">
                <a:solidFill>
                  <a:srgbClr val="FF0000"/>
                </a:solidFill>
                <a:latin typeface="Calibri"/>
                <a:ea typeface="Calibri"/>
                <a:cs typeface="Calibri"/>
                <a:sym typeface="Calibri"/>
              </a:rPr>
              <a:t>= w =</a:t>
            </a:r>
            <a:endParaRPr b="0" i="0" sz="3600" u="none" cap="none" strike="noStrike">
              <a:solidFill>
                <a:srgbClr val="FF0000"/>
              </a:solidFill>
              <a:latin typeface="Calibri"/>
              <a:ea typeface="Calibri"/>
              <a:cs typeface="Calibri"/>
              <a:sym typeface="Calibri"/>
            </a:endParaRPr>
          </a:p>
        </p:txBody>
      </p:sp>
      <p:cxnSp>
        <p:nvCxnSpPr>
          <p:cNvPr id="1230" name="Google Shape;1230;p109"/>
          <p:cNvCxnSpPr/>
          <p:nvPr/>
        </p:nvCxnSpPr>
        <p:spPr>
          <a:xfrm>
            <a:off x="7703625" y="2885642"/>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231" name="Google Shape;1231;p109"/>
          <p:cNvSpPr/>
          <p:nvPr/>
        </p:nvSpPr>
        <p:spPr>
          <a:xfrm>
            <a:off x="8386998" y="2611217"/>
            <a:ext cx="526200" cy="780300"/>
          </a:xfrm>
          <a:prstGeom prst="bracketPair">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3</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1</a:t>
            </a:r>
            <a:endParaRPr b="0" i="0" sz="2400" u="none" cap="none" strike="noStrike">
              <a:solidFill>
                <a:srgbClr val="FF0000"/>
              </a:solidFill>
              <a:latin typeface="Calibri"/>
              <a:ea typeface="Calibri"/>
              <a:cs typeface="Calibri"/>
              <a:sym typeface="Calibri"/>
            </a:endParaRPr>
          </a:p>
        </p:txBody>
      </p:sp>
      <p:sp>
        <p:nvSpPr>
          <p:cNvPr id="1232" name="Google Shape;1232;p109"/>
          <p:cNvSpPr txBox="1"/>
          <p:nvPr/>
        </p:nvSpPr>
        <p:spPr>
          <a:xfrm>
            <a:off x="3327101" y="2678275"/>
            <a:ext cx="1935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060"/>
                </a:solidFill>
                <a:latin typeface="Calibri"/>
                <a:ea typeface="Calibri"/>
                <a:cs typeface="Calibri"/>
                <a:sym typeface="Calibri"/>
              </a:rPr>
              <a:t>v </a:t>
            </a:r>
            <a:r>
              <a:rPr b="0" i="0" lang="en-US" sz="3600" u="none" cap="none" strike="noStrike">
                <a:solidFill>
                  <a:srgbClr val="002060"/>
                </a:solidFill>
                <a:latin typeface="Calibri"/>
                <a:ea typeface="Calibri"/>
                <a:cs typeface="Calibri"/>
                <a:sym typeface="Calibri"/>
              </a:rPr>
              <a:t>= v =</a:t>
            </a:r>
            <a:endParaRPr b="0" i="0" sz="3600" u="none" cap="none" strike="noStrike">
              <a:solidFill>
                <a:srgbClr val="002060"/>
              </a:solidFill>
              <a:latin typeface="Calibri"/>
              <a:ea typeface="Calibri"/>
              <a:cs typeface="Calibri"/>
              <a:sym typeface="Calibri"/>
            </a:endParaRPr>
          </a:p>
        </p:txBody>
      </p:sp>
      <p:cxnSp>
        <p:nvCxnSpPr>
          <p:cNvPr id="1233" name="Google Shape;1233;p109"/>
          <p:cNvCxnSpPr/>
          <p:nvPr/>
        </p:nvCxnSpPr>
        <p:spPr>
          <a:xfrm>
            <a:off x="4070442" y="2885680"/>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234" name="Google Shape;1234;p109"/>
          <p:cNvSpPr/>
          <p:nvPr/>
        </p:nvSpPr>
        <p:spPr>
          <a:xfrm>
            <a:off x="4677614" y="2611254"/>
            <a:ext cx="5259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a:t>
            </a:r>
            <a:endParaRPr b="0" i="0" sz="2400" u="none" cap="none" strike="noStrike">
              <a:solidFill>
                <a:srgbClr val="002060"/>
              </a:solidFill>
              <a:latin typeface="Calibri"/>
              <a:ea typeface="Calibri"/>
              <a:cs typeface="Calibri"/>
              <a:sym typeface="Calibri"/>
            </a:endParaRPr>
          </a:p>
        </p:txBody>
      </p:sp>
      <p:sp>
        <p:nvSpPr>
          <p:cNvPr id="1235" name="Google Shape;1235;p109"/>
          <p:cNvSpPr txBox="1"/>
          <p:nvPr/>
        </p:nvSpPr>
        <p:spPr>
          <a:xfrm>
            <a:off x="3334494" y="4297680"/>
            <a:ext cx="1374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Addition:</a:t>
            </a:r>
            <a:endParaRPr b="1" i="0" sz="2400" u="none" cap="none" strike="noStrike">
              <a:solidFill>
                <a:schemeClr val="dk1"/>
              </a:solidFill>
              <a:latin typeface="Calibri"/>
              <a:ea typeface="Calibri"/>
              <a:cs typeface="Calibri"/>
              <a:sym typeface="Calibri"/>
            </a:endParaRPr>
          </a:p>
        </p:txBody>
      </p:sp>
      <p:sp>
        <p:nvSpPr>
          <p:cNvPr id="1236" name="Google Shape;1236;p109"/>
          <p:cNvSpPr txBox="1"/>
          <p:nvPr/>
        </p:nvSpPr>
        <p:spPr>
          <a:xfrm>
            <a:off x="2298734" y="5171249"/>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w</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cxnSp>
        <p:nvCxnSpPr>
          <p:cNvPr id="1237" name="Google Shape;1237;p109"/>
          <p:cNvCxnSpPr/>
          <p:nvPr/>
        </p:nvCxnSpPr>
        <p:spPr>
          <a:xfrm>
            <a:off x="3081194" y="5378655"/>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238" name="Google Shape;1238;p109"/>
          <p:cNvSpPr/>
          <p:nvPr/>
        </p:nvSpPr>
        <p:spPr>
          <a:xfrm>
            <a:off x="3738173" y="5104231"/>
            <a:ext cx="868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1</a:t>
            </a:r>
            <a:endParaRPr b="0" i="0" sz="2400" u="none" cap="none" strike="noStrike">
              <a:solidFill>
                <a:srgbClr val="FF0000"/>
              </a:solidFill>
              <a:latin typeface="Calibri"/>
              <a:ea typeface="Calibri"/>
              <a:cs typeface="Calibri"/>
              <a:sym typeface="Calibri"/>
            </a:endParaRPr>
          </a:p>
        </p:txBody>
      </p:sp>
      <p:cxnSp>
        <p:nvCxnSpPr>
          <p:cNvPr id="1239" name="Google Shape;1239;p109"/>
          <p:cNvCxnSpPr/>
          <p:nvPr/>
        </p:nvCxnSpPr>
        <p:spPr>
          <a:xfrm>
            <a:off x="2441114" y="5378655"/>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240" name="Google Shape;1240;p109"/>
          <p:cNvSpPr txBox="1"/>
          <p:nvPr/>
        </p:nvSpPr>
        <p:spPr>
          <a:xfrm>
            <a:off x="4606684" y="5175776"/>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1241" name="Google Shape;1241;p109"/>
          <p:cNvSpPr/>
          <p:nvPr/>
        </p:nvSpPr>
        <p:spPr>
          <a:xfrm>
            <a:off x="4998453" y="5119284"/>
            <a:ext cx="5424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1242" name="Google Shape;1242;p109"/>
          <p:cNvSpPr txBox="1"/>
          <p:nvPr/>
        </p:nvSpPr>
        <p:spPr>
          <a:xfrm>
            <a:off x="7442263" y="4297680"/>
            <a:ext cx="1747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Subtraction:</a:t>
            </a:r>
            <a:endParaRPr b="1" i="0" sz="2400" u="none" cap="none" strike="noStrike">
              <a:solidFill>
                <a:schemeClr val="dk1"/>
              </a:solidFill>
              <a:latin typeface="Calibri"/>
              <a:ea typeface="Calibri"/>
              <a:cs typeface="Calibri"/>
              <a:sym typeface="Calibri"/>
            </a:endParaRPr>
          </a:p>
        </p:txBody>
      </p:sp>
      <p:sp>
        <p:nvSpPr>
          <p:cNvPr id="1243" name="Google Shape;1243;p109"/>
          <p:cNvSpPr txBox="1"/>
          <p:nvPr/>
        </p:nvSpPr>
        <p:spPr>
          <a:xfrm>
            <a:off x="6693645" y="5139741"/>
            <a:ext cx="1464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i="0" lang="en-US" sz="3600" u="none" cap="none" strike="noStrike">
                <a:solidFill>
                  <a:schemeClr val="dk1"/>
                </a:solidFill>
                <a:latin typeface="Calibri"/>
                <a:ea typeface="Calibri"/>
                <a:cs typeface="Calibri"/>
                <a:sym typeface="Calibri"/>
              </a:rPr>
              <a:t>-</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w</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cxnSp>
        <p:nvCxnSpPr>
          <p:cNvPr id="1244" name="Google Shape;1244;p109"/>
          <p:cNvCxnSpPr/>
          <p:nvPr/>
        </p:nvCxnSpPr>
        <p:spPr>
          <a:xfrm>
            <a:off x="7393802" y="5347147"/>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245" name="Google Shape;1245;p109"/>
          <p:cNvSpPr/>
          <p:nvPr/>
        </p:nvSpPr>
        <p:spPr>
          <a:xfrm>
            <a:off x="8050781" y="5072723"/>
            <a:ext cx="868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1</a:t>
            </a:r>
            <a:endParaRPr b="0" i="0" sz="2400" u="none" cap="none" strike="noStrike">
              <a:solidFill>
                <a:srgbClr val="FF0000"/>
              </a:solidFill>
              <a:latin typeface="Calibri"/>
              <a:ea typeface="Calibri"/>
              <a:cs typeface="Calibri"/>
              <a:sym typeface="Calibri"/>
            </a:endParaRPr>
          </a:p>
        </p:txBody>
      </p:sp>
      <p:cxnSp>
        <p:nvCxnSpPr>
          <p:cNvPr id="1246" name="Google Shape;1246;p109"/>
          <p:cNvCxnSpPr/>
          <p:nvPr/>
        </p:nvCxnSpPr>
        <p:spPr>
          <a:xfrm>
            <a:off x="6753722" y="5347147"/>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247" name="Google Shape;1247;p109"/>
          <p:cNvSpPr txBox="1"/>
          <p:nvPr/>
        </p:nvSpPr>
        <p:spPr>
          <a:xfrm>
            <a:off x="8919292" y="5144268"/>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1248" name="Google Shape;1248;p109"/>
          <p:cNvSpPr/>
          <p:nvPr/>
        </p:nvSpPr>
        <p:spPr>
          <a:xfrm>
            <a:off x="9311060" y="5087776"/>
            <a:ext cx="544500" cy="7803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4</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10"/>
          <p:cNvSpPr/>
          <p:nvPr/>
        </p:nvSpPr>
        <p:spPr>
          <a:xfrm>
            <a:off x="5004575" y="4963425"/>
            <a:ext cx="525900" cy="10920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5</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6</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6</a:t>
            </a:r>
            <a:endParaRPr sz="2400">
              <a:solidFill>
                <a:srgbClr val="002060"/>
              </a:solidFill>
              <a:latin typeface="Calibri"/>
              <a:ea typeface="Calibri"/>
              <a:cs typeface="Calibri"/>
              <a:sym typeface="Calibri"/>
            </a:endParaRPr>
          </a:p>
        </p:txBody>
      </p:sp>
      <p:sp>
        <p:nvSpPr>
          <p:cNvPr id="1255" name="Google Shape;1255;p110"/>
          <p:cNvSpPr/>
          <p:nvPr/>
        </p:nvSpPr>
        <p:spPr>
          <a:xfrm>
            <a:off x="6693650" y="2287900"/>
            <a:ext cx="2407200" cy="1496400"/>
          </a:xfrm>
          <a:prstGeom prst="rect">
            <a:avLst/>
          </a:prstGeom>
          <a:solidFill>
            <a:srgbClr val="F4CCCC"/>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10"/>
          <p:cNvSpPr/>
          <p:nvPr/>
        </p:nvSpPr>
        <p:spPr>
          <a:xfrm>
            <a:off x="3091150" y="2287900"/>
            <a:ext cx="2407200" cy="1496400"/>
          </a:xfrm>
          <a:prstGeom prst="rect">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7" name="Google Shape;1257;p110"/>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258" name="Google Shape;1258;p110"/>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t/>
            </a:r>
            <a:endParaRPr sz="4400">
              <a:solidFill>
                <a:schemeClr val="lt1"/>
              </a:solidFill>
              <a:latin typeface="Calibri"/>
              <a:ea typeface="Calibri"/>
              <a:cs typeface="Calibri"/>
              <a:sym typeface="Calibri"/>
            </a:endParaRPr>
          </a:p>
        </p:txBody>
      </p:sp>
      <p:sp>
        <p:nvSpPr>
          <p:cNvPr id="1259" name="Google Shape;1259;p110"/>
          <p:cNvSpPr txBox="1"/>
          <p:nvPr/>
        </p:nvSpPr>
        <p:spPr>
          <a:xfrm>
            <a:off x="0" y="1400131"/>
            <a:ext cx="12192000" cy="369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Addition and subtraction with 3D vectors.</a:t>
            </a:r>
            <a:endParaRPr sz="1800">
              <a:solidFill>
                <a:schemeClr val="dk1"/>
              </a:solidFill>
            </a:endParaRPr>
          </a:p>
          <a:p>
            <a:pPr indent="0" lvl="0" marL="0" rtl="0" algn="l">
              <a:spcBef>
                <a:spcPts val="0"/>
              </a:spcBef>
              <a:spcAft>
                <a:spcPts val="0"/>
              </a:spcAft>
              <a:buClr>
                <a:schemeClr val="dk1"/>
              </a:buClr>
              <a:buSzPts val="1800"/>
              <a:buFont typeface="Arial"/>
              <a:buNone/>
            </a:pPr>
            <a:r>
              <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p:txBody>
      </p:sp>
      <p:sp>
        <p:nvSpPr>
          <p:cNvPr id="1260" name="Google Shape;1260;p110"/>
          <p:cNvSpPr txBox="1"/>
          <p:nvPr/>
        </p:nvSpPr>
        <p:spPr>
          <a:xfrm>
            <a:off x="6794901" y="2678225"/>
            <a:ext cx="2204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FF0000"/>
                </a:solidFill>
                <a:latin typeface="Calibri"/>
                <a:ea typeface="Calibri"/>
                <a:cs typeface="Calibri"/>
                <a:sym typeface="Calibri"/>
              </a:rPr>
              <a:t>w </a:t>
            </a:r>
            <a:r>
              <a:rPr b="0" i="0" lang="en-US" sz="3600" u="none" cap="none" strike="noStrike">
                <a:solidFill>
                  <a:srgbClr val="FF0000"/>
                </a:solidFill>
                <a:latin typeface="Calibri"/>
                <a:ea typeface="Calibri"/>
                <a:cs typeface="Calibri"/>
                <a:sym typeface="Calibri"/>
              </a:rPr>
              <a:t>= w =</a:t>
            </a:r>
            <a:endParaRPr b="0" i="0" sz="3600" u="none" cap="none" strike="noStrike">
              <a:solidFill>
                <a:srgbClr val="FF0000"/>
              </a:solidFill>
              <a:latin typeface="Calibri"/>
              <a:ea typeface="Calibri"/>
              <a:cs typeface="Calibri"/>
              <a:sym typeface="Calibri"/>
            </a:endParaRPr>
          </a:p>
        </p:txBody>
      </p:sp>
      <p:cxnSp>
        <p:nvCxnSpPr>
          <p:cNvPr id="1261" name="Google Shape;1261;p110"/>
          <p:cNvCxnSpPr/>
          <p:nvPr/>
        </p:nvCxnSpPr>
        <p:spPr>
          <a:xfrm>
            <a:off x="7703625" y="2885642"/>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262" name="Google Shape;1262;p110"/>
          <p:cNvSpPr/>
          <p:nvPr/>
        </p:nvSpPr>
        <p:spPr>
          <a:xfrm>
            <a:off x="8387000" y="2471200"/>
            <a:ext cx="526200" cy="1092000"/>
          </a:xfrm>
          <a:prstGeom prst="bracketPair">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3</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1</a:t>
            </a:r>
            <a:endParaRPr b="0" i="0" sz="2400" u="none" cap="none" strike="noStrike">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FF0000"/>
                </a:solidFill>
                <a:latin typeface="Calibri"/>
                <a:ea typeface="Calibri"/>
                <a:cs typeface="Calibri"/>
                <a:sym typeface="Calibri"/>
              </a:rPr>
              <a:t>2</a:t>
            </a:r>
            <a:endParaRPr sz="2400">
              <a:solidFill>
                <a:srgbClr val="FF0000"/>
              </a:solidFill>
              <a:latin typeface="Calibri"/>
              <a:ea typeface="Calibri"/>
              <a:cs typeface="Calibri"/>
              <a:sym typeface="Calibri"/>
            </a:endParaRPr>
          </a:p>
        </p:txBody>
      </p:sp>
      <p:sp>
        <p:nvSpPr>
          <p:cNvPr id="1263" name="Google Shape;1263;p110"/>
          <p:cNvSpPr txBox="1"/>
          <p:nvPr/>
        </p:nvSpPr>
        <p:spPr>
          <a:xfrm>
            <a:off x="3327101" y="2678275"/>
            <a:ext cx="1935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2060"/>
                </a:solidFill>
                <a:latin typeface="Calibri"/>
                <a:ea typeface="Calibri"/>
                <a:cs typeface="Calibri"/>
                <a:sym typeface="Calibri"/>
              </a:rPr>
              <a:t>v </a:t>
            </a:r>
            <a:r>
              <a:rPr b="0" i="0" lang="en-US" sz="3600" u="none" cap="none" strike="noStrike">
                <a:solidFill>
                  <a:srgbClr val="002060"/>
                </a:solidFill>
                <a:latin typeface="Calibri"/>
                <a:ea typeface="Calibri"/>
                <a:cs typeface="Calibri"/>
                <a:sym typeface="Calibri"/>
              </a:rPr>
              <a:t>= v =</a:t>
            </a:r>
            <a:endParaRPr b="0" i="0" sz="3600" u="none" cap="none" strike="noStrike">
              <a:solidFill>
                <a:srgbClr val="002060"/>
              </a:solidFill>
              <a:latin typeface="Calibri"/>
              <a:ea typeface="Calibri"/>
              <a:cs typeface="Calibri"/>
              <a:sym typeface="Calibri"/>
            </a:endParaRPr>
          </a:p>
        </p:txBody>
      </p:sp>
      <p:cxnSp>
        <p:nvCxnSpPr>
          <p:cNvPr id="1264" name="Google Shape;1264;p110"/>
          <p:cNvCxnSpPr/>
          <p:nvPr/>
        </p:nvCxnSpPr>
        <p:spPr>
          <a:xfrm>
            <a:off x="4070442" y="2885680"/>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265" name="Google Shape;1265;p110"/>
          <p:cNvSpPr/>
          <p:nvPr/>
        </p:nvSpPr>
        <p:spPr>
          <a:xfrm>
            <a:off x="4677625" y="2471200"/>
            <a:ext cx="525900" cy="10920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a:t>
            </a:r>
            <a:endParaRPr b="0" i="0" sz="2400" u="none" cap="none" strike="noStrike">
              <a:solidFill>
                <a:srgbClr val="00206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rgbClr val="002060"/>
                </a:solidFill>
                <a:latin typeface="Calibri"/>
                <a:ea typeface="Calibri"/>
                <a:cs typeface="Calibri"/>
                <a:sym typeface="Calibri"/>
              </a:rPr>
              <a:t>4</a:t>
            </a:r>
            <a:endParaRPr sz="2400">
              <a:solidFill>
                <a:srgbClr val="002060"/>
              </a:solidFill>
              <a:latin typeface="Calibri"/>
              <a:ea typeface="Calibri"/>
              <a:cs typeface="Calibri"/>
              <a:sym typeface="Calibri"/>
            </a:endParaRPr>
          </a:p>
        </p:txBody>
      </p:sp>
      <p:sp>
        <p:nvSpPr>
          <p:cNvPr id="1266" name="Google Shape;1266;p110"/>
          <p:cNvSpPr txBox="1"/>
          <p:nvPr/>
        </p:nvSpPr>
        <p:spPr>
          <a:xfrm>
            <a:off x="3334494" y="4297680"/>
            <a:ext cx="1374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Addition:</a:t>
            </a:r>
            <a:endParaRPr b="1" i="0" sz="2400" u="none" cap="none" strike="noStrike">
              <a:solidFill>
                <a:schemeClr val="dk1"/>
              </a:solidFill>
              <a:latin typeface="Calibri"/>
              <a:ea typeface="Calibri"/>
              <a:cs typeface="Calibri"/>
              <a:sym typeface="Calibri"/>
            </a:endParaRPr>
          </a:p>
        </p:txBody>
      </p:sp>
      <p:sp>
        <p:nvSpPr>
          <p:cNvPr id="1267" name="Google Shape;1267;p110"/>
          <p:cNvSpPr txBox="1"/>
          <p:nvPr/>
        </p:nvSpPr>
        <p:spPr>
          <a:xfrm>
            <a:off x="2298734" y="5171249"/>
            <a:ext cx="148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w</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cxnSp>
        <p:nvCxnSpPr>
          <p:cNvPr id="1268" name="Google Shape;1268;p110"/>
          <p:cNvCxnSpPr/>
          <p:nvPr/>
        </p:nvCxnSpPr>
        <p:spPr>
          <a:xfrm>
            <a:off x="3081194" y="5378655"/>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269" name="Google Shape;1269;p110"/>
          <p:cNvSpPr/>
          <p:nvPr/>
        </p:nvSpPr>
        <p:spPr>
          <a:xfrm>
            <a:off x="3738175" y="4963525"/>
            <a:ext cx="868500" cy="10920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 </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1</a:t>
            </a:r>
            <a:endParaRPr b="0" i="0" sz="24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2400">
                <a:solidFill>
                  <a:srgbClr val="002060"/>
                </a:solidFill>
                <a:latin typeface="Calibri"/>
                <a:ea typeface="Calibri"/>
                <a:cs typeface="Calibri"/>
                <a:sym typeface="Calibri"/>
              </a:rPr>
              <a:t>4 </a:t>
            </a:r>
            <a:r>
              <a:rPr lang="en-US" sz="2400">
                <a:solidFill>
                  <a:schemeClr val="dk1"/>
                </a:solidFill>
                <a:latin typeface="Calibri"/>
                <a:ea typeface="Calibri"/>
                <a:cs typeface="Calibri"/>
                <a:sym typeface="Calibri"/>
              </a:rPr>
              <a:t>+ </a:t>
            </a:r>
            <a:r>
              <a:rPr lang="en-US" sz="2400">
                <a:solidFill>
                  <a:srgbClr val="FF0000"/>
                </a:solidFill>
                <a:latin typeface="Calibri"/>
                <a:ea typeface="Calibri"/>
                <a:cs typeface="Calibri"/>
                <a:sym typeface="Calibri"/>
              </a:rPr>
              <a:t>2</a:t>
            </a:r>
            <a:endParaRPr sz="2400">
              <a:solidFill>
                <a:srgbClr val="FF0000"/>
              </a:solidFill>
              <a:latin typeface="Calibri"/>
              <a:ea typeface="Calibri"/>
              <a:cs typeface="Calibri"/>
              <a:sym typeface="Calibri"/>
            </a:endParaRPr>
          </a:p>
        </p:txBody>
      </p:sp>
      <p:cxnSp>
        <p:nvCxnSpPr>
          <p:cNvPr id="1270" name="Google Shape;1270;p110"/>
          <p:cNvCxnSpPr/>
          <p:nvPr/>
        </p:nvCxnSpPr>
        <p:spPr>
          <a:xfrm>
            <a:off x="2441114" y="5378655"/>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271" name="Google Shape;1271;p110"/>
          <p:cNvSpPr txBox="1"/>
          <p:nvPr/>
        </p:nvSpPr>
        <p:spPr>
          <a:xfrm>
            <a:off x="4606684" y="5175776"/>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1272" name="Google Shape;1272;p110"/>
          <p:cNvSpPr txBox="1"/>
          <p:nvPr/>
        </p:nvSpPr>
        <p:spPr>
          <a:xfrm>
            <a:off x="7442263" y="4297680"/>
            <a:ext cx="1747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Subtraction:</a:t>
            </a:r>
            <a:endParaRPr b="1" i="0" sz="2400" u="none" cap="none" strike="noStrike">
              <a:solidFill>
                <a:schemeClr val="dk1"/>
              </a:solidFill>
              <a:latin typeface="Calibri"/>
              <a:ea typeface="Calibri"/>
              <a:cs typeface="Calibri"/>
              <a:sym typeface="Calibri"/>
            </a:endParaRPr>
          </a:p>
        </p:txBody>
      </p:sp>
      <p:sp>
        <p:nvSpPr>
          <p:cNvPr id="1273" name="Google Shape;1273;p110"/>
          <p:cNvSpPr txBox="1"/>
          <p:nvPr/>
        </p:nvSpPr>
        <p:spPr>
          <a:xfrm>
            <a:off x="6693645" y="5139741"/>
            <a:ext cx="1464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060"/>
                </a:solidFill>
                <a:latin typeface="Calibri"/>
                <a:ea typeface="Calibri"/>
                <a:cs typeface="Calibri"/>
                <a:sym typeface="Calibri"/>
              </a:rPr>
              <a:t>v</a:t>
            </a:r>
            <a:r>
              <a:rPr b="1" i="0" lang="en-US" sz="3600" u="none" cap="none" strike="noStrike">
                <a:solidFill>
                  <a:srgbClr val="002060"/>
                </a:solidFill>
                <a:latin typeface="Calibri"/>
                <a:ea typeface="Calibri"/>
                <a:cs typeface="Calibri"/>
                <a:sym typeface="Calibri"/>
              </a:rPr>
              <a:t> </a:t>
            </a:r>
            <a:r>
              <a:rPr i="0" lang="en-US" sz="3600" u="none" cap="none" strike="noStrike">
                <a:solidFill>
                  <a:schemeClr val="dk1"/>
                </a:solidFill>
                <a:latin typeface="Calibri"/>
                <a:ea typeface="Calibri"/>
                <a:cs typeface="Calibri"/>
                <a:sym typeface="Calibri"/>
              </a:rPr>
              <a:t>-</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w</a:t>
            </a:r>
            <a:r>
              <a:rPr b="0" i="0" lang="en-US" sz="3600" u="none" cap="none" strike="noStrike">
                <a:solidFill>
                  <a:schemeClr val="dk1"/>
                </a:solidFill>
                <a:latin typeface="Calibri"/>
                <a:ea typeface="Calibri"/>
                <a:cs typeface="Calibri"/>
                <a:sym typeface="Calibri"/>
              </a:rPr>
              <a:t> =</a:t>
            </a:r>
            <a:endParaRPr b="0" i="0" sz="3600" u="none" cap="none" strike="noStrike">
              <a:solidFill>
                <a:schemeClr val="dk1"/>
              </a:solidFill>
              <a:latin typeface="Calibri"/>
              <a:ea typeface="Calibri"/>
              <a:cs typeface="Calibri"/>
              <a:sym typeface="Calibri"/>
            </a:endParaRPr>
          </a:p>
        </p:txBody>
      </p:sp>
      <p:cxnSp>
        <p:nvCxnSpPr>
          <p:cNvPr id="1274" name="Google Shape;1274;p110"/>
          <p:cNvCxnSpPr/>
          <p:nvPr/>
        </p:nvCxnSpPr>
        <p:spPr>
          <a:xfrm>
            <a:off x="7393802" y="5347147"/>
            <a:ext cx="209400" cy="0"/>
          </a:xfrm>
          <a:prstGeom prst="straightConnector1">
            <a:avLst/>
          </a:prstGeom>
          <a:noFill/>
          <a:ln cap="flat" cmpd="sng" w="9525">
            <a:solidFill>
              <a:srgbClr val="FF0000"/>
            </a:solidFill>
            <a:prstDash val="solid"/>
            <a:miter lim="800000"/>
            <a:headEnd len="sm" w="sm" type="none"/>
            <a:tailEnd len="med" w="med" type="triangle"/>
          </a:ln>
        </p:spPr>
      </p:cxnSp>
      <p:sp>
        <p:nvSpPr>
          <p:cNvPr id="1275" name="Google Shape;1275;p110"/>
          <p:cNvSpPr/>
          <p:nvPr/>
        </p:nvSpPr>
        <p:spPr>
          <a:xfrm>
            <a:off x="8050775" y="4963425"/>
            <a:ext cx="868500" cy="10920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5</a:t>
            </a:r>
            <a:r>
              <a:rPr b="0" i="0" lang="en-US" sz="2400" u="none" cap="none" strike="noStrike">
                <a:solidFill>
                  <a:schemeClr val="dk1"/>
                </a:solidFill>
                <a:latin typeface="Calibri"/>
                <a:ea typeface="Calibri"/>
                <a:cs typeface="Calibri"/>
                <a:sym typeface="Calibri"/>
              </a:rPr>
              <a:t> - </a:t>
            </a:r>
            <a:r>
              <a:rPr b="0" i="0" lang="en-US" sz="2400" u="none" cap="none" strike="noStrike">
                <a:solidFill>
                  <a:srgbClr val="FF0000"/>
                </a:solidFill>
                <a:latin typeface="Calibri"/>
                <a:ea typeface="Calibri"/>
                <a:cs typeface="Calibri"/>
                <a:sym typeface="Calibri"/>
              </a:rPr>
              <a:t>1</a:t>
            </a:r>
            <a:endParaRPr b="0" i="0" sz="2400" u="none" cap="none" strike="noStrike">
              <a:solidFill>
                <a:srgbClr val="FF0000"/>
              </a:solidFill>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lang="en-US" sz="2400">
                <a:solidFill>
                  <a:srgbClr val="002060"/>
                </a:solidFill>
                <a:latin typeface="Calibri"/>
                <a:ea typeface="Calibri"/>
                <a:cs typeface="Calibri"/>
                <a:sym typeface="Calibri"/>
              </a:rPr>
              <a:t>4</a:t>
            </a:r>
            <a:r>
              <a:rPr lang="en-US" sz="2400">
                <a:solidFill>
                  <a:schemeClr val="dk1"/>
                </a:solidFill>
                <a:latin typeface="Calibri"/>
                <a:ea typeface="Calibri"/>
                <a:cs typeface="Calibri"/>
                <a:sym typeface="Calibri"/>
              </a:rPr>
              <a:t> - </a:t>
            </a:r>
            <a:r>
              <a:rPr lang="en-US" sz="2400">
                <a:solidFill>
                  <a:srgbClr val="FF0000"/>
                </a:solidFill>
                <a:latin typeface="Calibri"/>
                <a:ea typeface="Calibri"/>
                <a:cs typeface="Calibri"/>
                <a:sym typeface="Calibri"/>
              </a:rPr>
              <a:t>2</a:t>
            </a:r>
            <a:endParaRPr sz="2400">
              <a:solidFill>
                <a:srgbClr val="FF0000"/>
              </a:solidFill>
              <a:latin typeface="Calibri"/>
              <a:ea typeface="Calibri"/>
              <a:cs typeface="Calibri"/>
              <a:sym typeface="Calibri"/>
            </a:endParaRPr>
          </a:p>
        </p:txBody>
      </p:sp>
      <p:cxnSp>
        <p:nvCxnSpPr>
          <p:cNvPr id="1276" name="Google Shape;1276;p110"/>
          <p:cNvCxnSpPr/>
          <p:nvPr/>
        </p:nvCxnSpPr>
        <p:spPr>
          <a:xfrm>
            <a:off x="6753722" y="5347147"/>
            <a:ext cx="209400" cy="0"/>
          </a:xfrm>
          <a:prstGeom prst="straightConnector1">
            <a:avLst/>
          </a:prstGeom>
          <a:noFill/>
          <a:ln cap="flat" cmpd="sng" w="9525">
            <a:solidFill>
              <a:srgbClr val="002060"/>
            </a:solidFill>
            <a:prstDash val="solid"/>
            <a:miter lim="800000"/>
            <a:headEnd len="sm" w="sm" type="none"/>
            <a:tailEnd len="med" w="med" type="triangle"/>
          </a:ln>
        </p:spPr>
      </p:cxnSp>
      <p:sp>
        <p:nvSpPr>
          <p:cNvPr id="1277" name="Google Shape;1277;p110"/>
          <p:cNvSpPr txBox="1"/>
          <p:nvPr/>
        </p:nvSpPr>
        <p:spPr>
          <a:xfrm>
            <a:off x="8919292" y="5144268"/>
            <a:ext cx="39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1278" name="Google Shape;1278;p110"/>
          <p:cNvSpPr/>
          <p:nvPr/>
        </p:nvSpPr>
        <p:spPr>
          <a:xfrm>
            <a:off x="9311050" y="4963425"/>
            <a:ext cx="544500" cy="1092000"/>
          </a:xfrm>
          <a:prstGeom prst="bracketPair">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4</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en-US" sz="2400">
                <a:solidFill>
                  <a:schemeClr val="dk1"/>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pic>
        <p:nvPicPr>
          <p:cNvPr id="1284" name="Google Shape;1284;p111"/>
          <p:cNvPicPr preferRelativeResize="0"/>
          <p:nvPr/>
        </p:nvPicPr>
        <p:blipFill rotWithShape="1">
          <a:blip r:embed="rId3">
            <a:alphaModFix/>
          </a:blip>
          <a:srcRect b="0" l="0" r="0" t="0"/>
          <a:stretch/>
        </p:blipFill>
        <p:spPr>
          <a:xfrm>
            <a:off x="0" y="0"/>
            <a:ext cx="12192000" cy="1587260"/>
          </a:xfrm>
          <a:prstGeom prst="rect">
            <a:avLst/>
          </a:prstGeom>
          <a:noFill/>
          <a:ln>
            <a:noFill/>
          </a:ln>
        </p:spPr>
      </p:pic>
      <p:sp>
        <p:nvSpPr>
          <p:cNvPr id="1285" name="Google Shape;1285;p111"/>
          <p:cNvSpPr txBox="1"/>
          <p:nvPr/>
        </p:nvSpPr>
        <p:spPr>
          <a:xfrm>
            <a:off x="0" y="112144"/>
            <a:ext cx="121920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4400">
                <a:solidFill>
                  <a:schemeClr val="lt1"/>
                </a:solidFill>
                <a:latin typeface="Calibri"/>
                <a:ea typeface="Calibri"/>
                <a:cs typeface="Calibri"/>
                <a:sym typeface="Calibri"/>
              </a:rPr>
              <a:t>Math: 2D/3D vectors</a:t>
            </a:r>
            <a:endParaRPr sz="4400">
              <a:solidFill>
                <a:schemeClr val="lt1"/>
              </a:solidFill>
              <a:latin typeface="Calibri"/>
              <a:ea typeface="Calibri"/>
              <a:cs typeface="Calibri"/>
              <a:sym typeface="Calibri"/>
            </a:endParaRPr>
          </a:p>
        </p:txBody>
      </p:sp>
      <p:sp>
        <p:nvSpPr>
          <p:cNvPr id="1286" name="Google Shape;1286;p111"/>
          <p:cNvSpPr txBox="1"/>
          <p:nvPr/>
        </p:nvSpPr>
        <p:spPr>
          <a:xfrm>
            <a:off x="0" y="1587246"/>
            <a:ext cx="12192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2400">
                <a:solidFill>
                  <a:schemeClr val="dk1"/>
                </a:solidFill>
                <a:latin typeface="Calibri"/>
                <a:ea typeface="Calibri"/>
                <a:cs typeface="Calibri"/>
                <a:sym typeface="Calibri"/>
              </a:rPr>
              <a:t>To-do list</a:t>
            </a:r>
            <a:endParaRPr b="0" i="0" sz="2400" u="none" cap="none" strike="noStrike">
              <a:solidFill>
                <a:schemeClr val="dk1"/>
              </a:solidFill>
              <a:latin typeface="Calibri"/>
              <a:ea typeface="Calibri"/>
              <a:cs typeface="Calibri"/>
              <a:sym typeface="Calibri"/>
            </a:endParaRPr>
          </a:p>
        </p:txBody>
      </p:sp>
      <p:sp>
        <p:nvSpPr>
          <p:cNvPr id="1287" name="Google Shape;1287;p111"/>
          <p:cNvSpPr txBox="1"/>
          <p:nvPr/>
        </p:nvSpPr>
        <p:spPr>
          <a:xfrm>
            <a:off x="4946075" y="2469625"/>
            <a:ext cx="7245900" cy="3345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B7B7B7"/>
              </a:buClr>
              <a:buSzPts val="1800"/>
              <a:buFont typeface="Calibri"/>
              <a:buChar char="☒"/>
            </a:pPr>
            <a:r>
              <a:rPr lang="en-US" sz="1800">
                <a:solidFill>
                  <a:srgbClr val="B7B7B7"/>
                </a:solidFill>
                <a:latin typeface="Calibri"/>
                <a:ea typeface="Calibri"/>
                <a:cs typeface="Calibri"/>
                <a:sym typeface="Calibri"/>
              </a:rPr>
              <a:t>3D vector</a:t>
            </a:r>
            <a:endParaRPr sz="1800">
              <a:solidFill>
                <a:srgbClr val="B7B7B7"/>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Vector length</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Unit vector</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Dot product</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Cross product</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